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70" r:id="rId10"/>
    <p:sldId id="271" r:id="rId11"/>
    <p:sldId id="272" r:id="rId12"/>
    <p:sldId id="273" r:id="rId13"/>
    <p:sldId id="274" r:id="rId14"/>
    <p:sldId id="275" r:id="rId15"/>
    <p:sldId id="264" r:id="rId16"/>
    <p:sldId id="265" r:id="rId17"/>
    <p:sldId id="281" r:id="rId18"/>
    <p:sldId id="266" r:id="rId19"/>
    <p:sldId id="276" r:id="rId20"/>
    <p:sldId id="267" r:id="rId21"/>
    <p:sldId id="268" r:id="rId22"/>
    <p:sldId id="26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3600"/>
            <a:ext cx="8458200" cy="3276601"/>
          </a:xfrm>
        </p:spPr>
        <p:txBody>
          <a:bodyPr>
            <a:normAutofit fontScale="90000"/>
          </a:bodyPr>
          <a:lstStyle/>
          <a:p>
            <a:pPr marL="91440" algn="ctr">
              <a:spcAft>
                <a:spcPts val="600"/>
              </a:spcAft>
            </a:pPr>
            <a:r>
              <a:rPr lang="en-US" dirty="0" smtClean="0"/>
              <a:t>UNIT-I: </a:t>
            </a:r>
            <a:r>
              <a:rPr lang="en-US" sz="2700" b="1" cap="none" dirty="0" smtClean="0">
                <a:latin typeface="Times New Roman" pitchFamily="18" charset="0"/>
                <a:cs typeface="Times New Roman" pitchFamily="18" charset="0"/>
              </a:rPr>
              <a:t>VALUE EDUCATION</a:t>
            </a:r>
            <a:r>
              <a:rPr lang="en-US" sz="2700" b="1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cap="none" dirty="0" smtClean="0">
                <a:latin typeface="Times New Roman" pitchFamily="18" charset="0"/>
                <a:cs typeface="Times New Roman" pitchFamily="18" charset="0"/>
              </a:rPr>
              <a:t>Values: Meaning And Definitions – Aims of Value Education – Types of Values – Need And Importance of Value Education – Sources of Values- Values of Development: Periods of Development – Kohlberg’s Stages of Moral Development –– Socio-cultural Traditions, Religion and Constitution- Value Education in School Curriculum</a:t>
            </a:r>
            <a:endParaRPr lang="en-US" sz="270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458200" cy="762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VALUES AND PEACE EDUCATION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96200" y="0"/>
            <a:ext cx="1262141" cy="120146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5438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Sources of Values - School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077200" cy="51816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Role and Influence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Schools provide formal education where values are taught both explicitly and implicitly.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Teachers play a crucial role in modeling and teaching values through their behavior and instruction.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Peer interactions help children learn social values such as cooperation, fairness, and empathy.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School policies and practices, promote values like justice, leadership, and civic responsibility.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Examples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Incorporating ethical discussions in subjects like history, literature, and science.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Promoting teamwork and collaboration through group projects and sports.</a:t>
            </a:r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00" y="304800"/>
            <a:ext cx="1262141" cy="120146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Sources of Values - Society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Role and Influence</a:t>
            </a:r>
            <a:r>
              <a:rPr lang="en-US" dirty="0" smtClean="0"/>
              <a:t>: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Community norms and social interactions shape individuals' values.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Cultural festivals, community events, and social gatherings reinforce societal values.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Interaction with diverse groups broadens understanding and tolerance.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Examples</a:t>
            </a:r>
            <a:r>
              <a:rPr lang="en-US" dirty="0" smtClean="0"/>
              <a:t>: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Community service projects fostering values of empathy and altruism.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Participation in local traditions and customs promoting cultural heritage.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Social norms encouraging behaviors like queuing, respecting public property, and helping neighbors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81859" y="762000"/>
            <a:ext cx="1262141" cy="120146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6858000" cy="8382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Sources of Values - Religion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7772400" cy="4525963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Role and Influence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Religious teachings and practices provide a moral framework for believers.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Religious texts and doctrines offer guidance on ethical behavior and moral decision-making.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Participation in religious activities and rituals reinforces values and a sense of community.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Examples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Ten Commandments in Christianity promoting values like honesty, respect for others, and fidelity.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teachings of Buddhism emphasizing compassion, non-violence, and mindfulness.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Islamic principles advocating charity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Zakat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honesty, and justice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81859" y="762000"/>
            <a:ext cx="1262141" cy="1201463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79248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Sources of Values - Media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7620000" cy="4525963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Role and Influence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Media, including television, internet, and social media, significantly influence value formation.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Exposure to diverse perspectives and information shapes attitudes and beliefs.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Media content, such as news, movies, and advertisements, can reinforce or challenge existing values.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Examples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Educational programs promoting environmental awareness and conservation.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News reports highlighting acts of kindness and bravery inspiring similar behaviors.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Social media campaigns advocating for social justice and equality.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81859" y="762000"/>
            <a:ext cx="1262141" cy="1201463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382000" cy="8382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Sources of Values - Literature and 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7924800" cy="4525963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Role and Influence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Literature and art serve as cultural expressions that convey moral and ethical lessons.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Stories, poems, plays, and visual arts can reflect societal values and challenge moral dilemmas.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Exposure to different genres and styles broadens perspectives and fosters critical thinking.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Examples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Classic literature like "To Kill a Mockingbird" teaching values of justice and empathy.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Folktales and fables imparting moral lessons through allegory and symbolism.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Artistic works reflecting societal issues and encouraging reflection on values like freedom and equality.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81859" y="762000"/>
            <a:ext cx="1262141" cy="1201463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Values of Development: Periods of Development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Early Childhood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Values are primarily shaped by family influences.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Basic concepts of right and wrong are formed.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Middle Childhood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School and peer interactions play a significant role.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Children begin to understand societal norms and values.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Adolescence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critical period for value questioning and consolidation.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Influenced by peers, media, and broader social contexts.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Development of personal identity and ethical beliefs.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81859" y="762000"/>
            <a:ext cx="1262141" cy="12014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Kohlberg’s Stages of Moral Development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229600" cy="5334000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Pre-conventional Level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Stage 1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Obedience and Punishment Orientation - Behavior driven by avoiding punishment.</a:t>
            </a:r>
          </a:p>
          <a:p>
            <a:pPr lvl="1" algn="just"/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Stage 2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: Self-interest Orientation - Behavior driven by self-benefit.</a:t>
            </a: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Conventional Level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Stage 3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Interpersonal Accord and Conformity - Behavior driven by social approval and roles.</a:t>
            </a:r>
          </a:p>
          <a:p>
            <a:pPr lvl="1" algn="just"/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Stage 4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: Authority and Social-order Maintaining Orientation - Behavior driven by obeying laws and social conventions.</a:t>
            </a: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Post-conventional Level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/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Stage 5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: Social Contract Orientation - Behavior driven by the social contract and individual rights.</a:t>
            </a:r>
          </a:p>
          <a:p>
            <a:pPr lvl="1" algn="just"/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Stage 6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: Universal Ethical Principles - Behavior driven by internal moral principles.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01000" y="685800"/>
            <a:ext cx="1143000" cy="9144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Socio-cultural Traditions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153400" cy="5029200"/>
          </a:xfrm>
        </p:spPr>
        <p:txBody>
          <a:bodyPr>
            <a:noAutofit/>
          </a:bodyPr>
          <a:lstStyle/>
          <a:p>
            <a:pPr lvl="1"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Socio-cultural traditions encompass customs, rituals, practices, and shared beliefs that are passed down through generations. They play a vital role in the transmission of values within a community or society.</a:t>
            </a: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Impact on Values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Respect for Elders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In many cultures, traditions emphasize showing respect to elders, which fosters intergenerational respect and communication.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Community Service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Cultural practices that involve community work, like building communal structures or participating in harvest festivals, promote values of cooperation and altruism.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Cultural Identity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Traditions help individuals understand and appreciate their cultural roots, fostering pride and a sense of identity.</a:t>
            </a:r>
          </a:p>
          <a:p>
            <a:endParaRPr lang="en-US" sz="2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04800"/>
            <a:ext cx="50292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Religion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077200" cy="5334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Role and Influence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>
              <a:buFont typeface="Courier New" pitchFamily="49" charset="0"/>
              <a:buChar char="o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Religion provides a structured framework of beliefs and practices that influence moral and ethical values.</a:t>
            </a:r>
          </a:p>
          <a:p>
            <a:pPr lvl="1" algn="just">
              <a:buFont typeface="Courier New" pitchFamily="49" charset="0"/>
              <a:buChar char="o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Religious teachings often serve as a guide for behavior, offering principles for what is considered right and wrong.</a:t>
            </a:r>
          </a:p>
          <a:p>
            <a:pPr lvl="1" algn="just">
              <a:buFont typeface="Courier New" pitchFamily="49" charset="0"/>
              <a:buChar char="o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Participation in religious activities and communities reinforces these values and creates a sense of spiritual belonging.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Impact on Values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>
              <a:buFont typeface="Courier New" pitchFamily="49" charset="0"/>
              <a:buChar char="o"/>
            </a:pP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Compassion and Charity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: Many religions emphasize helping those in need, promoting values of empathy and generosity.</a:t>
            </a:r>
          </a:p>
          <a:p>
            <a:pPr lvl="1" algn="just">
              <a:buFont typeface="Courier New" pitchFamily="49" charset="0"/>
              <a:buChar char="o"/>
            </a:pP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Honesty and Integrity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: Religious teachings often stress the importance of truthfulness and ethical conduct.</a:t>
            </a:r>
          </a:p>
          <a:p>
            <a:pPr lvl="1" algn="just">
              <a:buFont typeface="Courier New" pitchFamily="49" charset="0"/>
              <a:buChar char="o"/>
            </a:pP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Forgiveness and Reconciliation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: Principles of forgiveness and reconciliation are central to many religious teachings, encouraging peaceful resolution of conflicts.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00" y="152400"/>
            <a:ext cx="1262141" cy="12014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86800" cy="57753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Constitution</a:t>
            </a:r>
          </a:p>
          <a:p>
            <a:endParaRPr lang="en-US" b="1" dirty="0" smtClean="0"/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81859" y="0"/>
            <a:ext cx="1262141" cy="12014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9600" y="838201"/>
            <a:ext cx="79248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Role and Influence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Legal framework that upholds values such as justice, equality, and freedom.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Constitutions often embody the fundamental values of a nation, guiding its legal and moral principles.</a:t>
            </a:r>
          </a:p>
          <a:p>
            <a:pPr algn="just"/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Impact on Values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/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Democratic Values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: Constitutions that establish democratic governance promote values of participation, representation, and accountability.</a:t>
            </a:r>
          </a:p>
          <a:p>
            <a:pPr lvl="1" algn="just"/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Human Rights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: The protection of human rights in a constitution promotes respect for human dignity and the inherent worth of all individuals.</a:t>
            </a:r>
          </a:p>
          <a:p>
            <a:pPr lvl="1" algn="just"/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Civic Responsibility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: Constitutional principles encourage citizens to engage in civic duties such as voting, obeying laws, and contributing to the community.</a:t>
            </a:r>
          </a:p>
          <a:p>
            <a:pPr lvl="1" algn="just"/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Meaning of Values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7924800" cy="4525963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Value Education is a process or function, which gives moral value to each other. It helps in the development of an individual personality that society considers significant.</a:t>
            </a:r>
          </a:p>
          <a:p>
            <a:pPr algn="just">
              <a:lnSpc>
                <a:spcPct val="150000"/>
              </a:lnSpc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Values represent ideals and beliefs that guide individual and societal behavior. </a:t>
            </a:r>
          </a:p>
          <a:p>
            <a:pPr algn="just">
              <a:lnSpc>
                <a:spcPct val="150000"/>
              </a:lnSpc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Values can be intrinsic (valued for their own sake) or instrumental (valued for the outcomes they bring).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00" y="304800"/>
            <a:ext cx="1262141" cy="12014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Value Education in School Curriculum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229600" cy="425132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Integration in Subjects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Embedding values in the teaching of various subjects, such as literature, history, and science.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example, discussing ethical issues in science or historical events that highlight moral dilemmas.</a:t>
            </a:r>
          </a:p>
          <a:p>
            <a:pPr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Stand-alone Courses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Offering specific courses on ethics and value education.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Examples include ethics classes, civic education, and moral science.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81859" y="762000"/>
            <a:ext cx="1262141" cy="12014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7772400" cy="5394325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3.  Co-curricular Activities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 typeface="Wingdings" pitchFamily="2" charset="2"/>
              <a:buChar char="v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Promoting values through extracurricular activities such as sports, arts, and community service.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Activities like group projects, debates, and volunteer work can teach teamwork, respect, and responsibility.</a:t>
            </a:r>
          </a:p>
          <a:p>
            <a:pPr algn="just">
              <a:buFont typeface="Wingdings" pitchFamily="2" charset="2"/>
              <a:buChar char="v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4. Whole-school Approach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 typeface="Wingdings" pitchFamily="2" charset="2"/>
              <a:buChar char="v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Creating a school culture that reflects and promotes core values.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Implementing policies and practices that support a value-based education environment, such as anti-bullying programs, inclusive education policies, and value-centric assemblies.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81859" y="228600"/>
            <a:ext cx="1262141" cy="12014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TechForest\Desktop\downloa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371601"/>
            <a:ext cx="6477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Definitions of Values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6781800" cy="4525963"/>
          </a:xfrm>
        </p:spPr>
        <p:txBody>
          <a:bodyPr>
            <a:normAutofit lnSpcReduction="10000"/>
          </a:bodyPr>
          <a:lstStyle/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Milton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Rokeach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Values are enduring beliefs that a specific mode of conduct or end-state of existence is personally or socially preferable to an opposite or converse mode of conduct or end-state of existence.</a:t>
            </a:r>
          </a:p>
          <a:p>
            <a:pPr algn="just">
              <a:lnSpc>
                <a:spcPct val="150000"/>
              </a:lnSpc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Morris Massey: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Values are a person's principles or standards of behavior; one's judgment of what is important in life.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00" y="304800"/>
            <a:ext cx="1262141" cy="12014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Aims of Value Education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7467600" cy="4556125"/>
          </a:xfrm>
        </p:spPr>
        <p:txBody>
          <a:bodyPr>
            <a:noAutofit/>
          </a:bodyPr>
          <a:lstStyle/>
          <a:p>
            <a:pPr algn="just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Moral Awareness: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Develops an understanding of ethical principles and the ability to apply them in real-life situations.</a:t>
            </a:r>
          </a:p>
          <a:p>
            <a:pPr algn="just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Character Building: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Encourages traits such as honesty, integrity, and perseverance.</a:t>
            </a:r>
          </a:p>
          <a:p>
            <a:pPr algn="just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Social Cohesion: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Fosters unity and cooperation among individuals and groups.</a:t>
            </a:r>
          </a:p>
          <a:p>
            <a:pPr algn="just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Personal Development: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Aids in the growth of self-awareness and self-regulation.</a:t>
            </a:r>
          </a:p>
          <a:p>
            <a:pPr algn="just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Citizenship: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Prepares individuals to participate fully and responsibly in society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00" y="304800"/>
            <a:ext cx="1262141" cy="12014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6858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Types of Values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53340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Human Values-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It is the asset that guides people to contemplate the human factor while socializing with each other.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Social Value-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Social Values in each nation is shielded by their society. It helps us to transform our understanding of the world around us. Brotherhood, Self-Control, Honesty, Love, and Faith are examples of Social Values.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Religious Value or Spiritual Value -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Each religion has its own rule, status, and principles. It is the ultimate moral value, which is full of pureness, meditation, yoga, discipline, transparency, control, and adherence to God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Professional Value-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Each profession got its value like the value of the teaching profession is- Awareness momentum, Honesty in Profession, Consistency, and Faith. The value of every vocation is different from one another that fulfils the necessity of the community.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01000" y="1"/>
            <a:ext cx="957341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Types of Values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7924800" cy="4098925"/>
          </a:xfrm>
        </p:spPr>
        <p:txBody>
          <a:bodyPr>
            <a:normAutofit/>
          </a:bodyPr>
          <a:lstStyle/>
          <a:p>
            <a:pPr algn="just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Personal Values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These pertain to individual preferences and priorities. Examples include ambition, creativity, and curiosity.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Social Values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These are values that are essential for harmonious living in society. Examples include justice, equality, and respect.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Cultural Values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These reflect the traditions and practices of a specific cultural group. Examples include customs, rituals, and language.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00" y="304800"/>
            <a:ext cx="1262141" cy="12014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Need and Importance of Value Education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7772400" cy="3946525"/>
          </a:xfrm>
        </p:spPr>
        <p:txBody>
          <a:bodyPr>
            <a:normAutofit/>
          </a:bodyPr>
          <a:lstStyle/>
          <a:p>
            <a:pPr algn="just">
              <a:buBlip>
                <a:blip r:embed="rId2"/>
              </a:buBlip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Moral Guidance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Provides a moral framework for behavior and decision-making.</a:t>
            </a:r>
          </a:p>
          <a:p>
            <a:pPr algn="just">
              <a:buBlip>
                <a:blip r:embed="rId2"/>
              </a:buBlip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Social Harmony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Promotes understanding and cooperation among diverse groups.</a:t>
            </a:r>
          </a:p>
          <a:p>
            <a:pPr algn="just">
              <a:buBlip>
                <a:blip r:embed="rId2"/>
              </a:buBlip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Personal Growth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Enhances emotional intelligence and resilience.</a:t>
            </a:r>
          </a:p>
          <a:p>
            <a:pPr algn="just">
              <a:buBlip>
                <a:blip r:embed="rId2"/>
              </a:buBlip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Civic Responsibility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Encourages active and responsible participation in society.</a:t>
            </a:r>
          </a:p>
          <a:p>
            <a:pPr algn="just">
              <a:buBlip>
                <a:blip r:embed="rId2"/>
              </a:buBlip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Cultural Preservation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Ensures the continuation of cultural heritage and traditions.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blue logo png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96200" y="685800"/>
            <a:ext cx="1262141" cy="12014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Sources of Values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7620000" cy="4784725"/>
          </a:xfrm>
        </p:spPr>
        <p:txBody>
          <a:bodyPr>
            <a:noAutofit/>
          </a:bodyPr>
          <a:lstStyle/>
          <a:p>
            <a:pPr algn="just">
              <a:buBlip>
                <a:blip r:embed="rId2"/>
              </a:buBlip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Family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The primary source where foundational values are learned through observation and interaction.</a:t>
            </a:r>
          </a:p>
          <a:p>
            <a:pPr algn="just">
              <a:buBlip>
                <a:blip r:embed="rId2"/>
              </a:buBlip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Plays a critical role in reinforcing and expanding values through formal education and peer interactions.</a:t>
            </a:r>
          </a:p>
          <a:p>
            <a:pPr algn="just">
              <a:buBlip>
                <a:blip r:embed="rId2"/>
              </a:buBlip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Society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Community norms and practices influence value formation and adaptation.</a:t>
            </a:r>
          </a:p>
          <a:p>
            <a:pPr algn="just">
              <a:buBlip>
                <a:blip r:embed="rId2"/>
              </a:buBlip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Religion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Provides moral and ethical teachings that shape an individual's value system.</a:t>
            </a:r>
          </a:p>
          <a:p>
            <a:pPr algn="just">
              <a:buBlip>
                <a:blip r:embed="rId2"/>
              </a:buBlip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Media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Influences values through various forms of content, including news, entertainment, and social media.</a:t>
            </a:r>
          </a:p>
          <a:p>
            <a:pPr algn="just">
              <a:buBlip>
                <a:blip r:embed="rId2"/>
              </a:buBlip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Literature and Art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Convey values and ethical lessons through storytelling, visual arts, and performances.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blue logo png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96200" y="228601"/>
            <a:ext cx="1262141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6096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Sources of Values - Family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7848600" cy="5791200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Role and Influence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Family is the primary source of early value formation.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Parents and caregivers model behaviors, attitudes, and beliefs that children internalize.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Family traditions, customs, and daily routines reinforce specific values.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Emotional bonding with family members creates a strong foundation for moral and ethical values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Examples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Teaching honesty by emphasizing the importance of truth-telling.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Instilling respect through interactions with elders and adherence to family rules.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Encouraging responsibility by assigning household chores and duties.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blue logo png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00" y="304800"/>
            <a:ext cx="1262141" cy="12014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349</TotalTime>
  <Words>1757</Words>
  <Application>Microsoft Office PowerPoint</Application>
  <PresentationFormat>On-screen Show (4:3)</PresentationFormat>
  <Paragraphs>158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Trek</vt:lpstr>
      <vt:lpstr>UNIT-I: VALUE EDUCATION  Values: Meaning And Definitions – Aims of Value Education – Types of Values – Need And Importance of Value Education – Sources of Values- Values of Development: Periods of Development – Kohlberg’s Stages of Moral Development –– Socio-cultural Traditions, Religion and Constitution- Value Education in School Curriculum</vt:lpstr>
      <vt:lpstr>Meaning of Values </vt:lpstr>
      <vt:lpstr>Definitions of Values</vt:lpstr>
      <vt:lpstr>  Aims of Value Education </vt:lpstr>
      <vt:lpstr>Types of Values</vt:lpstr>
      <vt:lpstr>Types of Values</vt:lpstr>
      <vt:lpstr> Need and Importance of Value Education </vt:lpstr>
      <vt:lpstr> Sources of Values </vt:lpstr>
      <vt:lpstr> Sources of Values - Family</vt:lpstr>
      <vt:lpstr> Sources of Values - School </vt:lpstr>
      <vt:lpstr>Sources of Values - Society </vt:lpstr>
      <vt:lpstr>Sources of Values - Religion</vt:lpstr>
      <vt:lpstr>  Sources of Values - Media  </vt:lpstr>
      <vt:lpstr>Sources of Values - Literature and Art</vt:lpstr>
      <vt:lpstr> Values of Development: Periods of Development </vt:lpstr>
      <vt:lpstr> Kohlberg’s Stages of Moral Development </vt:lpstr>
      <vt:lpstr>Socio-cultural Traditions</vt:lpstr>
      <vt:lpstr> Religion </vt:lpstr>
      <vt:lpstr>Slide 19</vt:lpstr>
      <vt:lpstr> Value Education in School Curriculum 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TechForest</dc:creator>
  <cp:lastModifiedBy>pc pri</cp:lastModifiedBy>
  <cp:revision>45</cp:revision>
  <dcterms:created xsi:type="dcterms:W3CDTF">2006-08-16T00:00:00Z</dcterms:created>
  <dcterms:modified xsi:type="dcterms:W3CDTF">2024-08-07T07:06:25Z</dcterms:modified>
</cp:coreProperties>
</file>