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B5755-0A0E-41CA-81F3-7EBF28DCCB00}" type="datetimeFigureOut">
              <a:rPr lang="en-US" smtClean="0"/>
              <a:pPr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19476-C0C2-4BB6-BC97-14F702DFF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84b4bddf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84b4bddf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214" y="3079073"/>
            <a:ext cx="4387053" cy="3778757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39;p3"/>
          <p:cNvGrpSpPr/>
          <p:nvPr/>
        </p:nvGrpSpPr>
        <p:grpSpPr>
          <a:xfrm>
            <a:off x="5594530" y="5281269"/>
            <a:ext cx="2910286" cy="1576367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43;p3"/>
          <p:cNvGrpSpPr/>
          <p:nvPr/>
        </p:nvGrpSpPr>
        <p:grpSpPr>
          <a:xfrm>
            <a:off x="199064" y="3"/>
            <a:ext cx="2795467" cy="1444366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739" y="2328037"/>
            <a:ext cx="5377595" cy="219460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None/>
              <a:defRPr sz="3600">
                <a:solidFill>
                  <a:schemeClr val="dk2"/>
                </a:solidFill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3765845"/>
            <a:ext cx="7370731" cy="3091858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820" y="2067515"/>
            <a:ext cx="5561447" cy="479013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9022" y="-66"/>
            <a:ext cx="4085249" cy="2736753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8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14;p2"/>
          <p:cNvGrpSpPr/>
          <p:nvPr/>
        </p:nvGrpSpPr>
        <p:grpSpPr>
          <a:xfrm>
            <a:off x="255209" y="790"/>
            <a:ext cx="2250430" cy="1392384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18;p2"/>
          <p:cNvGrpSpPr/>
          <p:nvPr/>
        </p:nvGrpSpPr>
        <p:grpSpPr>
          <a:xfrm>
            <a:off x="905422" y="790"/>
            <a:ext cx="2250430" cy="1392384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" name="Google Shape;22;p2"/>
          <p:cNvGrpSpPr/>
          <p:nvPr/>
        </p:nvGrpSpPr>
        <p:grpSpPr>
          <a:xfrm>
            <a:off x="7057854" y="6784"/>
            <a:ext cx="1851394" cy="1002802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" name="Google Shape;26;p2"/>
          <p:cNvGrpSpPr/>
          <p:nvPr/>
        </p:nvGrpSpPr>
        <p:grpSpPr>
          <a:xfrm>
            <a:off x="6553179" y="5623570"/>
            <a:ext cx="2389123" cy="1234272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" name="Google Shape;30;p2"/>
          <p:cNvGrpSpPr/>
          <p:nvPr/>
        </p:nvGrpSpPr>
        <p:grpSpPr>
          <a:xfrm>
            <a:off x="199064" y="5407314"/>
            <a:ext cx="2795467" cy="1444366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58" y="2430344"/>
            <a:ext cx="5361441" cy="1930853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54" y="4550690"/>
            <a:ext cx="5361441" cy="69665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820" y="2067515"/>
            <a:ext cx="5561447" cy="4790131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3765845"/>
            <a:ext cx="7370731" cy="309185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3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74" y="112742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74" y="2654190"/>
            <a:ext cx="7505863" cy="326399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marL="400050" lvl="0" indent="-294481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800100" lvl="1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00150" lvl="2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lvl="3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00250" lvl="4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400300" lvl="5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800350" lvl="6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lvl="7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00450" lvl="8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820" y="2067515"/>
            <a:ext cx="5561447" cy="4790131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3765845"/>
            <a:ext cx="7370731" cy="309185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3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74" y="112742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74" y="2654190"/>
            <a:ext cx="3686263" cy="326399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marL="400050" lvl="0" indent="-294481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800100" lvl="1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00150" lvl="2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lvl="3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00250" lvl="4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400300" lvl="5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800350" lvl="6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lvl="7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00450" lvl="8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810" y="2654190"/>
            <a:ext cx="3686263" cy="326399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marL="400050" lvl="0" indent="-294481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800100" lvl="1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00150" lvl="2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lvl="3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00250" lvl="4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400300" lvl="5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800350" lvl="6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lvl="7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00450" lvl="8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820" y="2067515"/>
            <a:ext cx="5561447" cy="4790131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3765845"/>
            <a:ext cx="7370731" cy="309185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3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74" y="112742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820" y="2067515"/>
            <a:ext cx="5561447" cy="4790131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3765845"/>
            <a:ext cx="7370731" cy="3091858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3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74" y="1127421"/>
            <a:ext cx="3709341" cy="184383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24" y="3091939"/>
            <a:ext cx="3709341" cy="2826207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marL="400050" lvl="0" indent="-294481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800100" lvl="1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00150" lvl="2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lvl="3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00250" lvl="4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400300" lvl="5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800350" lvl="6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lvl="7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00450" lvl="8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3764037"/>
            <a:ext cx="7369449" cy="3089148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99" y="2072065"/>
            <a:ext cx="5560678" cy="4785793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80;p8"/>
          <p:cNvGrpSpPr/>
          <p:nvPr/>
        </p:nvGrpSpPr>
        <p:grpSpPr>
          <a:xfrm>
            <a:off x="256060" y="-230"/>
            <a:ext cx="2251431" cy="1391144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3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85;p8"/>
          <p:cNvGrpSpPr/>
          <p:nvPr/>
        </p:nvGrpSpPr>
        <p:grpSpPr>
          <a:xfrm>
            <a:off x="35033" y="6029252"/>
            <a:ext cx="1593383" cy="822744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" name="Google Shape;89;p8"/>
          <p:cNvGrpSpPr/>
          <p:nvPr/>
        </p:nvGrpSpPr>
        <p:grpSpPr>
          <a:xfrm>
            <a:off x="5886683" y="1657"/>
            <a:ext cx="3257601" cy="1681921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69" y="1734790"/>
            <a:ext cx="6367112" cy="3385430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36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820" y="2067515"/>
            <a:ext cx="5561447" cy="4790131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3765845"/>
            <a:ext cx="7370731" cy="309185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3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74" y="1127421"/>
            <a:ext cx="6424293" cy="940081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300"/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74" y="2067515"/>
            <a:ext cx="5860174" cy="524797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74" y="3289265"/>
            <a:ext cx="5860174" cy="2793949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marL="400050" lvl="0" indent="-294481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800100" lvl="1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00150" lvl="2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lvl="3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00250" lvl="4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400300" lvl="5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800350" lvl="6" indent="-27781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lvl="7" indent="-27781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00450" lvl="8" indent="-27781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3765845"/>
            <a:ext cx="7370731" cy="3091858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820" y="2067515"/>
            <a:ext cx="5561447" cy="4790131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31" y="274989"/>
            <a:ext cx="8737695" cy="6307868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34" y="5551105"/>
            <a:ext cx="7415348" cy="806713"/>
          </a:xfrm>
          <a:prstGeom prst="rect">
            <a:avLst/>
          </a:prstGeom>
        </p:spPr>
        <p:txBody>
          <a:bodyPr spcFirstLastPara="1" wrap="square" lIns="101729" tIns="101729" rIns="101729" bIns="101729" anchor="b" anchorCtr="0">
            <a:normAutofit/>
          </a:bodyPr>
          <a:lstStyle>
            <a:lvl1pPr marL="400050" lvl="0" indent="-2000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89" y="3778611"/>
            <a:ext cx="3574978" cy="3079118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01729" tIns="101729" rIns="101729" bIns="10172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111;p11"/>
          <p:cNvGrpSpPr/>
          <p:nvPr/>
        </p:nvGrpSpPr>
        <p:grpSpPr>
          <a:xfrm>
            <a:off x="5959565" y="5492543"/>
            <a:ext cx="2521080" cy="1365493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115;p11"/>
          <p:cNvGrpSpPr/>
          <p:nvPr/>
        </p:nvGrpSpPr>
        <p:grpSpPr>
          <a:xfrm>
            <a:off x="199064" y="3"/>
            <a:ext cx="2795467" cy="1444366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16275" tIns="116275" rIns="116275" bIns="1162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90" y="1845057"/>
            <a:ext cx="6372497" cy="1839501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900"/>
              <a:buNone/>
              <a:defRPr sz="95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90" y="3818310"/>
            <a:ext cx="6372497" cy="854693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>
            <a:lvl1pPr marL="400050" lvl="0" indent="-294481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marL="800100" lvl="1" indent="-27781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200150" lvl="2" indent="-27781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lvl="3" indent="-27781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00250" lvl="4" indent="-27781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400300" lvl="5" indent="-27781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800350" lvl="6" indent="-27781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lvl="7" indent="-27781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00450" lvl="8" indent="-27781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9" y="593342"/>
            <a:ext cx="8520765" cy="763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729" tIns="101729" rIns="101729" bIns="101729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unito"/>
              <a:buNone/>
              <a:defRPr sz="3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9" y="1536570"/>
            <a:ext cx="8520765" cy="4521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729" tIns="101729" rIns="101729" bIns="101729" anchor="t" anchorCtr="0">
            <a:normAutofit/>
          </a:bodyPr>
          <a:lstStyle>
            <a:lvl1pPr marL="457200" lvl="0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Calibri"/>
              <a:buChar char="●"/>
              <a:defRPr sz="17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■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■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■"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979" y="6057975"/>
            <a:ext cx="548734" cy="52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729" tIns="101729" rIns="101729" bIns="101729" anchor="ctr" anchorCtr="0">
            <a:normAutofit/>
          </a:bodyPr>
          <a:lstStyle>
            <a:lvl1pPr lvl="0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D9ED594E-9A72-426D-930B-C205179A4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962400"/>
            <a:ext cx="1913568" cy="19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200400" y="2867444"/>
            <a:ext cx="6181442" cy="942556"/>
          </a:xfrm>
          <a:prstGeom prst="rect">
            <a:avLst/>
          </a:prstGeom>
          <a:noFill/>
        </p:spPr>
        <p:txBody>
          <a:bodyPr wrap="square" lIns="80001" tIns="40000" rIns="80001" bIns="40000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Modern No. 20" pitchFamily="18" charset="0"/>
                <a:cs typeface="Times New Roman" pitchFamily="18" charset="0"/>
              </a:rPr>
              <a:t>UNIT - </a:t>
            </a:r>
            <a:r>
              <a:rPr lang="en-US" sz="2800" b="1" dirty="0" smtClean="0">
                <a:solidFill>
                  <a:srgbClr val="C00000"/>
                </a:solidFill>
                <a:latin typeface="Modern No. 20" pitchFamily="18" charset="0"/>
                <a:cs typeface="Times New Roman" pitchFamily="18" charset="0"/>
              </a:rPr>
              <a:t>III 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Modern No. 20" pitchFamily="18" charset="0"/>
                <a:cs typeface="Times New Roman" pitchFamily="18" charset="0"/>
              </a:rPr>
              <a:t>PEACE EDUCATION </a:t>
            </a:r>
            <a:endParaRPr lang="en-US" sz="2800" b="1" dirty="0">
              <a:solidFill>
                <a:srgbClr val="C00000"/>
              </a:solidFill>
              <a:latin typeface="Modern No. 20" pitchFamily="18" charset="0"/>
              <a:cs typeface="Times New Roman" pitchFamily="18" charset="0"/>
            </a:endParaRPr>
          </a:p>
        </p:txBody>
      </p:sp>
      <p:sp>
        <p:nvSpPr>
          <p:cNvPr id="8" name="Google Shape;128;p13"/>
          <p:cNvSpPr txBox="1">
            <a:spLocks/>
          </p:cNvSpPr>
          <p:nvPr/>
        </p:nvSpPr>
        <p:spPr>
          <a:xfrm>
            <a:off x="2438400" y="2057400"/>
            <a:ext cx="7773600" cy="561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275" tIns="116275" rIns="116275" bIns="11627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90"/>
              <a:buFont typeface="Nunito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FF"/>
                </a:highlight>
                <a:uLnTx/>
                <a:uFillTx/>
                <a:latin typeface="Bernard MT Condensed" pitchFamily="18" charset="0"/>
                <a:ea typeface="Alfa Slab One"/>
                <a:cs typeface="Alfa Slab One"/>
                <a:sym typeface="Alfa Slab One"/>
              </a:rPr>
              <a:t>BD4E1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FF"/>
                </a:highlight>
                <a:uLnTx/>
                <a:uFillTx/>
                <a:latin typeface="Bernard MT Condensed" pitchFamily="18" charset="0"/>
                <a:ea typeface="Alfa Slab One"/>
                <a:cs typeface="Alfa Slab One"/>
                <a:sym typeface="Alfa Slab One"/>
              </a:rPr>
              <a:t>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FF"/>
                </a:highlight>
                <a:uLnTx/>
                <a:uFillTx/>
                <a:latin typeface="Bernard MT Condensed" pitchFamily="18" charset="0"/>
                <a:ea typeface="Alfa Slab One"/>
                <a:cs typeface="Alfa Slab One"/>
                <a:sym typeface="Alfa Slab One"/>
              </a:rPr>
              <a:t>-Values and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90"/>
              <a:buFont typeface="Nunito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FF"/>
                </a:highlight>
                <a:uLnTx/>
                <a:uFillTx/>
                <a:latin typeface="Bernard MT Condensed" pitchFamily="18" charset="0"/>
                <a:ea typeface="Alfa Slab One"/>
                <a:cs typeface="Alfa Slab One"/>
                <a:sym typeface="Alfa Slab One"/>
              </a:rPr>
              <a:t> Peace Education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90"/>
              <a:buFont typeface="Nunito"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04800"/>
            <a:ext cx="3810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Peace Education and Values Education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Shares goals with human rights, anti-bias, and tolerance education, promoting respect for all individuals and diversity.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Enhances the quality of life by fostering dignity, respect, and empathy in all interactions, ensuring a supportive environment.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ethical and moral development, encouraging individuals to act with integrity and compassion.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respect for diversity and inclusivity, appreciating the value of different cultures and perspectives.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Develops a sense of justice and fairness, advocating for equality and human rights for all individuals.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Conflict Resolution Training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1430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Teaches recognition and management of conflicts, helping individuals address disputes constructively and peacefully.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Essential for emotional intelligence development, fostering self-awareness and empathy in conflict situations.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Nurtures healthy and positive relationships by promoting open communication and mutual respect, enhancing interpersonal connections.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constructive dialogue and mediation, resolving conflicts effectively and promoting understanding.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long-term peace and understanding by addressing the root causes of conflicts and fostering cooperation, ensuring sustainable peace.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6962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Learning Conflict Resolution Techniques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Techniques include negotiation, assertiveness, and persuasion to resolve conflicts effectively, promoting problem-solving.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Emphasizes the importance of listening and understanding others' viewpoints during negotiations, fostering empathy.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Assertiveness skills help individuals express their needs and rights without aggression, promoting self-confidence.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Persuasion techniques are used to influence others positively and find mutually beneficial solutions, ensuring effective communication.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Strategies to prevent conflict escalation include de-escalation techniques and proactive problem-solving, promoting peace.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6962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Democracy Education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Enhances human potential by promoting democratic values and principles, ensuring equal opportunities for all.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Ensures equal access to education and opportunities for all individuals, promoting fairness and inclusivity.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social cohesion and inclusion by encouraging active participation in democratic processes, fostering community.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active citizenship and democratic participation, fostering a sense of responsibility and engagement.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a culture of peace and nonviolence by promoting respect for human rights and democratic principles, ensuring justice.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Relationship Between Democracy and Peace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Democracy, peace, and human rights are interconnected, each supporting and reinforcing the other.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sustainable development by ensuring social justice and equal opportunities for all individuals, fostering fairness.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participation and inclusivity, fostering a sense of belonging and community in democratic processes.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a peaceful and just society by promoting respect for human rights and democratic values, ensuring harmony.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Ensures that all individuals have a voice in decision-making processes, promoting fairness and equality in society.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Education for Democracy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Lifelong process that promotes democratic values and principles in all aspects of life, ensuring continuous learning.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Addresses undemocratic conditions and injustices, advocating for equality and human rights for all individuals.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critical thinking and active participation in democratic processes, promoting engagement and responsibility.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social cohesion and harmony by fostering respect for diversity and inclusivity, ensuring community.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a sense of responsibility and engagement, encouraging individuals to contribute to a peaceful and just society.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Human Rights Education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Teaches basic human rights and freedoms, essential for realizing peace and justice in society.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Develops empathy, solidarity, and respect for all individuals, regardless of differences and backgrounds.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active citizenship and responsibility, promoting social justice and equality for all individuals.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understanding of human rights issues and challenges, advocating for change and improvement.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a culture of human rights and equality, ensuring dignity and worth for all individuals in society.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 of Human Rights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Ensures dignity and worth of individuals, promoting respect and empathy in all interactions.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Prevents social unrest and conflict by addressing injustices and promoting fairness and equality.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justice, peace, and harmony by advocating for human rights and equality in society.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respect for diversity and inclusion, fostering a sense of belonging and community for all.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a culture of human rights and equality, ensuring that all individuals are treated with dignity and respect.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 of Peace Education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Clear objectives for conflict analysis and resolution, promoting understanding and empathy in conflict situations.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Understanding rights and responsibilities, fostering respect and cooperation among individuals.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Developing communication and critical thinking skills for effective conflict resolution, promoting problem-solving.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Promoting empathy, respect, and cooperation in all interactions, ensuring harmonious relationships.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Encouraging active participation in peace efforts, fostering a sense of responsibility and engagement in society.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Skill Development in Peace Education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Emphasizes active listening and assertiveness for effective communication, promoting understanding and empathy.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Cooperation and collaboration skills for resolving conflicts and building peace, ensuring teamwork.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Constructive conflict resolution strategies to address disputes peacefully, promoting problem-solving.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Critical thinking and problem-solving skills for effective conflict management, ensuring thoughtful solutions.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Emotional intelligence and self-awareness for managing emotions and fostering positive relationships, promoting self-regulation.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 to Peace Education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1430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Peace education integrates peaceful concepts and values into the curriculum, enhancing overall education by promoting understanding, empathy, and cooperation.</a:t>
            </a:r>
          </a:p>
          <a:p>
            <a:pPr marL="0" indent="0" algn="just">
              <a:spcAft>
                <a:spcPts val="1313"/>
              </a:spcAft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Focuses on the holistic development of children, addressing emotional, social, and cognitive aspects to foster well-rounded individuals.</a:t>
            </a:r>
          </a:p>
          <a:p>
            <a:pPr marL="0" indent="0" algn="just">
              <a:spcAft>
                <a:spcPts val="1313"/>
              </a:spcAft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peaceful living and coexistence among individuals and communities, encouraging harmony and reducing conflicts.</a:t>
            </a:r>
          </a:p>
          <a:p>
            <a:pPr marL="0" indent="0" algn="just">
              <a:spcAft>
                <a:spcPts val="1313"/>
              </a:spcAft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Emphasizes the importance of peace as a foundational element of education, ensuring a supportive and inclusive learning environment.</a:t>
            </a:r>
          </a:p>
          <a:p>
            <a:pPr marL="0" indent="0" algn="just">
              <a:spcAft>
                <a:spcPts val="1313"/>
              </a:spcAft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Aims to create a peaceful and just society, nurturing values like empathy, respect, and cooperation in future generations.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Promoting Positive Attitudes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positive attitudes towards peace and justice in all interactions, fostering empathy and respect.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respect for diversity and inclusivity, appreciating different perspectives and cultures in society.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Develops empathy and understanding of others, promoting compassion and cooperation in relationships.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active citizenship and participation in community and societal peace efforts, ensuring engagement.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a culture of peace and nonviolence, fostering a sense of responsibility and engagement in society.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153400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lvl="0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Peace education is vital for holistic development, fostering emotional, social, and cognitive growth in individuals.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a peaceful and just society by nurturing values like empathy, respect, and cooperation, ensuring harmony.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active participation and responsibility in promoting peace and resolving conflicts, fostering engagement.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empathy, respect, and cooperation, ensuring a harmonious and inclusive community for all individuals.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Essential for a sustainable and harmonious future, promoting peace and nonviolence in all aspects of life.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Meaning of Peace Education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1430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Peace education means imparting knowledge, skills, and attitudes that promote peace and nonviolence, fostering a culture of understanding and compassion.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behavioral changes towards resolving conflicts peacefully and fostering harmonious relationships, reducing aggression and promoting dialogue.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understanding and empathy among learners, helping them appreciate diverse perspectives and cultures.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Develops conflict resolution skills, enabling students to address disputes constructively and collaboratively.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social justice and human rights, advocating for equality, fairness, and respect for all individuals.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of Peace Education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1430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Peace education is context-specific, addressing the unique cultural and societal needs of each community to ensure relevance and effectiveness.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holistic approach considering all aspects of peace, including personal, interpersonal, and societal dimensions, to foster comprehensive understanding.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values like love, compassion, and cooperation, encouraging individuals to contribute positively to society.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active participation in peace efforts, empowering learners to take initiative in promoting peace and resolving conflicts.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Aims to create a culture of peace and nonviolence through education and community engagement, promoting sustainable peace.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 of Peace Education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Empowers learners to actively participate in ending violence and building a culture of peace, fostering a sense of responsibility and engagement.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Focuses on imparting knowledge, skills, and attitudes necessary for peaceful coexistence, promoting harmony and understanding.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a culture of peace by encouraging critical thinking, empathy, and problem-solving, equipping learners with essential life skills.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learners to take responsibility for their actions and contribute to a peaceful community, fostering accountability and cooperation.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Conflict Resolution Education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Programs are designed to develop skills for managing and resolving conflicts constructively in various settings, promoting peaceful interactions.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Emphasizes the importance of dialogue and mutual understanding in resolving disputes, fostering effective communication.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peaceful conflict resolution by teaching negotiation, mediation, and problem-solving techniques, equipping learners with practical skills.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individuals to recognize and manage their emotions during conflicts, promoting emotional intelligence.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Aims to create a supportive environment where conflicts are addressed constructively and respectfully, ensuring a harmonious community.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 of Conflict Awareness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Understanding the nature of conflict helps individuals manage it effectively and prevent escalation, reducing tension and promoting peace.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Awareness of different conflict management styles allows for more flexible and effective responses, enhancing adaptability.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Recognizes the role of emotions in conflicts and teaches strategies for emotional regulation, promoting self-awareness.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proactive conflict resolution by identifying and addressing underlying issues, preventing conflicts from arising.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Promotes peace and harmony in relationships by fostering open communication and mutual respect, enhancing interpersonal connections.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Developing Conflict Management Skills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1430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Effective listening skills are crucial for understanding others' perspectives and finding common ground, promoting empathy and cooperation.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Perspective-taking helps individuals empathize with others and appreciate diverse viewpoints, fostering understanding.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Emotional awareness and control are essential for managing conflicts without escalating tension, promoting self-regulation.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Problem-solving strategies enable individuals to address conflicts constructively and collaboratively, ensuring effective resolutions.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cooperative and collaborative approaches to conflict resolution, promoting win-win solutions and mutual benefit.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7505863" cy="1272688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rm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Peace Education Programs</a:t>
            </a:r>
            <a:endParaRPr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382000" cy="5410200"/>
          </a:xfrm>
          <a:prstGeom prst="rect">
            <a:avLst/>
          </a:prstGeom>
        </p:spPr>
        <p:txBody>
          <a:bodyPr spcFirstLastPara="1" wrap="square" lIns="101729" tIns="101729" rIns="101729" bIns="101729" anchor="t" anchorCtr="0">
            <a:noAutofit/>
          </a:bodyPr>
          <a:lstStyle/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 communication skills for peaceful dialogue, enabling individuals to express themselves effectively and respectfully.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Problem-solving skills are essential for resolving issues and preventing conflicts from escalating, promoting critical thinking.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Positive attitudes towards justice and democracy are promoted, fostering a sense of fairness and responsibility.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Encourages active citizenship and participation in community and societal peace efforts, promoting engagement and responsibility.</a:t>
            </a:r>
          </a:p>
          <a:p>
            <a:pPr marL="0" indent="0" algn="just">
              <a:spcAft>
                <a:spcPts val="1313"/>
              </a:spcAft>
              <a:buSzPct val="81000"/>
              <a:buFont typeface="Symbol" pitchFamily="18" charset="2"/>
              <a:buChar char=""/>
            </a:pP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Fosters a sense of global responsibility, encouraging individuals to contribute to a peaceful world and sustainable future.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04800"/>
            <a:ext cx="838200" cy="86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41</TotalTime>
  <Words>1785</Words>
  <Application>Microsoft Office PowerPoint</Application>
  <PresentationFormat>On-screen Show (4:3)</PresentationFormat>
  <Paragraphs>123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Theme1</vt:lpstr>
      <vt:lpstr>Slide 1</vt:lpstr>
      <vt:lpstr>Introduction to Peace Education</vt:lpstr>
      <vt:lpstr>Meaning of Peace Education</vt:lpstr>
      <vt:lpstr>Definition of Peace Education</vt:lpstr>
      <vt:lpstr>Concept of Peace Education</vt:lpstr>
      <vt:lpstr>Conflict Resolution Education</vt:lpstr>
      <vt:lpstr>Importance of Conflict Awareness</vt:lpstr>
      <vt:lpstr>Developing Conflict Management Skills</vt:lpstr>
      <vt:lpstr>Peace Education Programs</vt:lpstr>
      <vt:lpstr>Peace Education and Values Education</vt:lpstr>
      <vt:lpstr>Conflict Resolution Training</vt:lpstr>
      <vt:lpstr>Learning Conflict Resolution Techniques</vt:lpstr>
      <vt:lpstr>Democracy Education</vt:lpstr>
      <vt:lpstr>Relationship Between Democracy and Peace</vt:lpstr>
      <vt:lpstr>Education for Democracy</vt:lpstr>
      <vt:lpstr>Human Rights Education</vt:lpstr>
      <vt:lpstr>Importance of Human Rights</vt:lpstr>
      <vt:lpstr>Objectives of Peace Education</vt:lpstr>
      <vt:lpstr>Skill Development in Peace Education</vt:lpstr>
      <vt:lpstr>Promoting Positive Attitudes</vt:lpstr>
      <vt:lpstr>Conclusion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pc4</dc:creator>
  <cp:lastModifiedBy>pc4</cp:lastModifiedBy>
  <cp:revision>5</cp:revision>
  <dcterms:created xsi:type="dcterms:W3CDTF">2024-07-15T05:02:54Z</dcterms:created>
  <dcterms:modified xsi:type="dcterms:W3CDTF">2024-07-25T06:00:31Z</dcterms:modified>
</cp:coreProperties>
</file>