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1" y="-86"/>
      </p:cViewPr>
      <p:guideLst>
        <p:guide orient="horz" pos="2400"/>
        <p:guide pos="135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9362F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558" y="565415"/>
            <a:ext cx="7333654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0740" y="3193573"/>
            <a:ext cx="4518025" cy="215444"/>
          </a:xfrm>
        </p:spPr>
        <p:txBody>
          <a:bodyPr lIns="0" tIns="0" rIns="0" bIns="0"/>
          <a:lstStyle>
            <a:lvl1pPr>
              <a:defRPr sz="1400" b="0" i="0">
                <a:solidFill>
                  <a:srgbClr val="39362F"/>
                </a:solidFill>
                <a:latin typeface="Tahoma"/>
                <a:cs typeface="Tahom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558" y="565415"/>
            <a:ext cx="7333654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558" y="565415"/>
            <a:ext cx="7333654" cy="492443"/>
          </a:xfrm>
        </p:spPr>
        <p:txBody>
          <a:bodyPr lIns="0" tIns="0" rIns="0" bIns="0"/>
          <a:lstStyle>
            <a:lvl1pPr>
              <a:defRPr sz="320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DF5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9558" y="565415"/>
            <a:ext cx="7333654" cy="7001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50" b="0" i="0">
                <a:solidFill>
                  <a:srgbClr val="38512E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20740" y="3193573"/>
            <a:ext cx="4518025" cy="30008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50" b="0" i="0">
                <a:solidFill>
                  <a:srgbClr val="39362F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320040" eaLnBrk="1" hangingPunct="1">
        <a:defRPr>
          <a:latin typeface="+mn-lt"/>
          <a:ea typeface="+mn-ea"/>
          <a:cs typeface="+mn-cs"/>
        </a:defRPr>
      </a:lvl2pPr>
      <a:lvl3pPr marL="640080" eaLnBrk="1" hangingPunct="1">
        <a:defRPr>
          <a:latin typeface="+mn-lt"/>
          <a:ea typeface="+mn-ea"/>
          <a:cs typeface="+mn-cs"/>
        </a:defRPr>
      </a:lvl3pPr>
      <a:lvl4pPr marL="960120" eaLnBrk="1" hangingPunct="1">
        <a:defRPr>
          <a:latin typeface="+mn-lt"/>
          <a:ea typeface="+mn-ea"/>
          <a:cs typeface="+mn-cs"/>
        </a:defRPr>
      </a:lvl4pPr>
      <a:lvl5pPr marL="1280160" eaLnBrk="1" hangingPunct="1">
        <a:defRPr>
          <a:latin typeface="+mn-lt"/>
          <a:ea typeface="+mn-ea"/>
          <a:cs typeface="+mn-cs"/>
        </a:defRPr>
      </a:lvl5pPr>
      <a:lvl6pPr marL="1600200" eaLnBrk="1" hangingPunct="1">
        <a:defRPr>
          <a:latin typeface="+mn-lt"/>
          <a:ea typeface="+mn-ea"/>
          <a:cs typeface="+mn-cs"/>
        </a:defRPr>
      </a:lvl6pPr>
      <a:lvl7pPr marL="1920240" eaLnBrk="1" hangingPunct="1">
        <a:defRPr>
          <a:latin typeface="+mn-lt"/>
          <a:ea typeface="+mn-ea"/>
          <a:cs typeface="+mn-cs"/>
        </a:defRPr>
      </a:lvl7pPr>
      <a:lvl8pPr marL="2240280" eaLnBrk="1" hangingPunct="1">
        <a:defRPr>
          <a:latin typeface="+mn-lt"/>
          <a:ea typeface="+mn-ea"/>
          <a:cs typeface="+mn-cs"/>
        </a:defRPr>
      </a:lvl8pPr>
      <a:lvl9pPr marL="256032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320040" eaLnBrk="1" hangingPunct="1">
        <a:defRPr>
          <a:latin typeface="+mn-lt"/>
          <a:ea typeface="+mn-ea"/>
          <a:cs typeface="+mn-cs"/>
        </a:defRPr>
      </a:lvl2pPr>
      <a:lvl3pPr marL="640080" eaLnBrk="1" hangingPunct="1">
        <a:defRPr>
          <a:latin typeface="+mn-lt"/>
          <a:ea typeface="+mn-ea"/>
          <a:cs typeface="+mn-cs"/>
        </a:defRPr>
      </a:lvl3pPr>
      <a:lvl4pPr marL="960120" eaLnBrk="1" hangingPunct="1">
        <a:defRPr>
          <a:latin typeface="+mn-lt"/>
          <a:ea typeface="+mn-ea"/>
          <a:cs typeface="+mn-cs"/>
        </a:defRPr>
      </a:lvl4pPr>
      <a:lvl5pPr marL="1280160" eaLnBrk="1" hangingPunct="1">
        <a:defRPr>
          <a:latin typeface="+mn-lt"/>
          <a:ea typeface="+mn-ea"/>
          <a:cs typeface="+mn-cs"/>
        </a:defRPr>
      </a:lvl5pPr>
      <a:lvl6pPr marL="1600200" eaLnBrk="1" hangingPunct="1">
        <a:defRPr>
          <a:latin typeface="+mn-lt"/>
          <a:ea typeface="+mn-ea"/>
          <a:cs typeface="+mn-cs"/>
        </a:defRPr>
      </a:lvl6pPr>
      <a:lvl7pPr marL="1920240" eaLnBrk="1" hangingPunct="1">
        <a:defRPr>
          <a:latin typeface="+mn-lt"/>
          <a:ea typeface="+mn-ea"/>
          <a:cs typeface="+mn-cs"/>
        </a:defRPr>
      </a:lvl7pPr>
      <a:lvl8pPr marL="2240280" eaLnBrk="1" hangingPunct="1">
        <a:defRPr>
          <a:latin typeface="+mn-lt"/>
          <a:ea typeface="+mn-ea"/>
          <a:cs typeface="+mn-cs"/>
        </a:defRPr>
      </a:lvl8pPr>
      <a:lvl9pPr marL="256032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15000" y="0"/>
            <a:ext cx="3429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557" y="1145699"/>
            <a:ext cx="5315943" cy="14106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3556">
              <a:lnSpc>
                <a:spcPts val="5516"/>
              </a:lnSpc>
            </a:pPr>
            <a:r>
              <a:rPr sz="4400" spc="98" dirty="0"/>
              <a:t>Introduction</a:t>
            </a:r>
            <a:r>
              <a:rPr sz="4400" spc="147" dirty="0"/>
              <a:t> </a:t>
            </a:r>
            <a:r>
              <a:rPr sz="4400" spc="154" dirty="0"/>
              <a:t>to </a:t>
            </a:r>
            <a:r>
              <a:rPr sz="4400" spc="109" dirty="0"/>
              <a:t>Yoga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619126" y="2540000"/>
            <a:ext cx="4497784" cy="3453381"/>
          </a:xfrm>
          <a:prstGeom prst="rect">
            <a:avLst/>
          </a:prstGeom>
        </p:spPr>
        <p:txBody>
          <a:bodyPr vert="horz" wrap="square" lIns="0" tIns="6223" rIns="0" bIns="0" rtlCol="0">
            <a:spAutoFit/>
          </a:bodyPr>
          <a:lstStyle/>
          <a:p>
            <a:pPr marL="8890" marR="3556" algn="just">
              <a:lnSpc>
                <a:spcPct val="200000"/>
              </a:lnSpc>
              <a:spcBef>
                <a:spcPts val="49"/>
              </a:spcBef>
            </a:pP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holistic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that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integrates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physical,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mental,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intellectual,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spiritual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aspects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7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human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personality.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It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is derived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from</a:t>
            </a:r>
            <a:r>
              <a:rPr sz="1400" spc="-17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Sanskrit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word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'YUJ',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meaning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join,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yoke,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or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unite,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signifying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unification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individual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self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(Jivatma)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with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the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universal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consciousness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(Paramatman).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This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introduction</a:t>
            </a:r>
            <a:r>
              <a:rPr sz="1400" spc="-6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will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explore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definitions,</a:t>
            </a:r>
            <a:r>
              <a:rPr sz="1400" spc="-16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historical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development,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key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objectives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yoga.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4711" y="5361834"/>
            <a:ext cx="244078" cy="325438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0" y="195199"/>
                </a:moveTo>
                <a:lnTo>
                  <a:pt x="5157" y="150436"/>
                </a:lnTo>
                <a:lnTo>
                  <a:pt x="19847" y="109347"/>
                </a:lnTo>
                <a:lnTo>
                  <a:pt x="42898" y="73104"/>
                </a:lnTo>
                <a:lnTo>
                  <a:pt x="73137" y="42877"/>
                </a:lnTo>
                <a:lnTo>
                  <a:pt x="109393" y="19837"/>
                </a:lnTo>
                <a:lnTo>
                  <a:pt x="150492" y="5154"/>
                </a:lnTo>
                <a:lnTo>
                  <a:pt x="195262" y="0"/>
                </a:lnTo>
                <a:lnTo>
                  <a:pt x="240032" y="5154"/>
                </a:lnTo>
                <a:lnTo>
                  <a:pt x="281131" y="19837"/>
                </a:lnTo>
                <a:lnTo>
                  <a:pt x="317387" y="42877"/>
                </a:lnTo>
                <a:lnTo>
                  <a:pt x="347626" y="73104"/>
                </a:lnTo>
                <a:lnTo>
                  <a:pt x="370677" y="109347"/>
                </a:lnTo>
                <a:lnTo>
                  <a:pt x="385367" y="150436"/>
                </a:lnTo>
                <a:lnTo>
                  <a:pt x="390525" y="195199"/>
                </a:lnTo>
                <a:lnTo>
                  <a:pt x="385367" y="239968"/>
                </a:lnTo>
                <a:lnTo>
                  <a:pt x="370677" y="281075"/>
                </a:lnTo>
                <a:lnTo>
                  <a:pt x="347626" y="317343"/>
                </a:lnTo>
                <a:lnTo>
                  <a:pt x="317387" y="347597"/>
                </a:lnTo>
                <a:lnTo>
                  <a:pt x="281131" y="370662"/>
                </a:lnTo>
                <a:lnTo>
                  <a:pt x="240032" y="385363"/>
                </a:lnTo>
                <a:lnTo>
                  <a:pt x="195262" y="390525"/>
                </a:lnTo>
                <a:lnTo>
                  <a:pt x="150492" y="385363"/>
                </a:lnTo>
                <a:lnTo>
                  <a:pt x="109393" y="370662"/>
                </a:lnTo>
                <a:lnTo>
                  <a:pt x="73137" y="347597"/>
                </a:lnTo>
                <a:lnTo>
                  <a:pt x="42898" y="317343"/>
                </a:lnTo>
                <a:lnTo>
                  <a:pt x="19847" y="281075"/>
                </a:lnTo>
                <a:lnTo>
                  <a:pt x="5157" y="239968"/>
                </a:lnTo>
                <a:lnTo>
                  <a:pt x="0" y="195199"/>
                </a:lnTo>
                <a:close/>
              </a:path>
            </a:pathLst>
          </a:custGeom>
          <a:ln w="762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7333654" cy="1043022"/>
          </a:xfrm>
          <a:prstGeom prst="rect">
            <a:avLst/>
          </a:prstGeom>
        </p:spPr>
        <p:txBody>
          <a:bodyPr vert="horz" wrap="square" lIns="0" tIns="514775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3400" spc="-14" dirty="0">
                <a:solidFill>
                  <a:srgbClr val="272C45"/>
                </a:solidFill>
                <a:latin typeface="Calibri"/>
                <a:cs typeface="Calibri"/>
              </a:rPr>
              <a:t>Pranayama</a:t>
            </a:r>
            <a:r>
              <a:rPr sz="3400" spc="-147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spc="-14" dirty="0">
                <a:solidFill>
                  <a:srgbClr val="272C45"/>
                </a:solidFill>
                <a:latin typeface="Calibri"/>
                <a:cs typeface="Calibri"/>
              </a:rPr>
              <a:t>Techniques</a:t>
            </a:r>
            <a:endParaRPr sz="3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735" y="2222500"/>
            <a:ext cx="386953" cy="5159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89557" y="2956719"/>
            <a:ext cx="1286669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dirty="0">
                <a:solidFill>
                  <a:srgbClr val="2C3148"/>
                </a:solidFill>
                <a:latin typeface="Calibri"/>
                <a:cs typeface="Calibri"/>
              </a:rPr>
              <a:t>Surya</a:t>
            </a:r>
            <a:r>
              <a:rPr sz="17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Bhedhana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9557" y="3379735"/>
            <a:ext cx="1575594" cy="1151597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>
              <a:lnSpc>
                <a:spcPct val="133200"/>
              </a:lnSpc>
              <a:spcBef>
                <a:spcPts val="42"/>
              </a:spcBef>
            </a:pP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Right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nostril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breathing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increase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heat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energy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in</a:t>
            </a:r>
            <a:r>
              <a:rPr sz="1400" spc="-7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body.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13422" y="2292565"/>
            <a:ext cx="386953" cy="38854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664778" y="2956719"/>
            <a:ext cx="452041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Ujjayi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664778" y="3379734"/>
            <a:ext cx="1641872" cy="2012154"/>
          </a:xfrm>
          <a:prstGeom prst="rect">
            <a:avLst/>
          </a:prstGeom>
        </p:spPr>
        <p:txBody>
          <a:bodyPr vert="horz" wrap="square" lIns="0" tIns="6223" rIns="0" bIns="0" rtlCol="0">
            <a:spAutoFit/>
          </a:bodyPr>
          <a:lstStyle/>
          <a:p>
            <a:pPr marL="8890" marR="3556">
              <a:lnSpc>
                <a:spcPct val="132800"/>
              </a:lnSpc>
              <a:spcBef>
                <a:spcPts val="49"/>
              </a:spcBef>
            </a:pP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Constricting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throat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slightly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produce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soft,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soothing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sound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during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inhalation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7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exhalation, promoting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mental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clarity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calmness.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08995" y="2222500"/>
            <a:ext cx="339181" cy="51593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4739878" y="2956719"/>
            <a:ext cx="1508522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dirty="0">
                <a:solidFill>
                  <a:srgbClr val="2C3148"/>
                </a:solidFill>
                <a:latin typeface="Calibri"/>
                <a:cs typeface="Calibri"/>
              </a:rPr>
              <a:t>Seetkari</a:t>
            </a:r>
            <a:r>
              <a:rPr sz="1700" spc="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7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Shitali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9878" y="3379735"/>
            <a:ext cx="1385491" cy="1439498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 algn="just">
              <a:lnSpc>
                <a:spcPct val="132600"/>
              </a:lnSpc>
              <a:spcBef>
                <a:spcPts val="53"/>
              </a:spcBef>
            </a:pP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Cooling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breaths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taken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through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mouth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to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reduce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body</a:t>
            </a:r>
            <a:r>
              <a:rPr sz="1400" spc="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heat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and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stress.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7082" y="2247978"/>
            <a:ext cx="358289" cy="464980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815137" y="2956719"/>
            <a:ext cx="737791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Bhastrika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5137" y="3379735"/>
            <a:ext cx="1619647" cy="1151597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>
              <a:lnSpc>
                <a:spcPct val="133200"/>
              </a:lnSpc>
              <a:spcBef>
                <a:spcPts val="42"/>
              </a:spcBef>
            </a:pP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Forceful,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rhythmic breathing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energize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and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purify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body.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15" name="Picture 14" descr="blue logo png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43000"/>
            <a:ext cx="7333654" cy="641041"/>
          </a:xfrm>
          <a:prstGeom prst="rect">
            <a:avLst/>
          </a:prstGeom>
        </p:spPr>
        <p:txBody>
          <a:bodyPr vert="horz" wrap="square" lIns="0" tIns="116681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3400" spc="-56" dirty="0">
                <a:solidFill>
                  <a:srgbClr val="272C45"/>
                </a:solidFill>
                <a:latin typeface="Calibri"/>
                <a:cs typeface="Calibri"/>
              </a:rPr>
              <a:t>Yoga</a:t>
            </a:r>
            <a:r>
              <a:rPr sz="3400" spc="-49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in</a:t>
            </a:r>
            <a:r>
              <a:rPr sz="3400" spc="-80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Jainism</a:t>
            </a:r>
            <a:r>
              <a:rPr sz="3400" spc="-74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and</a:t>
            </a:r>
            <a:r>
              <a:rPr sz="3400" spc="-35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spc="-7" dirty="0">
                <a:solidFill>
                  <a:srgbClr val="272C45"/>
                </a:solidFill>
                <a:latin typeface="Calibri"/>
                <a:cs typeface="Calibri"/>
              </a:rPr>
              <a:t>Buddhism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3942" y="2894806"/>
            <a:ext cx="3607197" cy="264463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Jainism</a:t>
            </a:r>
            <a:endParaRPr sz="1700">
              <a:latin typeface="Calibri"/>
              <a:cs typeface="Calibri"/>
            </a:endParaRPr>
          </a:p>
          <a:p>
            <a:pPr marL="8890" marR="224028">
              <a:lnSpc>
                <a:spcPct val="132600"/>
              </a:lnSpc>
              <a:spcBef>
                <a:spcPts val="767"/>
              </a:spcBef>
            </a:pP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incorporates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principles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non-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violence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(Ahiṃsā),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(Ahiṃsā),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sensory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withdrawal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(Pratyāhāra),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deep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deep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contemplation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(Dhyana).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Jains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practice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as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as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400" spc="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means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spiritual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purification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self-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discipline,</a:t>
            </a:r>
            <a:endParaRPr sz="1400">
              <a:latin typeface="Calibri"/>
              <a:cs typeface="Calibri"/>
            </a:endParaRPr>
          </a:p>
          <a:p>
            <a:pPr marL="8890">
              <a:spcBef>
                <a:spcPts val="518"/>
              </a:spcBef>
            </a:pP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discipline,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aiming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achieve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liberation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(moksha)</a:t>
            </a:r>
            <a:r>
              <a:rPr sz="1400" spc="-7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from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endParaRPr sz="1400">
              <a:latin typeface="Calibri"/>
              <a:cs typeface="Calibri"/>
            </a:endParaRPr>
          </a:p>
          <a:p>
            <a:pPr marL="8890">
              <a:spcBef>
                <a:spcPts val="567"/>
              </a:spcBef>
            </a:pP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from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cycle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birth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7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death</a:t>
            </a:r>
            <a:r>
              <a:rPr sz="14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(samsara).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735" y="1746250"/>
            <a:ext cx="8060531" cy="82550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778613" y="2894806"/>
            <a:ext cx="798513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spc="-7" dirty="0">
                <a:solidFill>
                  <a:srgbClr val="2C3148"/>
                </a:solidFill>
                <a:latin typeface="Calibri"/>
                <a:cs typeface="Calibri"/>
              </a:rPr>
              <a:t>Buddhism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78613" y="3318139"/>
            <a:ext cx="3515916" cy="2585709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>
              <a:lnSpc>
                <a:spcPct val="132500"/>
              </a:lnSpc>
              <a:spcBef>
                <a:spcPts val="53"/>
              </a:spcBef>
            </a:pP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Buddhism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emphasizes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Vipāsanā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meditation,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focusing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on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focusing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on</a:t>
            </a:r>
            <a:r>
              <a:rPr sz="1400" spc="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observing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breath and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impermanent impermanent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nature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-7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thoughts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sensations.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Eight-fold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Path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guides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practitioners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towards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ethical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ethical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conduct,</a:t>
            </a:r>
            <a:r>
              <a:rPr sz="14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mental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discipline,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wisdom.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in 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in</a:t>
            </a:r>
            <a:r>
              <a:rPr sz="1400" spc="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Buddhism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is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practiced</a:t>
            </a:r>
            <a:r>
              <a:rPr sz="1400" spc="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cultivate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mindfulness, mindfulness,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reduce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suffering,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achieve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enlightenment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(nirvana).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7" name="Picture 6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558" y="1357629"/>
            <a:ext cx="5887442" cy="534890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Integral</a:t>
            </a:r>
            <a:r>
              <a:rPr sz="3400" spc="-109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spc="-56" dirty="0">
                <a:solidFill>
                  <a:srgbClr val="272C45"/>
                </a:solidFill>
                <a:latin typeface="Calibri"/>
                <a:cs typeface="Calibri"/>
              </a:rPr>
              <a:t>Yoga</a:t>
            </a:r>
            <a:r>
              <a:rPr sz="3400" spc="-77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by</a:t>
            </a:r>
            <a:r>
              <a:rPr sz="3400" spc="-80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dirty="0">
                <a:solidFill>
                  <a:srgbClr val="272C45"/>
                </a:solidFill>
                <a:latin typeface="Calibri"/>
                <a:cs typeface="Calibri"/>
              </a:rPr>
              <a:t>Sri</a:t>
            </a:r>
            <a:r>
              <a:rPr sz="3400" spc="-60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3400" spc="-7" dirty="0">
                <a:solidFill>
                  <a:srgbClr val="272C45"/>
                </a:solidFill>
                <a:latin typeface="Calibri"/>
                <a:cs typeface="Calibri"/>
              </a:rPr>
              <a:t>Aurobindo</a:t>
            </a:r>
            <a:endParaRPr sz="3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6972" y="2303462"/>
            <a:ext cx="2819400" cy="3203575"/>
            <a:chOff x="859155" y="2764154"/>
            <a:chExt cx="4511040" cy="3844290"/>
          </a:xfrm>
        </p:grpSpPr>
        <p:sp>
          <p:nvSpPr>
            <p:cNvPr id="5" name="object 5"/>
            <p:cNvSpPr/>
            <p:nvPr/>
          </p:nvSpPr>
          <p:spPr>
            <a:xfrm>
              <a:off x="866775" y="2771774"/>
              <a:ext cx="4495800" cy="3829050"/>
            </a:xfrm>
            <a:custGeom>
              <a:avLst/>
              <a:gdLst/>
              <a:ahLst/>
              <a:cxnLst/>
              <a:rect l="l" t="t" r="r" b="b"/>
              <a:pathLst>
                <a:path w="4495800" h="3829050">
                  <a:moveTo>
                    <a:pt x="4384548" y="0"/>
                  </a:moveTo>
                  <a:lnTo>
                    <a:pt x="111277" y="0"/>
                  </a:lnTo>
                  <a:lnTo>
                    <a:pt x="67963" y="8739"/>
                  </a:lnTo>
                  <a:lnTo>
                    <a:pt x="32592" y="32575"/>
                  </a:lnTo>
                  <a:lnTo>
                    <a:pt x="8744" y="67937"/>
                  </a:lnTo>
                  <a:lnTo>
                    <a:pt x="0" y="111251"/>
                  </a:lnTo>
                  <a:lnTo>
                    <a:pt x="0" y="3717798"/>
                  </a:lnTo>
                  <a:lnTo>
                    <a:pt x="8744" y="3761112"/>
                  </a:lnTo>
                  <a:lnTo>
                    <a:pt x="32592" y="3796474"/>
                  </a:lnTo>
                  <a:lnTo>
                    <a:pt x="67963" y="3820310"/>
                  </a:lnTo>
                  <a:lnTo>
                    <a:pt x="111277" y="3829050"/>
                  </a:lnTo>
                  <a:lnTo>
                    <a:pt x="4384548" y="3829050"/>
                  </a:lnTo>
                  <a:lnTo>
                    <a:pt x="4427862" y="3820310"/>
                  </a:lnTo>
                  <a:lnTo>
                    <a:pt x="4463224" y="3796474"/>
                  </a:lnTo>
                  <a:lnTo>
                    <a:pt x="4487060" y="3761112"/>
                  </a:lnTo>
                  <a:lnTo>
                    <a:pt x="4495800" y="3717798"/>
                  </a:lnTo>
                  <a:lnTo>
                    <a:pt x="4495800" y="111251"/>
                  </a:lnTo>
                  <a:lnTo>
                    <a:pt x="4487060" y="67937"/>
                  </a:lnTo>
                  <a:lnTo>
                    <a:pt x="4463224" y="32575"/>
                  </a:lnTo>
                  <a:lnTo>
                    <a:pt x="4427862" y="8739"/>
                  </a:lnTo>
                  <a:lnTo>
                    <a:pt x="4384548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66775" y="2771774"/>
              <a:ext cx="4495800" cy="3829050"/>
            </a:xfrm>
            <a:custGeom>
              <a:avLst/>
              <a:gdLst/>
              <a:ahLst/>
              <a:cxnLst/>
              <a:rect l="l" t="t" r="r" b="b"/>
              <a:pathLst>
                <a:path w="4495800" h="3829050">
                  <a:moveTo>
                    <a:pt x="0" y="111251"/>
                  </a:moveTo>
                  <a:lnTo>
                    <a:pt x="8744" y="67937"/>
                  </a:lnTo>
                  <a:lnTo>
                    <a:pt x="32592" y="32575"/>
                  </a:lnTo>
                  <a:lnTo>
                    <a:pt x="67963" y="8739"/>
                  </a:lnTo>
                  <a:lnTo>
                    <a:pt x="111277" y="0"/>
                  </a:lnTo>
                  <a:lnTo>
                    <a:pt x="4384548" y="0"/>
                  </a:lnTo>
                  <a:lnTo>
                    <a:pt x="4427862" y="8739"/>
                  </a:lnTo>
                  <a:lnTo>
                    <a:pt x="4463224" y="32575"/>
                  </a:lnTo>
                  <a:lnTo>
                    <a:pt x="4487060" y="67937"/>
                  </a:lnTo>
                  <a:lnTo>
                    <a:pt x="4495800" y="111251"/>
                  </a:lnTo>
                  <a:lnTo>
                    <a:pt x="4495800" y="3717798"/>
                  </a:lnTo>
                  <a:lnTo>
                    <a:pt x="4487060" y="3761112"/>
                  </a:lnTo>
                  <a:lnTo>
                    <a:pt x="4463224" y="3796474"/>
                  </a:lnTo>
                  <a:lnTo>
                    <a:pt x="4427862" y="3820310"/>
                  </a:lnTo>
                  <a:lnTo>
                    <a:pt x="4384548" y="3829050"/>
                  </a:lnTo>
                  <a:lnTo>
                    <a:pt x="111277" y="3829050"/>
                  </a:lnTo>
                  <a:lnTo>
                    <a:pt x="67963" y="3820310"/>
                  </a:lnTo>
                  <a:lnTo>
                    <a:pt x="32592" y="3796474"/>
                  </a:lnTo>
                  <a:lnTo>
                    <a:pt x="8744" y="3761112"/>
                  </a:lnTo>
                  <a:lnTo>
                    <a:pt x="0" y="3717798"/>
                  </a:lnTo>
                  <a:lnTo>
                    <a:pt x="0" y="111251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62000" y="2362200"/>
            <a:ext cx="1830388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Holistic</a:t>
            </a:r>
            <a:r>
              <a:rPr sz="1700" b="1" spc="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Transformation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3276600"/>
            <a:ext cx="2819400" cy="2298514"/>
          </a:xfrm>
          <a:prstGeom prst="rect">
            <a:avLst/>
          </a:prstGeom>
        </p:spPr>
        <p:txBody>
          <a:bodyPr vert="horz" wrap="square" lIns="0" tIns="6223" rIns="0" bIns="0" rtlCol="0">
            <a:spAutoFit/>
          </a:bodyPr>
          <a:lstStyle/>
          <a:p>
            <a:pPr marL="8890" marR="3556" algn="just">
              <a:lnSpc>
                <a:spcPct val="132900"/>
              </a:lnSpc>
              <a:spcBef>
                <a:spcPts val="49"/>
              </a:spcBef>
            </a:pP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Sri</a:t>
            </a:r>
            <a:r>
              <a:rPr sz="16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Aurobindo's</a:t>
            </a:r>
            <a:r>
              <a:rPr sz="16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Integral</a:t>
            </a:r>
            <a:r>
              <a:rPr sz="16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2C3148"/>
                </a:solidFill>
                <a:latin typeface="Calibri"/>
                <a:cs typeface="Calibri"/>
              </a:rPr>
              <a:t>Yoga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combines</a:t>
            </a:r>
            <a:r>
              <a:rPr sz="16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various</a:t>
            </a:r>
            <a:r>
              <a:rPr sz="16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aspects</a:t>
            </a:r>
            <a:r>
              <a:rPr sz="16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600" spc="-7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6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to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achieve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6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holistic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 transformation</a:t>
            </a:r>
            <a:r>
              <a:rPr sz="16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of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600" spc="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individual.</a:t>
            </a:r>
            <a:r>
              <a:rPr sz="16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It</a:t>
            </a:r>
            <a:r>
              <a:rPr sz="16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2C3148"/>
                </a:solidFill>
                <a:latin typeface="Calibri"/>
                <a:cs typeface="Calibri"/>
              </a:rPr>
              <a:t>integrates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 physical, mental,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6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spiritual</a:t>
            </a:r>
            <a:r>
              <a:rPr sz="16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practices</a:t>
            </a:r>
            <a:r>
              <a:rPr sz="16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25" dirty="0">
                <a:solidFill>
                  <a:srgbClr val="2C3148"/>
                </a:solidFill>
                <a:latin typeface="Calibri"/>
                <a:cs typeface="Calibri"/>
              </a:rPr>
              <a:t>to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harmonize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all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aspects</a:t>
            </a:r>
            <a:r>
              <a:rPr sz="16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self.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501628" y="2303462"/>
            <a:ext cx="2819400" cy="3203575"/>
            <a:chOff x="5602604" y="2764154"/>
            <a:chExt cx="4511040" cy="3844290"/>
          </a:xfrm>
        </p:grpSpPr>
        <p:sp>
          <p:nvSpPr>
            <p:cNvPr id="10" name="object 10"/>
            <p:cNvSpPr/>
            <p:nvPr/>
          </p:nvSpPr>
          <p:spPr>
            <a:xfrm>
              <a:off x="5610224" y="2771774"/>
              <a:ext cx="4495800" cy="3829050"/>
            </a:xfrm>
            <a:custGeom>
              <a:avLst/>
              <a:gdLst/>
              <a:ahLst/>
              <a:cxnLst/>
              <a:rect l="l" t="t" r="r" b="b"/>
              <a:pathLst>
                <a:path w="4495800" h="3829050">
                  <a:moveTo>
                    <a:pt x="4384548" y="0"/>
                  </a:moveTo>
                  <a:lnTo>
                    <a:pt x="111251" y="0"/>
                  </a:lnTo>
                  <a:lnTo>
                    <a:pt x="67937" y="8739"/>
                  </a:lnTo>
                  <a:lnTo>
                    <a:pt x="32575" y="32575"/>
                  </a:lnTo>
                  <a:lnTo>
                    <a:pt x="8739" y="67937"/>
                  </a:lnTo>
                  <a:lnTo>
                    <a:pt x="0" y="111251"/>
                  </a:lnTo>
                  <a:lnTo>
                    <a:pt x="0" y="3717798"/>
                  </a:lnTo>
                  <a:lnTo>
                    <a:pt x="8739" y="3761112"/>
                  </a:lnTo>
                  <a:lnTo>
                    <a:pt x="32575" y="3796474"/>
                  </a:lnTo>
                  <a:lnTo>
                    <a:pt x="67937" y="3820310"/>
                  </a:lnTo>
                  <a:lnTo>
                    <a:pt x="111251" y="3829050"/>
                  </a:lnTo>
                  <a:lnTo>
                    <a:pt x="4384548" y="3829050"/>
                  </a:lnTo>
                  <a:lnTo>
                    <a:pt x="4427862" y="3820310"/>
                  </a:lnTo>
                  <a:lnTo>
                    <a:pt x="4463224" y="3796474"/>
                  </a:lnTo>
                  <a:lnTo>
                    <a:pt x="4487060" y="3761112"/>
                  </a:lnTo>
                  <a:lnTo>
                    <a:pt x="4495800" y="3717798"/>
                  </a:lnTo>
                  <a:lnTo>
                    <a:pt x="4495800" y="111251"/>
                  </a:lnTo>
                  <a:lnTo>
                    <a:pt x="4487060" y="67937"/>
                  </a:lnTo>
                  <a:lnTo>
                    <a:pt x="4463224" y="32575"/>
                  </a:lnTo>
                  <a:lnTo>
                    <a:pt x="4427862" y="8739"/>
                  </a:lnTo>
                  <a:lnTo>
                    <a:pt x="4384548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10224" y="2771774"/>
              <a:ext cx="4495800" cy="3829050"/>
            </a:xfrm>
            <a:custGeom>
              <a:avLst/>
              <a:gdLst/>
              <a:ahLst/>
              <a:cxnLst/>
              <a:rect l="l" t="t" r="r" b="b"/>
              <a:pathLst>
                <a:path w="4495800" h="3829050">
                  <a:moveTo>
                    <a:pt x="0" y="111251"/>
                  </a:moveTo>
                  <a:lnTo>
                    <a:pt x="8739" y="67937"/>
                  </a:lnTo>
                  <a:lnTo>
                    <a:pt x="32575" y="32575"/>
                  </a:lnTo>
                  <a:lnTo>
                    <a:pt x="67937" y="8739"/>
                  </a:lnTo>
                  <a:lnTo>
                    <a:pt x="111251" y="0"/>
                  </a:lnTo>
                  <a:lnTo>
                    <a:pt x="4384548" y="0"/>
                  </a:lnTo>
                  <a:lnTo>
                    <a:pt x="4427862" y="8739"/>
                  </a:lnTo>
                  <a:lnTo>
                    <a:pt x="4463224" y="32575"/>
                  </a:lnTo>
                  <a:lnTo>
                    <a:pt x="4487060" y="67937"/>
                  </a:lnTo>
                  <a:lnTo>
                    <a:pt x="4495800" y="111251"/>
                  </a:lnTo>
                  <a:lnTo>
                    <a:pt x="4495800" y="3717798"/>
                  </a:lnTo>
                  <a:lnTo>
                    <a:pt x="4487060" y="3761112"/>
                  </a:lnTo>
                  <a:lnTo>
                    <a:pt x="4463224" y="3796474"/>
                  </a:lnTo>
                  <a:lnTo>
                    <a:pt x="4427862" y="3820310"/>
                  </a:lnTo>
                  <a:lnTo>
                    <a:pt x="4384548" y="3829050"/>
                  </a:lnTo>
                  <a:lnTo>
                    <a:pt x="111251" y="3829050"/>
                  </a:lnTo>
                  <a:lnTo>
                    <a:pt x="67937" y="3820310"/>
                  </a:lnTo>
                  <a:lnTo>
                    <a:pt x="32575" y="3796474"/>
                  </a:lnTo>
                  <a:lnTo>
                    <a:pt x="8739" y="3761112"/>
                  </a:lnTo>
                  <a:lnTo>
                    <a:pt x="0" y="3717798"/>
                  </a:lnTo>
                  <a:lnTo>
                    <a:pt x="0" y="111251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733800" y="2362200"/>
            <a:ext cx="2034381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Comprehensive</a:t>
            </a:r>
            <a:r>
              <a:rPr sz="1700" b="1" spc="4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Approach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00479" y="3200400"/>
            <a:ext cx="2877623" cy="1971502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 algn="just">
              <a:lnSpc>
                <a:spcPct val="132700"/>
              </a:lnSpc>
              <a:spcBef>
                <a:spcPts val="53"/>
              </a:spcBef>
            </a:pP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Integral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35" dirty="0">
                <a:solidFill>
                  <a:srgbClr val="2C3148"/>
                </a:solidFill>
                <a:latin typeface="Calibri"/>
                <a:cs typeface="Calibri"/>
              </a:rPr>
              <a:t>Yoga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aims</a:t>
            </a:r>
            <a:r>
              <a:rPr sz="16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at</a:t>
            </a:r>
            <a:r>
              <a:rPr sz="16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2C3148"/>
                </a:solidFill>
                <a:latin typeface="Calibri"/>
                <a:cs typeface="Calibri"/>
              </a:rPr>
              <a:t>complete</a:t>
            </a:r>
            <a:r>
              <a:rPr sz="16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600" spc="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harmonious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rgbClr val="2C3148"/>
                </a:solidFill>
                <a:latin typeface="Calibri"/>
                <a:cs typeface="Calibri"/>
              </a:rPr>
              <a:t>development</a:t>
            </a:r>
            <a:r>
              <a:rPr sz="16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600" spc="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rgbClr val="2C3148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6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6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individual,</a:t>
            </a:r>
            <a:r>
              <a:rPr sz="16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transcending traditional</a:t>
            </a:r>
            <a:r>
              <a:rPr sz="16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yogic</a:t>
            </a:r>
            <a:r>
              <a:rPr sz="16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paths</a:t>
            </a:r>
            <a:r>
              <a:rPr sz="16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6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>
                <a:solidFill>
                  <a:srgbClr val="2C3148"/>
                </a:solidFill>
                <a:latin typeface="Calibri"/>
                <a:cs typeface="Calibri"/>
              </a:rPr>
              <a:t>create</a:t>
            </a:r>
            <a:r>
              <a:rPr sz="1600" spc="-28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35" smtClean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600" spc="-7" smtClean="0">
                <a:solidFill>
                  <a:srgbClr val="2C3148"/>
                </a:solidFill>
                <a:latin typeface="Calibri"/>
                <a:cs typeface="Calibri"/>
              </a:rPr>
              <a:t>comprehensive</a:t>
            </a:r>
            <a:r>
              <a:rPr sz="1600" spc="-39" smtClean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>
                <a:solidFill>
                  <a:srgbClr val="2C3148"/>
                </a:solidFill>
                <a:latin typeface="Calibri"/>
                <a:cs typeface="Calibri"/>
              </a:rPr>
              <a:t>approach</a:t>
            </a:r>
            <a:r>
              <a:rPr sz="1600" spc="-25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18" smtClean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lang="en-US" sz="16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mtClean="0">
                <a:solidFill>
                  <a:srgbClr val="2C3148"/>
                </a:solidFill>
                <a:latin typeface="Calibri"/>
                <a:cs typeface="Calibri"/>
              </a:rPr>
              <a:t>spiritual</a:t>
            </a:r>
            <a:r>
              <a:rPr sz="1600" spc="-60" smtClean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rgbClr val="2C3148"/>
                </a:solidFill>
                <a:latin typeface="Calibri"/>
                <a:cs typeface="Calibri"/>
              </a:rPr>
              <a:t>growth.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14" name="Picture 13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7333654" cy="566456"/>
          </a:xfrm>
          <a:prstGeom prst="rect">
            <a:avLst/>
          </a:prstGeom>
        </p:spPr>
        <p:txBody>
          <a:bodyPr vert="horz" wrap="square" lIns="0" tIns="73298" rIns="0" bIns="0" rtlCol="0">
            <a:spAutoFit/>
          </a:bodyPr>
          <a:lstStyle/>
          <a:p>
            <a:pPr marL="80010">
              <a:spcBef>
                <a:spcPts val="91"/>
              </a:spcBef>
            </a:pPr>
            <a:r>
              <a:rPr dirty="0">
                <a:solidFill>
                  <a:srgbClr val="272C45"/>
                </a:solidFill>
                <a:latin typeface="Calibri"/>
                <a:cs typeface="Calibri"/>
              </a:rPr>
              <a:t>The</a:t>
            </a:r>
            <a:r>
              <a:rPr spc="-70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72C45"/>
                </a:solidFill>
                <a:latin typeface="Calibri"/>
                <a:cs typeface="Calibri"/>
              </a:rPr>
              <a:t>Contributions</a:t>
            </a:r>
            <a:r>
              <a:rPr spc="-42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72C45"/>
                </a:solidFill>
                <a:latin typeface="Calibri"/>
                <a:cs typeface="Calibri"/>
              </a:rPr>
              <a:t>of</a:t>
            </a:r>
            <a:r>
              <a:rPr spc="-35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272C45"/>
                </a:solidFill>
                <a:latin typeface="Calibri"/>
                <a:cs typeface="Calibri"/>
              </a:rPr>
              <a:t>Swami</a:t>
            </a:r>
            <a:r>
              <a:rPr spc="-46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pc="-7" dirty="0">
                <a:solidFill>
                  <a:srgbClr val="272C45"/>
                </a:solidFill>
                <a:latin typeface="Calibri"/>
                <a:cs typeface="Calibri"/>
              </a:rPr>
              <a:t>Vivekananda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1265" y="1635125"/>
            <a:ext cx="2500313" cy="20637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3454" y="3953669"/>
            <a:ext cx="2013546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 algn="ctr">
              <a:spcBef>
                <a:spcPts val="88"/>
              </a:spcBef>
            </a:pPr>
            <a:r>
              <a:rPr sz="1600" b="1" spc="-18" dirty="0">
                <a:solidFill>
                  <a:srgbClr val="0070C0"/>
                </a:solidFill>
                <a:latin typeface="Calibri"/>
                <a:cs typeface="Calibri"/>
              </a:rPr>
              <a:t>Vedanta</a:t>
            </a:r>
            <a:r>
              <a:rPr sz="1600" b="1" spc="-46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for</a:t>
            </a:r>
            <a:r>
              <a:rPr sz="1600" b="1" spc="-8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0070C0"/>
                </a:solidFill>
                <a:latin typeface="Calibri"/>
                <a:cs typeface="Calibri"/>
              </a:rPr>
              <a:t>the</a:t>
            </a:r>
            <a:r>
              <a:rPr sz="1600" b="1" spc="-67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0070C0"/>
                </a:solidFill>
                <a:latin typeface="Calibri"/>
                <a:cs typeface="Calibri"/>
              </a:rPr>
              <a:t>World</a:t>
            </a:r>
            <a:endParaRPr sz="1600" b="1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3455" y="4347580"/>
            <a:ext cx="2256234" cy="142981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 marR="3556">
              <a:lnSpc>
                <a:spcPct val="134400"/>
              </a:lnSpc>
              <a:spcBef>
                <a:spcPts val="88"/>
              </a:spcBef>
            </a:pP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Swami</a:t>
            </a:r>
            <a:r>
              <a:rPr sz="1400" spc="6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Vivekananda's</a:t>
            </a:r>
            <a:r>
              <a:rPr sz="1400" spc="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contributions</a:t>
            </a:r>
            <a:r>
              <a:rPr sz="1400" spc="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modern</a:t>
            </a:r>
            <a:r>
              <a:rPr sz="1400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yoga</a:t>
            </a:r>
            <a:r>
              <a:rPr sz="1400" spc="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include</a:t>
            </a:r>
            <a:r>
              <a:rPr sz="1400" spc="4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making</a:t>
            </a:r>
            <a:r>
              <a:rPr sz="1400" spc="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principles</a:t>
            </a:r>
            <a:r>
              <a:rPr sz="1400" spc="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400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Vedanta</a:t>
            </a:r>
            <a:r>
              <a:rPr sz="14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accessible</a:t>
            </a:r>
            <a:r>
              <a:rPr sz="1400" spc="3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400" spc="-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chemeClr val="tx1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global</a:t>
            </a:r>
            <a:r>
              <a:rPr sz="1400" spc="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audience.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1844" y="1635125"/>
            <a:ext cx="2500313" cy="206375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73279" y="3953669"/>
            <a:ext cx="2041083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 algn="ctr">
              <a:spcBef>
                <a:spcPts val="88"/>
              </a:spcBef>
            </a:pPr>
            <a:r>
              <a:rPr sz="1600" b="1" spc="-21" dirty="0">
                <a:solidFill>
                  <a:srgbClr val="0070C0"/>
                </a:solidFill>
                <a:latin typeface="Calibri"/>
                <a:cs typeface="Calibri"/>
              </a:rPr>
              <a:t>Integrating</a:t>
            </a:r>
            <a:r>
              <a:rPr sz="1600" b="1" spc="-28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21" dirty="0">
                <a:solidFill>
                  <a:srgbClr val="0070C0"/>
                </a:solidFill>
                <a:latin typeface="Calibri"/>
                <a:cs typeface="Calibri"/>
              </a:rPr>
              <a:t>Yogic</a:t>
            </a:r>
            <a:r>
              <a:rPr sz="1600" b="1" spc="-53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14" dirty="0">
                <a:solidFill>
                  <a:srgbClr val="0070C0"/>
                </a:solidFill>
                <a:latin typeface="Calibri"/>
                <a:cs typeface="Calibri"/>
              </a:rPr>
              <a:t>Paths</a:t>
            </a:r>
            <a:endParaRPr sz="1600" b="1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73279" y="4347580"/>
            <a:ext cx="2361009" cy="1730089"/>
          </a:xfrm>
          <a:prstGeom prst="rect">
            <a:avLst/>
          </a:prstGeom>
        </p:spPr>
        <p:txBody>
          <a:bodyPr vert="horz" wrap="square" lIns="0" tIns="10223" rIns="0" bIns="0" rtlCol="0">
            <a:spAutoFit/>
          </a:bodyPr>
          <a:lstStyle/>
          <a:p>
            <a:pPr marL="8890" marR="3556">
              <a:lnSpc>
                <a:spcPct val="134700"/>
              </a:lnSpc>
              <a:spcBef>
                <a:spcPts val="80"/>
              </a:spcBef>
            </a:pP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He</a:t>
            </a:r>
            <a:r>
              <a:rPr sz="1400" spc="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promoted</a:t>
            </a:r>
            <a:r>
              <a:rPr sz="1400" spc="-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400" spc="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integration</a:t>
            </a:r>
            <a:r>
              <a:rPr sz="1400" spc="-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different</a:t>
            </a:r>
            <a:r>
              <a:rPr sz="1400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yogic</a:t>
            </a:r>
            <a:r>
              <a:rPr sz="14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paths</a:t>
            </a:r>
            <a:r>
              <a:rPr sz="1400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(Karma</a:t>
            </a:r>
            <a:r>
              <a:rPr sz="14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chemeClr val="tx1"/>
                </a:solidFill>
                <a:latin typeface="Calibri"/>
                <a:cs typeface="Calibri"/>
              </a:rPr>
              <a:t>Yoga,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Bhakti</a:t>
            </a:r>
            <a:r>
              <a:rPr sz="14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chemeClr val="tx1"/>
                </a:solidFill>
                <a:latin typeface="Calibri"/>
                <a:cs typeface="Calibri"/>
              </a:rPr>
              <a:t>Yoga,</a:t>
            </a:r>
            <a:r>
              <a:rPr sz="1400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Raja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Yoga,</a:t>
            </a:r>
            <a:r>
              <a:rPr sz="1400" spc="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Jnana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chemeClr val="tx1"/>
                </a:solidFill>
                <a:latin typeface="Calibri"/>
                <a:cs typeface="Calibri"/>
              </a:rPr>
              <a:t>Yoga)</a:t>
            </a:r>
            <a:r>
              <a:rPr sz="14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to Yoga)</a:t>
            </a:r>
            <a:r>
              <a:rPr sz="1400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400" spc="4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achieve</a:t>
            </a:r>
            <a:r>
              <a:rPr sz="1400" spc="3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holistic</a:t>
            </a:r>
            <a:r>
              <a:rPr sz="1400" spc="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self-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realization. realization.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2422" y="1635125"/>
            <a:ext cx="2500313" cy="206375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093063" y="3953669"/>
            <a:ext cx="1798085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 algn="ctr">
              <a:spcBef>
                <a:spcPts val="88"/>
              </a:spcBef>
            </a:pPr>
            <a:r>
              <a:rPr sz="1600" b="1" spc="-7" dirty="0">
                <a:solidFill>
                  <a:srgbClr val="0070C0"/>
                </a:solidFill>
                <a:latin typeface="Calibri"/>
                <a:cs typeface="Calibri"/>
              </a:rPr>
              <a:t>Practical</a:t>
            </a:r>
            <a:r>
              <a:rPr sz="1600" b="1" spc="-35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sz="1600" b="1" spc="-7" dirty="0">
                <a:solidFill>
                  <a:srgbClr val="0070C0"/>
                </a:solidFill>
                <a:latin typeface="Calibri"/>
                <a:cs typeface="Calibri"/>
              </a:rPr>
              <a:t>Spirituality</a:t>
            </a:r>
            <a:endParaRPr sz="1600" b="1">
              <a:solidFill>
                <a:srgbClr val="0070C0"/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3063" y="4347580"/>
            <a:ext cx="2746886" cy="1718932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 marR="3556" algn="ctr">
              <a:lnSpc>
                <a:spcPct val="134200"/>
              </a:lnSpc>
              <a:spcBef>
                <a:spcPts val="91"/>
              </a:spcBef>
            </a:pP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Vivekananda</a:t>
            </a:r>
            <a:r>
              <a:rPr sz="1400" spc="3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emphasized</a:t>
            </a:r>
            <a:r>
              <a:rPr sz="14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importance</a:t>
            </a:r>
            <a:r>
              <a:rPr sz="1400" spc="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400" spc="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practical</a:t>
            </a:r>
            <a:r>
              <a:rPr sz="1400" spc="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spirituality,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encouraging</a:t>
            </a:r>
            <a:r>
              <a:rPr sz="1400" spc="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individuals</a:t>
            </a:r>
            <a:r>
              <a:rPr sz="1400" spc="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to apply</a:t>
            </a:r>
            <a:r>
              <a:rPr sz="1400" spc="5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yogic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yogic</a:t>
            </a:r>
            <a:r>
              <a:rPr sz="1400" spc="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principles</a:t>
            </a:r>
            <a:r>
              <a:rPr sz="14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400" spc="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their</a:t>
            </a:r>
            <a:r>
              <a:rPr sz="14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daily</a:t>
            </a:r>
            <a:r>
              <a:rPr sz="1400" spc="-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lives</a:t>
            </a:r>
            <a:r>
              <a:rPr sz="1400" spc="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chemeClr val="tx1"/>
                </a:solidFill>
                <a:latin typeface="Calibri"/>
                <a:cs typeface="Calibri"/>
              </a:rPr>
              <a:t>for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1400" spc="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personal</a:t>
            </a:r>
            <a:r>
              <a:rPr sz="1400" spc="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growth</a:t>
            </a:r>
            <a:r>
              <a:rPr sz="1400" spc="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400" spc="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societal</a:t>
            </a:r>
            <a:r>
              <a:rPr sz="1400" spc="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well- </a:t>
            </a:r>
            <a:r>
              <a:rPr sz="1400" dirty="0">
                <a:solidFill>
                  <a:schemeClr val="tx1"/>
                </a:solidFill>
                <a:latin typeface="Calibri"/>
                <a:cs typeface="Calibri"/>
              </a:rPr>
              <a:t>well-</a:t>
            </a:r>
            <a:r>
              <a:rPr sz="1400" spc="-7" dirty="0">
                <a:solidFill>
                  <a:schemeClr val="tx1"/>
                </a:solidFill>
                <a:latin typeface="Calibri"/>
                <a:cs typeface="Calibri"/>
              </a:rPr>
              <a:t>being.</a:t>
            </a:r>
            <a:endParaRPr sz="14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12" name="Picture 11" descr="blue logo pn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48125" y="127000"/>
            <a:ext cx="528638" cy="63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428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8173442" cy="2484096"/>
          </a:xfrm>
          <a:prstGeom prst="rect">
            <a:avLst/>
          </a:prstGeom>
        </p:spPr>
        <p:txBody>
          <a:bodyPr vert="horz" wrap="square" lIns="0" tIns="936072" rIns="0" bIns="0" rtlCol="0">
            <a:spAutoFit/>
          </a:bodyPr>
          <a:lstStyle/>
          <a:p>
            <a:pPr marL="3851593" marR="3556" algn="ctr">
              <a:lnSpc>
                <a:spcPts val="3997"/>
              </a:lnSpc>
            </a:pPr>
            <a:r>
              <a:rPr dirty="0"/>
              <a:t>Dhavana,</a:t>
            </a:r>
            <a:r>
              <a:rPr spc="315" dirty="0"/>
              <a:t> </a:t>
            </a:r>
            <a:r>
              <a:rPr dirty="0"/>
              <a:t>Dharana,</a:t>
            </a:r>
            <a:r>
              <a:rPr spc="259" dirty="0"/>
              <a:t> </a:t>
            </a:r>
            <a:r>
              <a:rPr spc="53" dirty="0"/>
              <a:t>and </a:t>
            </a:r>
            <a:r>
              <a:rPr spc="119" dirty="0"/>
              <a:t>the</a:t>
            </a:r>
            <a:r>
              <a:rPr spc="77" dirty="0"/>
              <a:t> </a:t>
            </a:r>
            <a:r>
              <a:rPr spc="49" dirty="0"/>
              <a:t>Path</a:t>
            </a:r>
            <a:r>
              <a:rPr spc="98" dirty="0"/>
              <a:t> </a:t>
            </a:r>
            <a:r>
              <a:rPr spc="147" dirty="0"/>
              <a:t>to</a:t>
            </a:r>
            <a:r>
              <a:rPr spc="46" dirty="0"/>
              <a:t> </a:t>
            </a:r>
            <a:r>
              <a:rPr spc="25" dirty="0"/>
              <a:t>Samadhi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020740" y="3193573"/>
            <a:ext cx="4518025" cy="2012154"/>
          </a:xfrm>
          <a:prstGeom prst="rect">
            <a:avLst/>
          </a:prstGeom>
        </p:spPr>
        <p:txBody>
          <a:bodyPr vert="horz" wrap="square" lIns="0" tIns="6223" rIns="0" bIns="0" rtlCol="0">
            <a:spAutoFit/>
          </a:bodyPr>
          <a:lstStyle/>
          <a:p>
            <a:pPr marL="8890" marR="3556" algn="just">
              <a:lnSpc>
                <a:spcPct val="132900"/>
              </a:lnSpc>
              <a:spcBef>
                <a:spcPts val="49"/>
              </a:spcBef>
            </a:pPr>
            <a:r>
              <a:rPr spc="-28" dirty="0"/>
              <a:t>Explore</a:t>
            </a:r>
            <a:r>
              <a:rPr spc="-137" dirty="0"/>
              <a:t> </a:t>
            </a:r>
            <a:r>
              <a:rPr spc="-25" dirty="0"/>
              <a:t>the</a:t>
            </a:r>
            <a:r>
              <a:rPr spc="-130" dirty="0"/>
              <a:t> </a:t>
            </a:r>
            <a:r>
              <a:rPr spc="-18" dirty="0"/>
              <a:t>ancient</a:t>
            </a:r>
            <a:r>
              <a:rPr spc="-119" dirty="0"/>
              <a:t> </a:t>
            </a:r>
            <a:r>
              <a:rPr spc="-35" dirty="0"/>
              <a:t>yogic</a:t>
            </a:r>
            <a:r>
              <a:rPr spc="-130" dirty="0"/>
              <a:t> </a:t>
            </a:r>
            <a:r>
              <a:rPr spc="-25" dirty="0"/>
              <a:t>practices</a:t>
            </a:r>
            <a:r>
              <a:rPr spc="-130" dirty="0"/>
              <a:t> </a:t>
            </a:r>
            <a:r>
              <a:rPr spc="-28" dirty="0"/>
              <a:t>of</a:t>
            </a:r>
            <a:r>
              <a:rPr spc="-119" dirty="0"/>
              <a:t> </a:t>
            </a:r>
            <a:r>
              <a:rPr spc="-53" dirty="0"/>
              <a:t>Dhavana,</a:t>
            </a:r>
            <a:r>
              <a:rPr spc="-109" dirty="0"/>
              <a:t> </a:t>
            </a:r>
            <a:r>
              <a:rPr spc="-49" dirty="0"/>
              <a:t>Dharana,</a:t>
            </a:r>
            <a:r>
              <a:rPr spc="-105" dirty="0"/>
              <a:t> </a:t>
            </a:r>
            <a:r>
              <a:rPr spc="-56" dirty="0"/>
              <a:t>Dhyana,</a:t>
            </a:r>
            <a:r>
              <a:rPr spc="-105" dirty="0"/>
              <a:t> </a:t>
            </a:r>
            <a:r>
              <a:rPr spc="-18" dirty="0"/>
              <a:t>and </a:t>
            </a:r>
            <a:r>
              <a:rPr spc="-25" dirty="0"/>
              <a:t>Samadhi</a:t>
            </a:r>
            <a:r>
              <a:rPr spc="-151" dirty="0"/>
              <a:t> </a:t>
            </a:r>
            <a:r>
              <a:rPr spc="-80" dirty="0"/>
              <a:t>-</a:t>
            </a:r>
            <a:r>
              <a:rPr spc="-137" dirty="0"/>
              <a:t> </a:t>
            </a:r>
            <a:r>
              <a:rPr spc="-28" dirty="0"/>
              <a:t>the</a:t>
            </a:r>
            <a:r>
              <a:rPr spc="-137" dirty="0"/>
              <a:t> </a:t>
            </a:r>
            <a:r>
              <a:rPr spc="-35" dirty="0"/>
              <a:t>journey</a:t>
            </a:r>
            <a:r>
              <a:rPr spc="-151" dirty="0"/>
              <a:t> </a:t>
            </a:r>
            <a:r>
              <a:rPr spc="-39" dirty="0"/>
              <a:t>from</a:t>
            </a:r>
            <a:r>
              <a:rPr spc="-119" dirty="0"/>
              <a:t> </a:t>
            </a:r>
            <a:r>
              <a:rPr spc="-25" dirty="0"/>
              <a:t>broad</a:t>
            </a:r>
            <a:r>
              <a:rPr spc="-109" dirty="0"/>
              <a:t> </a:t>
            </a:r>
            <a:r>
              <a:rPr spc="-18" dirty="0"/>
              <a:t>attention</a:t>
            </a:r>
            <a:r>
              <a:rPr spc="-154" dirty="0"/>
              <a:t> </a:t>
            </a:r>
            <a:r>
              <a:rPr dirty="0"/>
              <a:t>to</a:t>
            </a:r>
            <a:r>
              <a:rPr spc="-147" dirty="0"/>
              <a:t> </a:t>
            </a:r>
            <a:r>
              <a:rPr spc="-14" dirty="0"/>
              <a:t>blissful</a:t>
            </a:r>
            <a:r>
              <a:rPr spc="-123" dirty="0"/>
              <a:t> </a:t>
            </a:r>
            <a:r>
              <a:rPr spc="-46" dirty="0"/>
              <a:t>awareness</a:t>
            </a:r>
            <a:r>
              <a:rPr spc="-133" dirty="0"/>
              <a:t> </a:t>
            </a:r>
            <a:r>
              <a:rPr spc="-18" dirty="0"/>
              <a:t>and </a:t>
            </a:r>
            <a:r>
              <a:rPr spc="-7" dirty="0"/>
              <a:t>spiritual</a:t>
            </a:r>
            <a:r>
              <a:rPr spc="-123" dirty="0"/>
              <a:t> </a:t>
            </a:r>
            <a:r>
              <a:rPr spc="-28" dirty="0"/>
              <a:t>union.</a:t>
            </a:r>
            <a:r>
              <a:rPr spc="-165" dirty="0"/>
              <a:t> </a:t>
            </a:r>
            <a:r>
              <a:rPr spc="-39" dirty="0"/>
              <a:t>Discover</a:t>
            </a:r>
            <a:r>
              <a:rPr spc="-137" dirty="0"/>
              <a:t> </a:t>
            </a:r>
            <a:r>
              <a:rPr spc="-25" dirty="0"/>
              <a:t>the</a:t>
            </a:r>
            <a:r>
              <a:rPr spc="-133" dirty="0"/>
              <a:t> </a:t>
            </a:r>
            <a:r>
              <a:rPr spc="-28" dirty="0"/>
              <a:t>elements</a:t>
            </a:r>
            <a:r>
              <a:rPr spc="-130" dirty="0"/>
              <a:t> </a:t>
            </a:r>
            <a:r>
              <a:rPr spc="-28" dirty="0"/>
              <a:t>of</a:t>
            </a:r>
            <a:r>
              <a:rPr spc="-119" dirty="0"/>
              <a:t> </a:t>
            </a:r>
            <a:r>
              <a:rPr spc="-49" dirty="0"/>
              <a:t>Dharana,</a:t>
            </a:r>
            <a:r>
              <a:rPr spc="-109" dirty="0"/>
              <a:t> </a:t>
            </a:r>
            <a:r>
              <a:rPr spc="-25" dirty="0"/>
              <a:t>the</a:t>
            </a:r>
            <a:r>
              <a:rPr spc="-130" dirty="0"/>
              <a:t> </a:t>
            </a:r>
            <a:r>
              <a:rPr spc="-28" dirty="0"/>
              <a:t>benefits</a:t>
            </a:r>
            <a:r>
              <a:rPr spc="-133" dirty="0"/>
              <a:t> </a:t>
            </a:r>
            <a:r>
              <a:rPr spc="-18" dirty="0"/>
              <a:t>of </a:t>
            </a:r>
            <a:r>
              <a:rPr spc="-49" dirty="0"/>
              <a:t>Dhyana,</a:t>
            </a:r>
            <a:r>
              <a:rPr spc="-165" dirty="0"/>
              <a:t> </a:t>
            </a:r>
            <a:r>
              <a:rPr spc="-28" dirty="0"/>
              <a:t>and</a:t>
            </a:r>
            <a:r>
              <a:rPr spc="-105" dirty="0"/>
              <a:t> </a:t>
            </a:r>
            <a:r>
              <a:rPr spc="-25" dirty="0"/>
              <a:t>the</a:t>
            </a:r>
            <a:r>
              <a:rPr spc="-130" dirty="0"/>
              <a:t> </a:t>
            </a:r>
            <a:r>
              <a:rPr spc="-32" dirty="0"/>
              <a:t>categories</a:t>
            </a:r>
            <a:r>
              <a:rPr spc="-130" dirty="0"/>
              <a:t> </a:t>
            </a:r>
            <a:r>
              <a:rPr spc="-28" dirty="0"/>
              <a:t>of</a:t>
            </a:r>
            <a:r>
              <a:rPr spc="-175" dirty="0"/>
              <a:t> </a:t>
            </a:r>
            <a:r>
              <a:rPr spc="-35" dirty="0"/>
              <a:t>Samadhi.</a:t>
            </a:r>
            <a:r>
              <a:rPr spc="-105" dirty="0"/>
              <a:t> </a:t>
            </a:r>
            <a:r>
              <a:rPr spc="-32" dirty="0"/>
              <a:t>Uncover</a:t>
            </a:r>
            <a:r>
              <a:rPr spc="-133" dirty="0"/>
              <a:t> </a:t>
            </a:r>
            <a:r>
              <a:rPr spc="-25" dirty="0"/>
              <a:t>the</a:t>
            </a:r>
            <a:r>
              <a:rPr spc="-130" dirty="0"/>
              <a:t> </a:t>
            </a:r>
            <a:r>
              <a:rPr spc="-32" dirty="0"/>
              <a:t>power</a:t>
            </a:r>
            <a:r>
              <a:rPr spc="-137" dirty="0"/>
              <a:t> </a:t>
            </a:r>
            <a:r>
              <a:rPr spc="-28" dirty="0"/>
              <a:t>of</a:t>
            </a:r>
            <a:r>
              <a:rPr spc="-116" dirty="0"/>
              <a:t> </a:t>
            </a:r>
            <a:r>
              <a:rPr spc="-18" dirty="0"/>
              <a:t>Asanas, </a:t>
            </a:r>
            <a:r>
              <a:rPr spc="-39" dirty="0"/>
              <a:t>Surya</a:t>
            </a:r>
            <a:r>
              <a:rPr spc="-147" dirty="0"/>
              <a:t> </a:t>
            </a:r>
            <a:r>
              <a:rPr spc="-39" dirty="0"/>
              <a:t>Namaskar,</a:t>
            </a:r>
            <a:r>
              <a:rPr spc="-109" dirty="0"/>
              <a:t> </a:t>
            </a:r>
            <a:r>
              <a:rPr spc="-28" dirty="0"/>
              <a:t>and</a:t>
            </a:r>
            <a:r>
              <a:rPr spc="-109" dirty="0"/>
              <a:t> </a:t>
            </a:r>
            <a:r>
              <a:rPr spc="-25" dirty="0"/>
              <a:t>the</a:t>
            </a:r>
            <a:r>
              <a:rPr spc="-133" dirty="0"/>
              <a:t> </a:t>
            </a:r>
            <a:r>
              <a:rPr spc="-25" dirty="0"/>
              <a:t>profound</a:t>
            </a:r>
            <a:r>
              <a:rPr spc="-160" dirty="0"/>
              <a:t> </a:t>
            </a:r>
            <a:r>
              <a:rPr spc="-18" dirty="0"/>
              <a:t>impact</a:t>
            </a:r>
            <a:r>
              <a:rPr spc="-130" dirty="0"/>
              <a:t> </a:t>
            </a:r>
            <a:r>
              <a:rPr spc="-28" dirty="0"/>
              <a:t>of</a:t>
            </a:r>
            <a:r>
              <a:rPr spc="-123" dirty="0"/>
              <a:t> </a:t>
            </a:r>
            <a:r>
              <a:rPr spc="-49" dirty="0"/>
              <a:t>yoga</a:t>
            </a:r>
            <a:r>
              <a:rPr spc="-143" dirty="0"/>
              <a:t> </a:t>
            </a:r>
            <a:r>
              <a:rPr spc="-21" dirty="0"/>
              <a:t>on</a:t>
            </a:r>
            <a:r>
              <a:rPr spc="-98" dirty="0"/>
              <a:t> </a:t>
            </a:r>
            <a:r>
              <a:rPr spc="-25" dirty="0"/>
              <a:t>physical</a:t>
            </a:r>
            <a:r>
              <a:rPr spc="-119" dirty="0"/>
              <a:t> </a:t>
            </a:r>
            <a:r>
              <a:rPr spc="-18" dirty="0"/>
              <a:t>and </a:t>
            </a:r>
            <a:r>
              <a:rPr spc="-25" dirty="0"/>
              <a:t>mental</a:t>
            </a:r>
            <a:r>
              <a:rPr spc="-116" dirty="0"/>
              <a:t> </a:t>
            </a:r>
            <a:r>
              <a:rPr spc="-7" dirty="0"/>
              <a:t>health.</a:t>
            </a:r>
          </a:p>
        </p:txBody>
      </p:sp>
      <p:pic>
        <p:nvPicPr>
          <p:cNvPr id="5" name="Picture 4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7333654" cy="1542441"/>
          </a:xfrm>
          <a:prstGeom prst="rect">
            <a:avLst/>
          </a:prstGeom>
        </p:spPr>
        <p:txBody>
          <a:bodyPr vert="horz" wrap="square" lIns="0" tIns="1100804" rIns="0" bIns="0" rtlCol="0">
            <a:spAutoFit/>
          </a:bodyPr>
          <a:lstStyle/>
          <a:p>
            <a:pPr marL="82233">
              <a:spcBef>
                <a:spcPts val="91"/>
              </a:spcBef>
            </a:pPr>
            <a:r>
              <a:rPr sz="2800" spc="35" dirty="0">
                <a:solidFill>
                  <a:srgbClr val="FF0000"/>
                </a:solidFill>
              </a:rPr>
              <a:t>Dhavana</a:t>
            </a:r>
            <a:r>
              <a:rPr sz="2800" spc="80" dirty="0">
                <a:solidFill>
                  <a:srgbClr val="FF0000"/>
                </a:solidFill>
              </a:rPr>
              <a:t> </a:t>
            </a:r>
            <a:r>
              <a:rPr sz="2800" spc="70" dirty="0">
                <a:solidFill>
                  <a:srgbClr val="FF0000"/>
                </a:solidFill>
              </a:rPr>
              <a:t>and</a:t>
            </a:r>
            <a:r>
              <a:rPr sz="2800" spc="91" dirty="0">
                <a:solidFill>
                  <a:srgbClr val="FF0000"/>
                </a:solidFill>
              </a:rPr>
              <a:t> </a:t>
            </a:r>
            <a:r>
              <a:rPr sz="2800" dirty="0">
                <a:solidFill>
                  <a:srgbClr val="FF0000"/>
                </a:solidFill>
              </a:rPr>
              <a:t>Dharana:</a:t>
            </a:r>
            <a:r>
              <a:rPr sz="2800" spc="98" dirty="0">
                <a:solidFill>
                  <a:srgbClr val="FF0000"/>
                </a:solidFill>
              </a:rPr>
              <a:t> </a:t>
            </a:r>
            <a:r>
              <a:rPr sz="2800" spc="60" dirty="0">
                <a:solidFill>
                  <a:srgbClr val="FF0000"/>
                </a:solidFill>
              </a:rPr>
              <a:t>Cultivating</a:t>
            </a:r>
            <a:r>
              <a:rPr sz="2800" spc="126" dirty="0">
                <a:solidFill>
                  <a:srgbClr val="FF0000"/>
                </a:solidFill>
              </a:rPr>
              <a:t> </a:t>
            </a:r>
            <a:r>
              <a:rPr sz="2800" spc="77" dirty="0">
                <a:solidFill>
                  <a:srgbClr val="FF0000"/>
                </a:solidFill>
              </a:rPr>
              <a:t>Focus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042" y="3006672"/>
            <a:ext cx="3536553" cy="126874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Dhavana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3200"/>
              </a:lnSpc>
              <a:spcBef>
                <a:spcPts val="1246"/>
              </a:spcBef>
            </a:pP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Dhavana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broad-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based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field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attention,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akin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to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concentration.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It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first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step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journey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towards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deeper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focus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awareness.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7269" y="3006672"/>
            <a:ext cx="1126331" cy="25519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Dharana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17269" y="3485356"/>
            <a:ext cx="3386931" cy="1713418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8890" marR="3556">
              <a:lnSpc>
                <a:spcPct val="132400"/>
              </a:lnSpc>
              <a:spcBef>
                <a:spcPts val="56"/>
              </a:spcBef>
            </a:pP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Dharana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concentration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on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single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object,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enhancing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focus.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It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involves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various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elements,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including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Bhuvo-dharana,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Varini-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dharana,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Vaisvanari-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dharana,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Vayavi-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dharana,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Nabho- dharana.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6" name="Picture 5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14630400" cy="82296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400" cy="82296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14630400" cy="8229600"/>
            </a:xfrm>
            <a:custGeom>
              <a:avLst/>
              <a:gdLst/>
              <a:ahLst/>
              <a:cxnLst/>
              <a:rect l="l" t="t" r="r" b="b"/>
              <a:pathLst>
                <a:path w="14630400" h="8229600">
                  <a:moveTo>
                    <a:pt x="14556359" y="0"/>
                  </a:moveTo>
                  <a:lnTo>
                    <a:pt x="74063" y="0"/>
                  </a:lnTo>
                  <a:lnTo>
                    <a:pt x="45234" y="5818"/>
                  </a:lnTo>
                  <a:lnTo>
                    <a:pt x="21692" y="21685"/>
                  </a:lnTo>
                  <a:lnTo>
                    <a:pt x="5820" y="45219"/>
                  </a:lnTo>
                  <a:lnTo>
                    <a:pt x="0" y="74041"/>
                  </a:lnTo>
                  <a:lnTo>
                    <a:pt x="0" y="8155536"/>
                  </a:lnTo>
                  <a:lnTo>
                    <a:pt x="5820" y="8184364"/>
                  </a:lnTo>
                  <a:lnTo>
                    <a:pt x="21692" y="8207906"/>
                  </a:lnTo>
                  <a:lnTo>
                    <a:pt x="45234" y="8223779"/>
                  </a:lnTo>
                  <a:lnTo>
                    <a:pt x="74063" y="8229599"/>
                  </a:lnTo>
                  <a:lnTo>
                    <a:pt x="14556359" y="8229599"/>
                  </a:lnTo>
                  <a:lnTo>
                    <a:pt x="14585180" y="8223779"/>
                  </a:lnTo>
                  <a:lnTo>
                    <a:pt x="14608714" y="8207906"/>
                  </a:lnTo>
                  <a:lnTo>
                    <a:pt x="14624581" y="8184364"/>
                  </a:lnTo>
                  <a:lnTo>
                    <a:pt x="14630400" y="8155536"/>
                  </a:lnTo>
                  <a:lnTo>
                    <a:pt x="14630400" y="74041"/>
                  </a:lnTo>
                  <a:lnTo>
                    <a:pt x="14624581" y="45219"/>
                  </a:lnTo>
                  <a:lnTo>
                    <a:pt x="14608714" y="21685"/>
                  </a:lnTo>
                  <a:lnTo>
                    <a:pt x="14585180" y="5818"/>
                  </a:lnTo>
                  <a:lnTo>
                    <a:pt x="14556359" y="0"/>
                  </a:lnTo>
                  <a:close/>
                </a:path>
              </a:pathLst>
            </a:custGeom>
            <a:solidFill>
              <a:srgbClr val="FDF5E7">
                <a:alpha val="85096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5042" y="1502093"/>
            <a:ext cx="6736358" cy="504112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dirty="0">
                <a:solidFill>
                  <a:srgbClr val="FF0000"/>
                </a:solidFill>
              </a:rPr>
              <a:t>Dhyana</a:t>
            </a:r>
            <a:r>
              <a:rPr dirty="0"/>
              <a:t>:</a:t>
            </a:r>
            <a:r>
              <a:rPr spc="95" dirty="0"/>
              <a:t> </a:t>
            </a:r>
            <a:r>
              <a:rPr spc="101" dirty="0"/>
              <a:t>The</a:t>
            </a:r>
            <a:r>
              <a:rPr spc="112" dirty="0"/>
              <a:t> </a:t>
            </a:r>
            <a:r>
              <a:rPr dirty="0"/>
              <a:t>Art</a:t>
            </a:r>
            <a:r>
              <a:rPr spc="126" dirty="0"/>
              <a:t> </a:t>
            </a:r>
            <a:r>
              <a:rPr spc="98" dirty="0"/>
              <a:t>of</a:t>
            </a:r>
            <a:r>
              <a:rPr spc="77" dirty="0"/>
              <a:t> </a:t>
            </a:r>
            <a:r>
              <a:rPr spc="63" dirty="0"/>
              <a:t>Meditation</a:t>
            </a:r>
          </a:p>
        </p:txBody>
      </p:sp>
      <p:sp>
        <p:nvSpPr>
          <p:cNvPr id="6" name="object 6"/>
          <p:cNvSpPr/>
          <p:nvPr/>
        </p:nvSpPr>
        <p:spPr>
          <a:xfrm>
            <a:off x="607219" y="2651125"/>
            <a:ext cx="345281" cy="460375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478790" y="0"/>
                </a:moveTo>
                <a:lnTo>
                  <a:pt x="73672" y="0"/>
                </a:lnTo>
                <a:lnTo>
                  <a:pt x="44994" y="5794"/>
                </a:lnTo>
                <a:lnTo>
                  <a:pt x="21577" y="21589"/>
                </a:lnTo>
                <a:lnTo>
                  <a:pt x="5789" y="45005"/>
                </a:lnTo>
                <a:lnTo>
                  <a:pt x="0" y="73660"/>
                </a:lnTo>
                <a:lnTo>
                  <a:pt x="0" y="478789"/>
                </a:lnTo>
                <a:lnTo>
                  <a:pt x="5789" y="507444"/>
                </a:lnTo>
                <a:lnTo>
                  <a:pt x="21577" y="530859"/>
                </a:lnTo>
                <a:lnTo>
                  <a:pt x="44994" y="546655"/>
                </a:lnTo>
                <a:lnTo>
                  <a:pt x="73672" y="552450"/>
                </a:lnTo>
                <a:lnTo>
                  <a:pt x="478790" y="552450"/>
                </a:lnTo>
                <a:lnTo>
                  <a:pt x="507444" y="546655"/>
                </a:lnTo>
                <a:lnTo>
                  <a:pt x="530860" y="530860"/>
                </a:lnTo>
                <a:lnTo>
                  <a:pt x="546655" y="507444"/>
                </a:lnTo>
                <a:lnTo>
                  <a:pt x="552450" y="478789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60" y="21590"/>
                </a:lnTo>
                <a:lnTo>
                  <a:pt x="507444" y="5794"/>
                </a:lnTo>
                <a:lnTo>
                  <a:pt x="47879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31837" y="2687055"/>
            <a:ext cx="96441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91" dirty="0">
                <a:solidFill>
                  <a:srgbClr val="38512E"/>
                </a:solidFill>
                <a:latin typeface="Georgia"/>
                <a:cs typeface="Georgia"/>
              </a:rPr>
              <a:t>1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6890" y="2648426"/>
            <a:ext cx="2119709" cy="263642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694308">
              <a:lnSpc>
                <a:spcPct val="108400"/>
              </a:lnSpc>
              <a:spcBef>
                <a:spcPts val="70"/>
              </a:spcBef>
            </a:pPr>
            <a:r>
              <a:rPr sz="1600" spc="42">
                <a:solidFill>
                  <a:srgbClr val="FF0000"/>
                </a:solidFill>
                <a:latin typeface="Georgia"/>
                <a:cs typeface="Georgia"/>
              </a:rPr>
              <a:t>Continuous </a:t>
            </a:r>
            <a:r>
              <a:rPr sz="1600" spc="42" smtClean="0">
                <a:solidFill>
                  <a:srgbClr val="FF0000"/>
                </a:solidFill>
                <a:latin typeface="Georgia"/>
                <a:cs typeface="Georgia"/>
              </a:rPr>
              <a:t>Contemplaton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556">
              <a:lnSpc>
                <a:spcPct val="132800"/>
              </a:lnSpc>
              <a:spcBef>
                <a:spcPts val="661"/>
              </a:spcBef>
            </a:pP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Dhyana,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or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meditation,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the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continuous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contemplation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or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concentration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on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sacred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object.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It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state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7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deep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relaxation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mental freshness.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03985" y="2651125"/>
            <a:ext cx="345281" cy="460375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478789" y="0"/>
                </a:moveTo>
                <a:lnTo>
                  <a:pt x="73660" y="0"/>
                </a:lnTo>
                <a:lnTo>
                  <a:pt x="45005" y="5794"/>
                </a:lnTo>
                <a:lnTo>
                  <a:pt x="21590" y="21589"/>
                </a:lnTo>
                <a:lnTo>
                  <a:pt x="5794" y="45005"/>
                </a:lnTo>
                <a:lnTo>
                  <a:pt x="0" y="73660"/>
                </a:lnTo>
                <a:lnTo>
                  <a:pt x="0" y="478789"/>
                </a:lnTo>
                <a:lnTo>
                  <a:pt x="5794" y="507444"/>
                </a:lnTo>
                <a:lnTo>
                  <a:pt x="21589" y="530859"/>
                </a:lnTo>
                <a:lnTo>
                  <a:pt x="45005" y="546655"/>
                </a:lnTo>
                <a:lnTo>
                  <a:pt x="73660" y="552450"/>
                </a:lnTo>
                <a:lnTo>
                  <a:pt x="478789" y="552450"/>
                </a:lnTo>
                <a:lnTo>
                  <a:pt x="507444" y="546655"/>
                </a:lnTo>
                <a:lnTo>
                  <a:pt x="530859" y="530860"/>
                </a:lnTo>
                <a:lnTo>
                  <a:pt x="546655" y="507444"/>
                </a:lnTo>
                <a:lnTo>
                  <a:pt x="552450" y="478789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60" y="21590"/>
                </a:lnTo>
                <a:lnTo>
                  <a:pt x="507444" y="5794"/>
                </a:lnTo>
                <a:lnTo>
                  <a:pt x="478789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10585" y="2687055"/>
            <a:ext cx="134541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2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54291" y="2672239"/>
            <a:ext cx="1908175" cy="238930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56" dirty="0">
                <a:solidFill>
                  <a:srgbClr val="FF0000"/>
                </a:solidFill>
                <a:latin typeface="Georgia"/>
                <a:cs typeface="Georgia"/>
              </a:rPr>
              <a:t>Steady</a:t>
            </a:r>
            <a:r>
              <a:rPr sz="1600" spc="4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14" dirty="0">
                <a:solidFill>
                  <a:srgbClr val="FF0000"/>
                </a:solidFill>
                <a:latin typeface="Georgia"/>
                <a:cs typeface="Georgia"/>
              </a:rPr>
              <a:t>Lamp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556">
              <a:lnSpc>
                <a:spcPct val="132800"/>
              </a:lnSpc>
              <a:spcBef>
                <a:spcPts val="711"/>
              </a:spcBef>
            </a:pP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Meditation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likened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 steady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lamp,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unaffected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by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wind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8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worldly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thoughts,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representing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calmness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continuous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awareness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it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cultivates.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94797" y="2651125"/>
            <a:ext cx="351234" cy="460375"/>
          </a:xfrm>
          <a:custGeom>
            <a:avLst/>
            <a:gdLst/>
            <a:ahLst/>
            <a:cxnLst/>
            <a:rect l="l" t="t" r="r" b="b"/>
            <a:pathLst>
              <a:path w="561975" h="552450">
                <a:moveTo>
                  <a:pt x="488315" y="0"/>
                </a:moveTo>
                <a:lnTo>
                  <a:pt x="73659" y="0"/>
                </a:lnTo>
                <a:lnTo>
                  <a:pt x="45005" y="5794"/>
                </a:lnTo>
                <a:lnTo>
                  <a:pt x="21589" y="21589"/>
                </a:lnTo>
                <a:lnTo>
                  <a:pt x="5794" y="45005"/>
                </a:lnTo>
                <a:lnTo>
                  <a:pt x="0" y="73660"/>
                </a:lnTo>
                <a:lnTo>
                  <a:pt x="0" y="478789"/>
                </a:lnTo>
                <a:lnTo>
                  <a:pt x="5794" y="507444"/>
                </a:lnTo>
                <a:lnTo>
                  <a:pt x="21590" y="530859"/>
                </a:lnTo>
                <a:lnTo>
                  <a:pt x="45005" y="546655"/>
                </a:lnTo>
                <a:lnTo>
                  <a:pt x="73659" y="552450"/>
                </a:lnTo>
                <a:lnTo>
                  <a:pt x="488315" y="552450"/>
                </a:lnTo>
                <a:lnTo>
                  <a:pt x="516969" y="546655"/>
                </a:lnTo>
                <a:lnTo>
                  <a:pt x="540385" y="530860"/>
                </a:lnTo>
                <a:lnTo>
                  <a:pt x="556180" y="507444"/>
                </a:lnTo>
                <a:lnTo>
                  <a:pt x="561975" y="478789"/>
                </a:lnTo>
                <a:lnTo>
                  <a:pt x="561975" y="73660"/>
                </a:lnTo>
                <a:lnTo>
                  <a:pt x="556180" y="45005"/>
                </a:lnTo>
                <a:lnTo>
                  <a:pt x="540384" y="21590"/>
                </a:lnTo>
                <a:lnTo>
                  <a:pt x="516969" y="5794"/>
                </a:lnTo>
                <a:lnTo>
                  <a:pt x="488315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106160" y="2687055"/>
            <a:ext cx="138906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3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51771" y="2672239"/>
            <a:ext cx="1832769" cy="237404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Profound</a:t>
            </a:r>
            <a:r>
              <a:rPr sz="1600" spc="112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28" dirty="0">
                <a:solidFill>
                  <a:srgbClr val="FF0000"/>
                </a:solidFill>
                <a:latin typeface="Georgia"/>
                <a:cs typeface="Georgia"/>
              </a:rPr>
              <a:t>Benefits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benefits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meditation include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deep</a:t>
            </a:r>
            <a:r>
              <a:rPr sz="1400" spc="-17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relaxation,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reduced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metabolic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rate,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freshness,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calmness, and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continuous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awareness.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5" name="Picture 14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2285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77185" y="876511"/>
            <a:ext cx="5657215" cy="442557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2800" dirty="0">
                <a:solidFill>
                  <a:srgbClr val="FF0000"/>
                </a:solidFill>
              </a:rPr>
              <a:t>Samadhi:</a:t>
            </a:r>
            <a:r>
              <a:rPr sz="2800" spc="63" dirty="0">
                <a:solidFill>
                  <a:srgbClr val="FF0000"/>
                </a:solidFill>
              </a:rPr>
              <a:t> </a:t>
            </a:r>
            <a:r>
              <a:rPr sz="2800" spc="101" dirty="0">
                <a:solidFill>
                  <a:srgbClr val="FF0000"/>
                </a:solidFill>
              </a:rPr>
              <a:t>The</a:t>
            </a:r>
            <a:r>
              <a:rPr sz="2800" spc="88" dirty="0">
                <a:solidFill>
                  <a:srgbClr val="FF0000"/>
                </a:solidFill>
              </a:rPr>
              <a:t> </a:t>
            </a:r>
            <a:r>
              <a:rPr sz="2800" spc="60" dirty="0">
                <a:solidFill>
                  <a:srgbClr val="FF0000"/>
                </a:solidFill>
              </a:rPr>
              <a:t>Pinnacle</a:t>
            </a:r>
            <a:r>
              <a:rPr sz="2800" spc="88" dirty="0">
                <a:solidFill>
                  <a:srgbClr val="FF0000"/>
                </a:solidFill>
              </a:rPr>
              <a:t> </a:t>
            </a:r>
            <a:r>
              <a:rPr sz="2800" spc="74" dirty="0">
                <a:solidFill>
                  <a:srgbClr val="FF0000"/>
                </a:solidFill>
              </a:rPr>
              <a:t>of</a:t>
            </a:r>
            <a:r>
              <a:rPr sz="2800" spc="98" dirty="0">
                <a:solidFill>
                  <a:srgbClr val="FF0000"/>
                </a:solidFill>
              </a:rPr>
              <a:t> </a:t>
            </a:r>
            <a:r>
              <a:rPr sz="2800" spc="80" dirty="0">
                <a:solidFill>
                  <a:srgbClr val="FF0000"/>
                </a:solidFill>
              </a:rPr>
              <a:t>Yoga</a:t>
            </a:r>
          </a:p>
        </p:txBody>
      </p:sp>
      <p:sp>
        <p:nvSpPr>
          <p:cNvPr id="4" name="object 4"/>
          <p:cNvSpPr/>
          <p:nvPr/>
        </p:nvSpPr>
        <p:spPr>
          <a:xfrm>
            <a:off x="2827734" y="1793875"/>
            <a:ext cx="2809875" cy="2484438"/>
          </a:xfrm>
          <a:custGeom>
            <a:avLst/>
            <a:gdLst/>
            <a:ahLst/>
            <a:cxnLst/>
            <a:rect l="l" t="t" r="r" b="b"/>
            <a:pathLst>
              <a:path w="4495800" h="2981325">
                <a:moveTo>
                  <a:pt x="4421758" y="0"/>
                </a:moveTo>
                <a:lnTo>
                  <a:pt x="74040" y="0"/>
                </a:lnTo>
                <a:lnTo>
                  <a:pt x="45219" y="5818"/>
                </a:lnTo>
                <a:lnTo>
                  <a:pt x="21685" y="21685"/>
                </a:lnTo>
                <a:lnTo>
                  <a:pt x="5818" y="45219"/>
                </a:lnTo>
                <a:lnTo>
                  <a:pt x="0" y="74040"/>
                </a:lnTo>
                <a:lnTo>
                  <a:pt x="0" y="2907284"/>
                </a:lnTo>
                <a:lnTo>
                  <a:pt x="5818" y="2936105"/>
                </a:lnTo>
                <a:lnTo>
                  <a:pt x="21685" y="2959639"/>
                </a:lnTo>
                <a:lnTo>
                  <a:pt x="45219" y="2975506"/>
                </a:lnTo>
                <a:lnTo>
                  <a:pt x="74040" y="2981325"/>
                </a:lnTo>
                <a:lnTo>
                  <a:pt x="4421758" y="2981325"/>
                </a:lnTo>
                <a:lnTo>
                  <a:pt x="4450580" y="2975506"/>
                </a:lnTo>
                <a:lnTo>
                  <a:pt x="4474114" y="2959639"/>
                </a:lnTo>
                <a:lnTo>
                  <a:pt x="4489981" y="2936105"/>
                </a:lnTo>
                <a:lnTo>
                  <a:pt x="4495800" y="2907284"/>
                </a:lnTo>
                <a:lnTo>
                  <a:pt x="4495800" y="74040"/>
                </a:lnTo>
                <a:lnTo>
                  <a:pt x="4489981" y="45219"/>
                </a:lnTo>
                <a:lnTo>
                  <a:pt x="4474114" y="21685"/>
                </a:lnTo>
                <a:lnTo>
                  <a:pt x="4450580" y="5818"/>
                </a:lnTo>
                <a:lnTo>
                  <a:pt x="4421758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031491" y="2020835"/>
            <a:ext cx="2320924" cy="20896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Blissful</a:t>
            </a:r>
            <a:r>
              <a:rPr sz="1600" spc="84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39" dirty="0">
                <a:solidFill>
                  <a:srgbClr val="38512E"/>
                </a:solidFill>
                <a:latin typeface="Georgia"/>
                <a:cs typeface="Georgia"/>
              </a:rPr>
              <a:t>Awareness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Samadhi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state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blissful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awareness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spiritual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absorption,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where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individual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consciousness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merges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with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universal consciousness.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2391" y="1793875"/>
            <a:ext cx="2809875" cy="2484438"/>
          </a:xfrm>
          <a:custGeom>
            <a:avLst/>
            <a:gdLst/>
            <a:ahLst/>
            <a:cxnLst/>
            <a:rect l="l" t="t" r="r" b="b"/>
            <a:pathLst>
              <a:path w="4495800" h="2981325">
                <a:moveTo>
                  <a:pt x="4421759" y="0"/>
                </a:moveTo>
                <a:lnTo>
                  <a:pt x="74041" y="0"/>
                </a:lnTo>
                <a:lnTo>
                  <a:pt x="45219" y="5818"/>
                </a:lnTo>
                <a:lnTo>
                  <a:pt x="21685" y="21685"/>
                </a:lnTo>
                <a:lnTo>
                  <a:pt x="5818" y="45219"/>
                </a:lnTo>
                <a:lnTo>
                  <a:pt x="0" y="74040"/>
                </a:lnTo>
                <a:lnTo>
                  <a:pt x="0" y="2907284"/>
                </a:lnTo>
                <a:lnTo>
                  <a:pt x="5818" y="2936105"/>
                </a:lnTo>
                <a:lnTo>
                  <a:pt x="21685" y="2959639"/>
                </a:lnTo>
                <a:lnTo>
                  <a:pt x="45219" y="2975506"/>
                </a:lnTo>
                <a:lnTo>
                  <a:pt x="74041" y="2981325"/>
                </a:lnTo>
                <a:lnTo>
                  <a:pt x="4421759" y="2981325"/>
                </a:lnTo>
                <a:lnTo>
                  <a:pt x="4450580" y="2975506"/>
                </a:lnTo>
                <a:lnTo>
                  <a:pt x="4474114" y="2959639"/>
                </a:lnTo>
                <a:lnTo>
                  <a:pt x="4489981" y="2936105"/>
                </a:lnTo>
                <a:lnTo>
                  <a:pt x="4495800" y="2907284"/>
                </a:lnTo>
                <a:lnTo>
                  <a:pt x="4495800" y="74040"/>
                </a:lnTo>
                <a:lnTo>
                  <a:pt x="4489981" y="45219"/>
                </a:lnTo>
                <a:lnTo>
                  <a:pt x="4474114" y="21685"/>
                </a:lnTo>
                <a:lnTo>
                  <a:pt x="4450580" y="5818"/>
                </a:lnTo>
                <a:lnTo>
                  <a:pt x="4421759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9559" y="2020834"/>
            <a:ext cx="2345134" cy="18162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56" dirty="0">
                <a:solidFill>
                  <a:srgbClr val="38512E"/>
                </a:solidFill>
                <a:latin typeface="Georgia"/>
                <a:cs typeface="Georgia"/>
              </a:rPr>
              <a:t>Categories</a:t>
            </a:r>
            <a:r>
              <a:rPr sz="1600" spc="53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49" dirty="0">
                <a:solidFill>
                  <a:srgbClr val="38512E"/>
                </a:solidFill>
                <a:latin typeface="Georgia"/>
                <a:cs typeface="Georgia"/>
              </a:rPr>
              <a:t>of</a:t>
            </a:r>
            <a:r>
              <a:rPr sz="1600" spc="101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Samadhi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700"/>
              </a:lnSpc>
              <a:spcBef>
                <a:spcPts val="711"/>
              </a:spcBef>
            </a:pP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Samadhi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has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various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categories,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including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Laya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Samadhi,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Savikalpa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Samadhi,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Nirvikalpa</a:t>
            </a:r>
            <a:r>
              <a:rPr sz="14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Samadhi,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Sahaja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Samadhi,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Mahasamadhi.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827735" y="4484688"/>
            <a:ext cx="5774531" cy="1492250"/>
          </a:xfrm>
          <a:custGeom>
            <a:avLst/>
            <a:gdLst/>
            <a:ahLst/>
            <a:cxnLst/>
            <a:rect l="l" t="t" r="r" b="b"/>
            <a:pathLst>
              <a:path w="9239250" h="1790700">
                <a:moveTo>
                  <a:pt x="9165336" y="0"/>
                </a:moveTo>
                <a:lnTo>
                  <a:pt x="73913" y="0"/>
                </a:lnTo>
                <a:lnTo>
                  <a:pt x="45112" y="5798"/>
                </a:lnTo>
                <a:lnTo>
                  <a:pt x="21621" y="21621"/>
                </a:lnTo>
                <a:lnTo>
                  <a:pt x="5798" y="45112"/>
                </a:lnTo>
                <a:lnTo>
                  <a:pt x="0" y="73913"/>
                </a:lnTo>
                <a:lnTo>
                  <a:pt x="0" y="1716811"/>
                </a:lnTo>
                <a:lnTo>
                  <a:pt x="5798" y="1745571"/>
                </a:lnTo>
                <a:lnTo>
                  <a:pt x="21621" y="1769057"/>
                </a:lnTo>
                <a:lnTo>
                  <a:pt x="45112" y="1784893"/>
                </a:lnTo>
                <a:lnTo>
                  <a:pt x="73913" y="1790700"/>
                </a:lnTo>
                <a:lnTo>
                  <a:pt x="9165336" y="1790700"/>
                </a:lnTo>
                <a:lnTo>
                  <a:pt x="9194137" y="1784893"/>
                </a:lnTo>
                <a:lnTo>
                  <a:pt x="9217628" y="1769057"/>
                </a:lnTo>
                <a:lnTo>
                  <a:pt x="9233451" y="1745571"/>
                </a:lnTo>
                <a:lnTo>
                  <a:pt x="9239250" y="1716811"/>
                </a:lnTo>
                <a:lnTo>
                  <a:pt x="9239250" y="73913"/>
                </a:lnTo>
                <a:lnTo>
                  <a:pt x="9233451" y="45112"/>
                </a:lnTo>
                <a:lnTo>
                  <a:pt x="9217628" y="21621"/>
                </a:lnTo>
                <a:lnTo>
                  <a:pt x="9194137" y="5798"/>
                </a:lnTo>
                <a:lnTo>
                  <a:pt x="9165336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031490" y="4713235"/>
            <a:ext cx="5268913" cy="91371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Spiritual</a:t>
            </a:r>
            <a:r>
              <a:rPr sz="1600" spc="224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Union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1500"/>
              </a:lnSpc>
              <a:spcBef>
                <a:spcPts val="732"/>
              </a:spcBef>
            </a:pP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Samadhi</a:t>
            </a:r>
            <a:r>
              <a:rPr sz="1400" spc="-16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represents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ultimate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goal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6" dirty="0">
                <a:solidFill>
                  <a:srgbClr val="39362F"/>
                </a:solidFill>
                <a:latin typeface="Tahoma"/>
                <a:cs typeface="Tahoma"/>
              </a:rPr>
              <a:t>yoga,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union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individual</a:t>
            </a:r>
            <a:r>
              <a:rPr sz="1400" spc="-17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self</a:t>
            </a:r>
            <a:r>
              <a:rPr sz="1400" spc="-17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with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divine,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transcendent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reality.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Picture 9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62500" y="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914400"/>
            <a:ext cx="7333654" cy="579409"/>
          </a:xfrm>
          <a:prstGeom prst="rect">
            <a:avLst/>
          </a:prstGeom>
        </p:spPr>
        <p:txBody>
          <a:bodyPr vert="horz" wrap="square" lIns="0" tIns="147085" rIns="0" bIns="0" rtlCol="0">
            <a:spAutoFit/>
          </a:bodyPr>
          <a:lstStyle/>
          <a:p>
            <a:pPr marL="82233">
              <a:spcBef>
                <a:spcPts val="91"/>
              </a:spcBef>
            </a:pPr>
            <a:r>
              <a:rPr sz="2800" dirty="0">
                <a:solidFill>
                  <a:srgbClr val="FF0000"/>
                </a:solidFill>
              </a:rPr>
              <a:t>Asanas:</a:t>
            </a:r>
            <a:r>
              <a:rPr sz="2800" spc="84" dirty="0">
                <a:solidFill>
                  <a:srgbClr val="FF0000"/>
                </a:solidFill>
              </a:rPr>
              <a:t> The</a:t>
            </a:r>
            <a:r>
              <a:rPr sz="2800" spc="98" dirty="0">
                <a:solidFill>
                  <a:srgbClr val="FF0000"/>
                </a:solidFill>
              </a:rPr>
              <a:t> </a:t>
            </a:r>
            <a:r>
              <a:rPr sz="2800" spc="56" dirty="0">
                <a:solidFill>
                  <a:srgbClr val="FF0000"/>
                </a:solidFill>
              </a:rPr>
              <a:t>Foundations</a:t>
            </a:r>
            <a:r>
              <a:rPr sz="2800" spc="84" dirty="0">
                <a:solidFill>
                  <a:srgbClr val="FF0000"/>
                </a:solidFill>
              </a:rPr>
              <a:t> </a:t>
            </a:r>
            <a:r>
              <a:rPr sz="2800" spc="98" dirty="0">
                <a:solidFill>
                  <a:srgbClr val="FF0000"/>
                </a:solidFill>
              </a:rPr>
              <a:t>of</a:t>
            </a:r>
            <a:r>
              <a:rPr sz="2800" spc="112" dirty="0">
                <a:solidFill>
                  <a:srgbClr val="FF0000"/>
                </a:solidFill>
              </a:rPr>
              <a:t> </a:t>
            </a:r>
            <a:r>
              <a:rPr sz="2800" spc="80" dirty="0">
                <a:solidFill>
                  <a:srgbClr val="FF0000"/>
                </a:solidFill>
              </a:rPr>
              <a:t>Yoga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19" y="1746250"/>
            <a:ext cx="2488406" cy="20558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042" y="4080139"/>
            <a:ext cx="2309416" cy="18162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35" dirty="0">
                <a:solidFill>
                  <a:srgbClr val="38512E"/>
                </a:solidFill>
                <a:latin typeface="Georgia"/>
                <a:cs typeface="Georgia"/>
              </a:rPr>
              <a:t>Sitting</a:t>
            </a:r>
            <a:r>
              <a:rPr sz="1600" spc="18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49" dirty="0">
                <a:solidFill>
                  <a:srgbClr val="38512E"/>
                </a:solidFill>
                <a:latin typeface="Georgia"/>
                <a:cs typeface="Georgia"/>
              </a:rPr>
              <a:t>Postures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600"/>
              </a:lnSpc>
              <a:spcBef>
                <a:spcPts val="714"/>
              </a:spcBef>
            </a:pPr>
            <a:r>
              <a:rPr sz="1400" spc="-56" dirty="0">
                <a:solidFill>
                  <a:srgbClr val="39362F"/>
                </a:solidFill>
                <a:latin typeface="Tahoma"/>
                <a:cs typeface="Tahoma"/>
              </a:rPr>
              <a:t>Asanas,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or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yogic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postures,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provide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stability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comfort.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67" dirty="0">
                <a:solidFill>
                  <a:srgbClr val="39362F"/>
                </a:solidFill>
                <a:latin typeface="Tahoma"/>
                <a:cs typeface="Tahoma"/>
              </a:rPr>
              <a:t>They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include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sitting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postures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like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Padmasana,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Vajrasana,</a:t>
            </a:r>
            <a:r>
              <a:rPr sz="1400" spc="-16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Paschimottanasana.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7797" y="1746250"/>
            <a:ext cx="2488406" cy="205581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78201" y="4080140"/>
            <a:ext cx="2332434" cy="208967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Lying</a:t>
            </a:r>
            <a:r>
              <a:rPr sz="1600" spc="178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46" dirty="0">
                <a:solidFill>
                  <a:srgbClr val="38512E"/>
                </a:solidFill>
                <a:latin typeface="Georgia"/>
                <a:cs typeface="Georgia"/>
              </a:rPr>
              <a:t>Postures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Asanas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also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include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lying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postures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such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Powanamutasana,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Sarvangasana,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Halasana,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which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offer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physical,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mental,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spiritual benefits.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375" y="1746250"/>
            <a:ext cx="2488406" cy="2055813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01556" y="4080140"/>
            <a:ext cx="2359025" cy="237404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39" dirty="0">
                <a:solidFill>
                  <a:srgbClr val="38512E"/>
                </a:solidFill>
                <a:latin typeface="Georgia"/>
                <a:cs typeface="Georgia"/>
              </a:rPr>
              <a:t>Standing</a:t>
            </a:r>
            <a:r>
              <a:rPr sz="1600" spc="4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49" dirty="0">
                <a:solidFill>
                  <a:srgbClr val="38512E"/>
                </a:solidFill>
                <a:latin typeface="Georgia"/>
                <a:cs typeface="Georgia"/>
              </a:rPr>
              <a:t>Postures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Asanas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encompasses standing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postures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like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Tadasana,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Urdhavahastottanasana,</a:t>
            </a:r>
            <a:r>
              <a:rPr sz="1400" spc="1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Padhastasana,</a:t>
            </a:r>
            <a:r>
              <a:rPr sz="14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further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enhancing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holistic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benefits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yoga.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Picture 8" descr="blue logo pn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7333654" cy="1315841"/>
          </a:xfrm>
          <a:prstGeom prst="rect">
            <a:avLst/>
          </a:prstGeom>
        </p:spPr>
        <p:txBody>
          <a:bodyPr vert="horz" wrap="square" lIns="0" tIns="815435" rIns="0" bIns="0" rtlCol="0">
            <a:spAutoFit/>
          </a:bodyPr>
          <a:lstStyle/>
          <a:p>
            <a:pPr marL="82233">
              <a:spcBef>
                <a:spcPts val="91"/>
              </a:spcBef>
            </a:pPr>
            <a:r>
              <a:rPr spc="60" dirty="0">
                <a:solidFill>
                  <a:srgbClr val="FF0000"/>
                </a:solidFill>
              </a:rPr>
              <a:t>Surya</a:t>
            </a:r>
            <a:r>
              <a:rPr spc="147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Namaskar:</a:t>
            </a:r>
            <a:r>
              <a:rPr spc="109" dirty="0">
                <a:solidFill>
                  <a:srgbClr val="FF0000"/>
                </a:solidFill>
              </a:rPr>
              <a:t> </a:t>
            </a:r>
            <a:r>
              <a:rPr spc="56" dirty="0">
                <a:solidFill>
                  <a:srgbClr val="FF0000"/>
                </a:solidFill>
              </a:rPr>
              <a:t>Honoring</a:t>
            </a:r>
            <a:r>
              <a:rPr spc="133" dirty="0">
                <a:solidFill>
                  <a:srgbClr val="FF0000"/>
                </a:solidFill>
              </a:rPr>
              <a:t> </a:t>
            </a:r>
            <a:r>
              <a:rPr spc="116" dirty="0">
                <a:solidFill>
                  <a:srgbClr val="FF0000"/>
                </a:solidFill>
              </a:rPr>
              <a:t>the</a:t>
            </a:r>
            <a:r>
              <a:rPr spc="119" dirty="0">
                <a:solidFill>
                  <a:srgbClr val="FF0000"/>
                </a:solidFill>
              </a:rPr>
              <a:t> </a:t>
            </a:r>
            <a:r>
              <a:rPr spc="25" dirty="0">
                <a:solidFill>
                  <a:srgbClr val="FF0000"/>
                </a:solidFill>
              </a:rPr>
              <a:t>Sun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7219" y="2540000"/>
            <a:ext cx="386953" cy="515938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55042" y="3284485"/>
            <a:ext cx="2296716" cy="180530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Pranamasana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Surya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Namaskar,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or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Sun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Salutation,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sequence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8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12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poses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performed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with</a:t>
            </a:r>
            <a:r>
              <a:rPr sz="14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12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mantras,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including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Pranamasana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(Prayer Pose).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7797" y="2540000"/>
            <a:ext cx="386953" cy="5159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378200" y="3284485"/>
            <a:ext cx="2238375" cy="180530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25" dirty="0">
                <a:solidFill>
                  <a:srgbClr val="38512E"/>
                </a:solidFill>
                <a:latin typeface="Georgia"/>
                <a:cs typeface="Georgia"/>
              </a:rPr>
              <a:t>Hastauttanasana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sequence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also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includes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the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Hastauttanasana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6" dirty="0">
                <a:solidFill>
                  <a:srgbClr val="39362F"/>
                </a:solidFill>
                <a:latin typeface="Tahoma"/>
                <a:cs typeface="Tahoma"/>
              </a:rPr>
              <a:t>(Raised</a:t>
            </a:r>
            <a:r>
              <a:rPr sz="14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Arms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Pose),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which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helps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access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ethereal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energy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promote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overall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well- being.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48375" y="2540000"/>
            <a:ext cx="386953" cy="5159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6101556" y="3284485"/>
            <a:ext cx="2097881" cy="237404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Hasta</a:t>
            </a:r>
            <a:r>
              <a:rPr sz="1600" spc="154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25" dirty="0">
                <a:solidFill>
                  <a:srgbClr val="38512E"/>
                </a:solidFill>
                <a:latin typeface="Georgia"/>
                <a:cs typeface="Georgia"/>
              </a:rPr>
              <a:t>Padasana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400"/>
              </a:lnSpc>
              <a:spcBef>
                <a:spcPts val="718"/>
              </a:spcBef>
            </a:pP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Another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key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pose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Surya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Namaskar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sequence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is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the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Hasta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Padasana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(Hand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Foot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Pose),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designed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enhance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physical,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mental,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spiritual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energy.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9" name="Picture 8" descr="blue logo png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042" y="1319530"/>
            <a:ext cx="6279158" cy="442557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2800" b="1" spc="60" dirty="0">
                <a:solidFill>
                  <a:srgbClr val="7030A0"/>
                </a:solidFill>
                <a:latin typeface="+mn-lt"/>
              </a:rPr>
              <a:t>Meaning</a:t>
            </a:r>
            <a:r>
              <a:rPr sz="2800" b="1" spc="42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spc="70" dirty="0">
                <a:solidFill>
                  <a:srgbClr val="7030A0"/>
                </a:solidFill>
                <a:latin typeface="+mn-lt"/>
              </a:rPr>
              <a:t>and</a:t>
            </a:r>
            <a:r>
              <a:rPr sz="2800" b="1" spc="63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spc="147" dirty="0">
                <a:solidFill>
                  <a:srgbClr val="7030A0"/>
                </a:solidFill>
                <a:latin typeface="+mn-lt"/>
              </a:rPr>
              <a:t>Concept</a:t>
            </a:r>
            <a:r>
              <a:rPr sz="2800" b="1" spc="53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spc="98" dirty="0">
                <a:solidFill>
                  <a:srgbClr val="7030A0"/>
                </a:solidFill>
                <a:latin typeface="+mn-lt"/>
              </a:rPr>
              <a:t>of</a:t>
            </a:r>
            <a:r>
              <a:rPr sz="2800" b="1" spc="101" dirty="0">
                <a:solidFill>
                  <a:srgbClr val="7030A0"/>
                </a:solidFill>
                <a:latin typeface="+mn-lt"/>
              </a:rPr>
              <a:t> </a:t>
            </a:r>
            <a:r>
              <a:rPr sz="2800" b="1" spc="80" dirty="0">
                <a:solidFill>
                  <a:srgbClr val="7030A0"/>
                </a:solidFill>
                <a:latin typeface="+mn-lt"/>
              </a:rPr>
              <a:t>Yoga</a:t>
            </a:r>
          </a:p>
        </p:txBody>
      </p:sp>
      <p:sp>
        <p:nvSpPr>
          <p:cNvPr id="3" name="object 3"/>
          <p:cNvSpPr/>
          <p:nvPr/>
        </p:nvSpPr>
        <p:spPr>
          <a:xfrm>
            <a:off x="607219" y="2341563"/>
            <a:ext cx="3887391" cy="1492250"/>
          </a:xfrm>
          <a:custGeom>
            <a:avLst/>
            <a:gdLst/>
            <a:ahLst/>
            <a:cxnLst/>
            <a:rect l="l" t="t" r="r" b="b"/>
            <a:pathLst>
              <a:path w="6219825" h="1790700">
                <a:moveTo>
                  <a:pt x="6145910" y="0"/>
                </a:moveTo>
                <a:lnTo>
                  <a:pt x="73888" y="0"/>
                </a:lnTo>
                <a:lnTo>
                  <a:pt x="45128" y="5798"/>
                </a:lnTo>
                <a:lnTo>
                  <a:pt x="21642" y="21621"/>
                </a:lnTo>
                <a:lnTo>
                  <a:pt x="5806" y="45112"/>
                </a:lnTo>
                <a:lnTo>
                  <a:pt x="0" y="73913"/>
                </a:lnTo>
                <a:lnTo>
                  <a:pt x="0" y="1716786"/>
                </a:lnTo>
                <a:lnTo>
                  <a:pt x="5806" y="1745587"/>
                </a:lnTo>
                <a:lnTo>
                  <a:pt x="21642" y="1769078"/>
                </a:lnTo>
                <a:lnTo>
                  <a:pt x="45128" y="1784901"/>
                </a:lnTo>
                <a:lnTo>
                  <a:pt x="73888" y="1790700"/>
                </a:lnTo>
                <a:lnTo>
                  <a:pt x="6145910" y="1790700"/>
                </a:lnTo>
                <a:lnTo>
                  <a:pt x="6174712" y="1784901"/>
                </a:lnTo>
                <a:lnTo>
                  <a:pt x="6198203" y="1769078"/>
                </a:lnTo>
                <a:lnTo>
                  <a:pt x="6214026" y="1745587"/>
                </a:lnTo>
                <a:lnTo>
                  <a:pt x="6219825" y="1716786"/>
                </a:lnTo>
                <a:lnTo>
                  <a:pt x="6219825" y="73913"/>
                </a:lnTo>
                <a:lnTo>
                  <a:pt x="6214026" y="45112"/>
                </a:lnTo>
                <a:lnTo>
                  <a:pt x="6198203" y="21621"/>
                </a:lnTo>
                <a:lnTo>
                  <a:pt x="6174712" y="5798"/>
                </a:lnTo>
                <a:lnTo>
                  <a:pt x="614591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8022" y="2567040"/>
            <a:ext cx="3891495" cy="113774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000" spc="49" dirty="0">
                <a:solidFill>
                  <a:srgbClr val="FF0000"/>
                </a:solidFill>
                <a:latin typeface="+mn-lt"/>
                <a:cs typeface="Georgia"/>
              </a:rPr>
              <a:t>Yoga</a:t>
            </a:r>
            <a:r>
              <a:rPr sz="2000" spc="67" dirty="0">
                <a:solidFill>
                  <a:srgbClr val="FF0000"/>
                </a:solidFill>
                <a:latin typeface="+mn-lt"/>
                <a:cs typeface="Georgia"/>
              </a:rPr>
              <a:t> </a:t>
            </a:r>
            <a:r>
              <a:rPr sz="2000" spc="-7" dirty="0">
                <a:solidFill>
                  <a:srgbClr val="FF0000"/>
                </a:solidFill>
                <a:latin typeface="+mn-lt"/>
                <a:cs typeface="Georgia"/>
              </a:rPr>
              <a:t>Yajnavalkya</a:t>
            </a:r>
            <a:endParaRPr sz="2000">
              <a:solidFill>
                <a:srgbClr val="FF0000"/>
              </a:solidFill>
              <a:latin typeface="+mn-lt"/>
              <a:cs typeface="Georgia"/>
            </a:endParaRPr>
          </a:p>
          <a:p>
            <a:pPr marL="8890" marR="3556">
              <a:lnSpc>
                <a:spcPct val="131500"/>
              </a:lnSpc>
              <a:spcBef>
                <a:spcPts val="732"/>
              </a:spcBef>
            </a:pPr>
            <a:r>
              <a:rPr spc="-18" dirty="0">
                <a:solidFill>
                  <a:srgbClr val="39362F"/>
                </a:solidFill>
                <a:latin typeface="+mn-lt"/>
                <a:cs typeface="Tahoma"/>
              </a:rPr>
              <a:t>Unification</a:t>
            </a:r>
            <a:r>
              <a:rPr spc="-151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2" dirty="0">
                <a:solidFill>
                  <a:srgbClr val="39362F"/>
                </a:solidFill>
                <a:latin typeface="+mn-lt"/>
                <a:cs typeface="Tahoma"/>
              </a:rPr>
              <a:t>of</a:t>
            </a:r>
            <a:r>
              <a:rPr spc="-116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14" dirty="0">
                <a:solidFill>
                  <a:srgbClr val="39362F"/>
                </a:solidFill>
                <a:latin typeface="+mn-lt"/>
                <a:cs typeface="Tahoma"/>
              </a:rPr>
              <a:t>individual</a:t>
            </a:r>
            <a:r>
              <a:rPr spc="-116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9" dirty="0">
                <a:solidFill>
                  <a:srgbClr val="39362F"/>
                </a:solidFill>
                <a:latin typeface="+mn-lt"/>
                <a:cs typeface="Tahoma"/>
              </a:rPr>
              <a:t>psyche</a:t>
            </a:r>
            <a:r>
              <a:rPr spc="-137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2" dirty="0">
                <a:solidFill>
                  <a:srgbClr val="39362F"/>
                </a:solidFill>
                <a:latin typeface="+mn-lt"/>
                <a:cs typeface="Tahoma"/>
              </a:rPr>
              <a:t>(Jivatma)</a:t>
            </a:r>
            <a:r>
              <a:rPr spc="-130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8" dirty="0">
                <a:solidFill>
                  <a:srgbClr val="39362F"/>
                </a:solidFill>
                <a:latin typeface="+mn-lt"/>
                <a:cs typeface="Tahoma"/>
              </a:rPr>
              <a:t>with</a:t>
            </a:r>
            <a:r>
              <a:rPr spc="-88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18" dirty="0">
                <a:solidFill>
                  <a:srgbClr val="39362F"/>
                </a:solidFill>
                <a:latin typeface="+mn-lt"/>
                <a:cs typeface="Tahoma"/>
              </a:rPr>
              <a:t>the </a:t>
            </a:r>
            <a:r>
              <a:rPr spc="-25" dirty="0">
                <a:solidFill>
                  <a:srgbClr val="39362F"/>
                </a:solidFill>
                <a:latin typeface="+mn-lt"/>
                <a:cs typeface="Tahoma"/>
              </a:rPr>
              <a:t>transcendental</a:t>
            </a:r>
            <a:r>
              <a:rPr spc="-91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7" dirty="0">
                <a:solidFill>
                  <a:srgbClr val="39362F"/>
                </a:solidFill>
                <a:latin typeface="+mn-lt"/>
                <a:cs typeface="Tahoma"/>
              </a:rPr>
              <a:t>(Paramatman).</a:t>
            </a:r>
            <a:endParaRPr>
              <a:latin typeface="+mn-lt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9391" y="2341563"/>
            <a:ext cx="3887391" cy="1492250"/>
          </a:xfrm>
          <a:custGeom>
            <a:avLst/>
            <a:gdLst/>
            <a:ahLst/>
            <a:cxnLst/>
            <a:rect l="l" t="t" r="r" b="b"/>
            <a:pathLst>
              <a:path w="6219825" h="1790700">
                <a:moveTo>
                  <a:pt x="6145911" y="0"/>
                </a:moveTo>
                <a:lnTo>
                  <a:pt x="73914" y="0"/>
                </a:lnTo>
                <a:lnTo>
                  <a:pt x="45112" y="5798"/>
                </a:lnTo>
                <a:lnTo>
                  <a:pt x="21621" y="21621"/>
                </a:lnTo>
                <a:lnTo>
                  <a:pt x="5798" y="45112"/>
                </a:lnTo>
                <a:lnTo>
                  <a:pt x="0" y="73913"/>
                </a:lnTo>
                <a:lnTo>
                  <a:pt x="0" y="1716786"/>
                </a:lnTo>
                <a:lnTo>
                  <a:pt x="5798" y="1745587"/>
                </a:lnTo>
                <a:lnTo>
                  <a:pt x="21621" y="1769078"/>
                </a:lnTo>
                <a:lnTo>
                  <a:pt x="45112" y="1784901"/>
                </a:lnTo>
                <a:lnTo>
                  <a:pt x="73914" y="1790700"/>
                </a:lnTo>
                <a:lnTo>
                  <a:pt x="6145911" y="1790700"/>
                </a:lnTo>
                <a:lnTo>
                  <a:pt x="6174712" y="1784901"/>
                </a:lnTo>
                <a:lnTo>
                  <a:pt x="6198203" y="1769078"/>
                </a:lnTo>
                <a:lnTo>
                  <a:pt x="6214026" y="1745587"/>
                </a:lnTo>
                <a:lnTo>
                  <a:pt x="6219825" y="1716786"/>
                </a:lnTo>
                <a:lnTo>
                  <a:pt x="6219825" y="73913"/>
                </a:lnTo>
                <a:lnTo>
                  <a:pt x="6214026" y="45112"/>
                </a:lnTo>
                <a:lnTo>
                  <a:pt x="6198203" y="21621"/>
                </a:lnTo>
                <a:lnTo>
                  <a:pt x="6174712" y="5798"/>
                </a:lnTo>
                <a:lnTo>
                  <a:pt x="6145911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724400" y="2567041"/>
            <a:ext cx="3218397" cy="10246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000" dirty="0">
                <a:solidFill>
                  <a:srgbClr val="FF0000"/>
                </a:solidFill>
                <a:latin typeface="+mn-lt"/>
                <a:cs typeface="Georgia"/>
              </a:rPr>
              <a:t>Jesus</a:t>
            </a:r>
            <a:r>
              <a:rPr sz="2000" spc="28" dirty="0">
                <a:solidFill>
                  <a:srgbClr val="FF0000"/>
                </a:solidFill>
                <a:latin typeface="+mn-lt"/>
                <a:cs typeface="Georgia"/>
              </a:rPr>
              <a:t> </a:t>
            </a:r>
            <a:r>
              <a:rPr sz="2000" spc="39" dirty="0">
                <a:solidFill>
                  <a:srgbClr val="FF0000"/>
                </a:solidFill>
                <a:latin typeface="+mn-lt"/>
                <a:cs typeface="Georgia"/>
              </a:rPr>
              <a:t>Christ</a:t>
            </a:r>
            <a:endParaRPr sz="2000">
              <a:solidFill>
                <a:srgbClr val="FF0000"/>
              </a:solidFill>
              <a:latin typeface="+mn-lt"/>
              <a:cs typeface="Georgia"/>
            </a:endParaRPr>
          </a:p>
          <a:p>
            <a:pPr marL="8890">
              <a:spcBef>
                <a:spcPts val="1246"/>
              </a:spcBef>
            </a:pPr>
            <a:r>
              <a:rPr spc="-21" dirty="0">
                <a:solidFill>
                  <a:srgbClr val="39362F"/>
                </a:solidFill>
                <a:latin typeface="+mn-lt"/>
                <a:cs typeface="Tahoma"/>
              </a:rPr>
              <a:t>Physical</a:t>
            </a:r>
            <a:r>
              <a:rPr spc="-123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1" dirty="0">
                <a:solidFill>
                  <a:srgbClr val="39362F"/>
                </a:solidFill>
                <a:latin typeface="+mn-lt"/>
                <a:cs typeface="Tahoma"/>
              </a:rPr>
              <a:t>body</a:t>
            </a:r>
            <a:r>
              <a:rPr spc="-154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46" dirty="0">
                <a:solidFill>
                  <a:srgbClr val="39362F"/>
                </a:solidFill>
                <a:latin typeface="+mn-lt"/>
                <a:cs typeface="Tahoma"/>
              </a:rPr>
              <a:t>as</a:t>
            </a:r>
            <a:r>
              <a:rPr spc="-137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8" dirty="0">
                <a:solidFill>
                  <a:srgbClr val="39362F"/>
                </a:solidFill>
                <a:latin typeface="+mn-lt"/>
                <a:cs typeface="Tahoma"/>
              </a:rPr>
              <a:t>the</a:t>
            </a:r>
            <a:r>
              <a:rPr spc="-140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18" dirty="0">
                <a:solidFill>
                  <a:srgbClr val="39362F"/>
                </a:solidFill>
                <a:latin typeface="+mn-lt"/>
                <a:cs typeface="Tahoma"/>
              </a:rPr>
              <a:t>living</a:t>
            </a:r>
            <a:r>
              <a:rPr spc="-151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1" dirty="0">
                <a:solidFill>
                  <a:srgbClr val="39362F"/>
                </a:solidFill>
                <a:latin typeface="+mn-lt"/>
                <a:cs typeface="Tahoma"/>
              </a:rPr>
              <a:t>temple</a:t>
            </a:r>
            <a:r>
              <a:rPr spc="-140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2" dirty="0">
                <a:solidFill>
                  <a:srgbClr val="39362F"/>
                </a:solidFill>
                <a:latin typeface="+mn-lt"/>
                <a:cs typeface="Tahoma"/>
              </a:rPr>
              <a:t>of</a:t>
            </a:r>
            <a:r>
              <a:rPr spc="-123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14" dirty="0">
                <a:solidFill>
                  <a:srgbClr val="39362F"/>
                </a:solidFill>
                <a:latin typeface="+mn-lt"/>
                <a:cs typeface="Tahoma"/>
              </a:rPr>
              <a:t>God.</a:t>
            </a:r>
            <a:endParaRPr>
              <a:latin typeface="+mn-lt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7219" y="4040188"/>
            <a:ext cx="3887391" cy="1492250"/>
          </a:xfrm>
          <a:custGeom>
            <a:avLst/>
            <a:gdLst/>
            <a:ahLst/>
            <a:cxnLst/>
            <a:rect l="l" t="t" r="r" b="b"/>
            <a:pathLst>
              <a:path w="6219825" h="1790700">
                <a:moveTo>
                  <a:pt x="6145910" y="0"/>
                </a:moveTo>
                <a:lnTo>
                  <a:pt x="73888" y="0"/>
                </a:lnTo>
                <a:lnTo>
                  <a:pt x="45128" y="5798"/>
                </a:lnTo>
                <a:lnTo>
                  <a:pt x="21642" y="21621"/>
                </a:lnTo>
                <a:lnTo>
                  <a:pt x="5806" y="45112"/>
                </a:lnTo>
                <a:lnTo>
                  <a:pt x="0" y="73913"/>
                </a:lnTo>
                <a:lnTo>
                  <a:pt x="0" y="1716786"/>
                </a:lnTo>
                <a:lnTo>
                  <a:pt x="5806" y="1745587"/>
                </a:lnTo>
                <a:lnTo>
                  <a:pt x="21642" y="1769078"/>
                </a:lnTo>
                <a:lnTo>
                  <a:pt x="45128" y="1784901"/>
                </a:lnTo>
                <a:lnTo>
                  <a:pt x="73888" y="1790700"/>
                </a:lnTo>
                <a:lnTo>
                  <a:pt x="6145910" y="1790700"/>
                </a:lnTo>
                <a:lnTo>
                  <a:pt x="6174712" y="1784901"/>
                </a:lnTo>
                <a:lnTo>
                  <a:pt x="6198203" y="1769078"/>
                </a:lnTo>
                <a:lnTo>
                  <a:pt x="6214026" y="1745587"/>
                </a:lnTo>
                <a:lnTo>
                  <a:pt x="6219825" y="1716786"/>
                </a:lnTo>
                <a:lnTo>
                  <a:pt x="6219825" y="73913"/>
                </a:lnTo>
                <a:lnTo>
                  <a:pt x="6214026" y="45112"/>
                </a:lnTo>
                <a:lnTo>
                  <a:pt x="6198203" y="21621"/>
                </a:lnTo>
                <a:lnTo>
                  <a:pt x="6174712" y="5798"/>
                </a:lnTo>
                <a:lnTo>
                  <a:pt x="614591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09387" y="4270427"/>
            <a:ext cx="3314078" cy="113774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000" spc="-7" dirty="0">
                <a:solidFill>
                  <a:srgbClr val="FF0000"/>
                </a:solidFill>
                <a:latin typeface="+mn-lt"/>
                <a:cs typeface="Georgia"/>
              </a:rPr>
              <a:t>Patanjali</a:t>
            </a:r>
            <a:endParaRPr sz="2000">
              <a:solidFill>
                <a:srgbClr val="FF0000"/>
              </a:solidFill>
              <a:latin typeface="+mn-lt"/>
              <a:cs typeface="Georgia"/>
            </a:endParaRPr>
          </a:p>
          <a:p>
            <a:pPr marL="8890" marR="3556">
              <a:lnSpc>
                <a:spcPct val="131500"/>
              </a:lnSpc>
              <a:spcBef>
                <a:spcPts val="732"/>
              </a:spcBef>
            </a:pPr>
            <a:r>
              <a:rPr spc="-28" dirty="0">
                <a:solidFill>
                  <a:srgbClr val="39362F"/>
                </a:solidFill>
                <a:latin typeface="+mn-lt"/>
                <a:cs typeface="Tahoma"/>
              </a:rPr>
              <a:t>Complete</a:t>
            </a:r>
            <a:r>
              <a:rPr spc="-137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8" dirty="0">
                <a:solidFill>
                  <a:srgbClr val="39362F"/>
                </a:solidFill>
                <a:latin typeface="+mn-lt"/>
                <a:cs typeface="Tahoma"/>
              </a:rPr>
              <a:t>suppression</a:t>
            </a:r>
            <a:r>
              <a:rPr spc="-147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2" dirty="0">
                <a:solidFill>
                  <a:srgbClr val="39362F"/>
                </a:solidFill>
                <a:latin typeface="+mn-lt"/>
                <a:cs typeface="Tahoma"/>
              </a:rPr>
              <a:t>of</a:t>
            </a:r>
            <a:r>
              <a:rPr spc="-116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7" dirty="0">
                <a:solidFill>
                  <a:srgbClr val="39362F"/>
                </a:solidFill>
                <a:latin typeface="+mn-lt"/>
                <a:cs typeface="Tahoma"/>
              </a:rPr>
              <a:t>all</a:t>
            </a:r>
            <a:r>
              <a:rPr spc="-112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5" dirty="0">
                <a:solidFill>
                  <a:srgbClr val="39362F"/>
                </a:solidFill>
                <a:latin typeface="+mn-lt"/>
                <a:cs typeface="Tahoma"/>
              </a:rPr>
              <a:t>mental</a:t>
            </a:r>
            <a:r>
              <a:rPr spc="-116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7" dirty="0">
                <a:solidFill>
                  <a:srgbClr val="39362F"/>
                </a:solidFill>
                <a:latin typeface="+mn-lt"/>
                <a:cs typeface="Tahoma"/>
              </a:rPr>
              <a:t>modes (Cittaorttinivodha).</a:t>
            </a:r>
            <a:endParaRPr>
              <a:latin typeface="+mn-lt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49391" y="4040188"/>
            <a:ext cx="3887391" cy="1492250"/>
          </a:xfrm>
          <a:custGeom>
            <a:avLst/>
            <a:gdLst/>
            <a:ahLst/>
            <a:cxnLst/>
            <a:rect l="l" t="t" r="r" b="b"/>
            <a:pathLst>
              <a:path w="6219825" h="1790700">
                <a:moveTo>
                  <a:pt x="6145911" y="0"/>
                </a:moveTo>
                <a:lnTo>
                  <a:pt x="73914" y="0"/>
                </a:lnTo>
                <a:lnTo>
                  <a:pt x="45112" y="5798"/>
                </a:lnTo>
                <a:lnTo>
                  <a:pt x="21621" y="21621"/>
                </a:lnTo>
                <a:lnTo>
                  <a:pt x="5798" y="45112"/>
                </a:lnTo>
                <a:lnTo>
                  <a:pt x="0" y="73913"/>
                </a:lnTo>
                <a:lnTo>
                  <a:pt x="0" y="1716786"/>
                </a:lnTo>
                <a:lnTo>
                  <a:pt x="5798" y="1745587"/>
                </a:lnTo>
                <a:lnTo>
                  <a:pt x="21621" y="1769078"/>
                </a:lnTo>
                <a:lnTo>
                  <a:pt x="45112" y="1784901"/>
                </a:lnTo>
                <a:lnTo>
                  <a:pt x="73914" y="1790700"/>
                </a:lnTo>
                <a:lnTo>
                  <a:pt x="6145911" y="1790700"/>
                </a:lnTo>
                <a:lnTo>
                  <a:pt x="6174712" y="1784901"/>
                </a:lnTo>
                <a:lnTo>
                  <a:pt x="6198203" y="1769078"/>
                </a:lnTo>
                <a:lnTo>
                  <a:pt x="6214026" y="1745587"/>
                </a:lnTo>
                <a:lnTo>
                  <a:pt x="6219825" y="1716786"/>
                </a:lnTo>
                <a:lnTo>
                  <a:pt x="6219825" y="73913"/>
                </a:lnTo>
                <a:lnTo>
                  <a:pt x="6214026" y="45112"/>
                </a:lnTo>
                <a:lnTo>
                  <a:pt x="6198203" y="21621"/>
                </a:lnTo>
                <a:lnTo>
                  <a:pt x="6174712" y="5798"/>
                </a:lnTo>
                <a:lnTo>
                  <a:pt x="6145911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55766" y="4270428"/>
            <a:ext cx="2840434" cy="102463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2000" spc="-7" dirty="0">
                <a:solidFill>
                  <a:srgbClr val="FF0000"/>
                </a:solidFill>
                <a:latin typeface="+mn-lt"/>
                <a:cs typeface="Georgia"/>
              </a:rPr>
              <a:t>Vyasa</a:t>
            </a:r>
            <a:endParaRPr sz="2000">
              <a:solidFill>
                <a:srgbClr val="FF0000"/>
              </a:solidFill>
              <a:latin typeface="+mn-lt"/>
              <a:cs typeface="Georgia"/>
            </a:endParaRPr>
          </a:p>
          <a:p>
            <a:pPr marL="8890">
              <a:spcBef>
                <a:spcPts val="1246"/>
              </a:spcBef>
            </a:pPr>
            <a:r>
              <a:rPr spc="-32" dirty="0">
                <a:solidFill>
                  <a:srgbClr val="39362F"/>
                </a:solidFill>
                <a:latin typeface="+mn-lt"/>
                <a:cs typeface="Tahoma"/>
              </a:rPr>
              <a:t>Absorptive</a:t>
            </a:r>
            <a:r>
              <a:rPr spc="-101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21" dirty="0">
                <a:solidFill>
                  <a:srgbClr val="39362F"/>
                </a:solidFill>
                <a:latin typeface="+mn-lt"/>
                <a:cs typeface="Tahoma"/>
              </a:rPr>
              <a:t>concentration</a:t>
            </a:r>
            <a:r>
              <a:rPr spc="-116" dirty="0">
                <a:solidFill>
                  <a:srgbClr val="39362F"/>
                </a:solidFill>
                <a:latin typeface="+mn-lt"/>
                <a:cs typeface="Tahoma"/>
              </a:rPr>
              <a:t> </a:t>
            </a:r>
            <a:r>
              <a:rPr spc="-35" dirty="0">
                <a:solidFill>
                  <a:srgbClr val="39362F"/>
                </a:solidFill>
                <a:latin typeface="+mn-lt"/>
                <a:cs typeface="Tahoma"/>
              </a:rPr>
              <a:t>(samadhi).</a:t>
            </a:r>
            <a:endParaRPr>
              <a:latin typeface="+mn-lt"/>
              <a:cs typeface="Tahoma"/>
            </a:endParaRPr>
          </a:p>
        </p:txBody>
      </p:sp>
      <p:pic>
        <p:nvPicPr>
          <p:cNvPr id="11" name="Picture 10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5850" y="1172633"/>
            <a:ext cx="5543550" cy="424925"/>
          </a:xfrm>
          <a:prstGeom prst="rect">
            <a:avLst/>
          </a:prstGeom>
        </p:spPr>
        <p:txBody>
          <a:bodyPr vert="horz" wrap="square" lIns="0" tIns="9335" rIns="0" bIns="0" rtlCol="0">
            <a:spAutoFit/>
          </a:bodyPr>
          <a:lstStyle/>
          <a:p>
            <a:pPr marL="8890">
              <a:spcBef>
                <a:spcPts val="74"/>
              </a:spcBef>
            </a:pPr>
            <a:r>
              <a:rPr sz="2700" spc="67" dirty="0">
                <a:solidFill>
                  <a:srgbClr val="FF0000"/>
                </a:solidFill>
              </a:rPr>
              <a:t>Yoga</a:t>
            </a:r>
            <a:r>
              <a:rPr sz="2700" spc="84" dirty="0">
                <a:solidFill>
                  <a:srgbClr val="FF0000"/>
                </a:solidFill>
              </a:rPr>
              <a:t> </a:t>
            </a:r>
            <a:r>
              <a:rPr sz="2700" spc="35" dirty="0">
                <a:solidFill>
                  <a:srgbClr val="FF0000"/>
                </a:solidFill>
              </a:rPr>
              <a:t>and</a:t>
            </a:r>
            <a:r>
              <a:rPr sz="2700" spc="77" dirty="0">
                <a:solidFill>
                  <a:srgbClr val="FF0000"/>
                </a:solidFill>
              </a:rPr>
              <a:t> </a:t>
            </a:r>
            <a:r>
              <a:rPr sz="2700" spc="56" dirty="0">
                <a:solidFill>
                  <a:srgbClr val="FF0000"/>
                </a:solidFill>
              </a:rPr>
              <a:t>Cardiovascular </a:t>
            </a:r>
            <a:r>
              <a:rPr sz="2700" spc="-7" dirty="0">
                <a:solidFill>
                  <a:srgbClr val="FF0000"/>
                </a:solidFill>
              </a:rPr>
              <a:t>Health</a:t>
            </a:r>
            <a:endParaRPr sz="2700">
              <a:solidFill>
                <a:srgbClr val="FF0000"/>
              </a:solidFill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8225" y="3892550"/>
            <a:ext cx="6762750" cy="809625"/>
            <a:chOff x="1905000" y="3848100"/>
            <a:chExt cx="10820400" cy="971550"/>
          </a:xfrm>
        </p:grpSpPr>
        <p:sp>
          <p:nvSpPr>
            <p:cNvPr id="7" name="object 7"/>
            <p:cNvSpPr/>
            <p:nvPr/>
          </p:nvSpPr>
          <p:spPr>
            <a:xfrm>
              <a:off x="1905000" y="3848099"/>
              <a:ext cx="10820400" cy="762000"/>
            </a:xfrm>
            <a:custGeom>
              <a:avLst/>
              <a:gdLst/>
              <a:ahLst/>
              <a:cxnLst/>
              <a:rect l="l" t="t" r="r" b="b"/>
              <a:pathLst>
                <a:path w="10820400" h="762000">
                  <a:moveTo>
                    <a:pt x="10820400" y="733425"/>
                  </a:moveTo>
                  <a:lnTo>
                    <a:pt x="2667000" y="733425"/>
                  </a:lnTo>
                  <a:lnTo>
                    <a:pt x="2667000" y="0"/>
                  </a:lnTo>
                  <a:lnTo>
                    <a:pt x="2638425" y="0"/>
                  </a:lnTo>
                  <a:lnTo>
                    <a:pt x="2638425" y="733425"/>
                  </a:lnTo>
                  <a:lnTo>
                    <a:pt x="0" y="733425"/>
                  </a:lnTo>
                  <a:lnTo>
                    <a:pt x="0" y="762000"/>
                  </a:lnTo>
                  <a:lnTo>
                    <a:pt x="10820400" y="762000"/>
                  </a:lnTo>
                  <a:lnTo>
                    <a:pt x="10820400" y="733425"/>
                  </a:lnTo>
                  <a:close/>
                </a:path>
              </a:pathLst>
            </a:custGeom>
            <a:solidFill>
              <a:srgbClr val="385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14825" y="434340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1275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412750"/>
                  </a:lnTo>
                  <a:lnTo>
                    <a:pt x="4992" y="437459"/>
                  </a:lnTo>
                  <a:lnTo>
                    <a:pt x="18605" y="457644"/>
                  </a:lnTo>
                  <a:lnTo>
                    <a:pt x="38790" y="471257"/>
                  </a:lnTo>
                  <a:lnTo>
                    <a:pt x="63500" y="476250"/>
                  </a:lnTo>
                  <a:lnTo>
                    <a:pt x="412750" y="476250"/>
                  </a:lnTo>
                  <a:lnTo>
                    <a:pt x="437459" y="471257"/>
                  </a:lnTo>
                  <a:lnTo>
                    <a:pt x="457644" y="457644"/>
                  </a:lnTo>
                  <a:lnTo>
                    <a:pt x="471257" y="437459"/>
                  </a:lnTo>
                  <a:lnTo>
                    <a:pt x="476250" y="412750"/>
                  </a:lnTo>
                  <a:lnTo>
                    <a:pt x="476250" y="63500"/>
                  </a:lnTo>
                  <a:lnTo>
                    <a:pt x="471257" y="38790"/>
                  </a:lnTo>
                  <a:lnTo>
                    <a:pt x="457644" y="18605"/>
                  </a:lnTo>
                  <a:lnTo>
                    <a:pt x="437459" y="4992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F6E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654856" y="4349168"/>
            <a:ext cx="83344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600" spc="-67" dirty="0">
                <a:solidFill>
                  <a:srgbClr val="38512E"/>
                </a:solidFill>
                <a:latin typeface="Georgia"/>
                <a:cs typeface="Georgia"/>
              </a:rPr>
              <a:t>1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4000" y="1828800"/>
            <a:ext cx="2286000" cy="22442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400" dirty="0">
                <a:solidFill>
                  <a:srgbClr val="38512E"/>
                </a:solidFill>
                <a:latin typeface="Georgia"/>
                <a:cs typeface="Georgia"/>
              </a:rPr>
              <a:t>Blood</a:t>
            </a:r>
            <a:r>
              <a:rPr sz="1400" spc="49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400" spc="39" dirty="0">
                <a:solidFill>
                  <a:srgbClr val="38512E"/>
                </a:solidFill>
                <a:latin typeface="Georgia"/>
                <a:cs typeface="Georgia"/>
              </a:rPr>
              <a:t>Pressure</a:t>
            </a:r>
            <a:r>
              <a:rPr sz="1400" spc="74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400" spc="-7" dirty="0">
                <a:solidFill>
                  <a:srgbClr val="38512E"/>
                </a:solidFill>
                <a:latin typeface="Georgia"/>
                <a:cs typeface="Georgia"/>
              </a:rPr>
              <a:t>Reduction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69048" y="2303939"/>
            <a:ext cx="2850356" cy="152708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ctr">
              <a:lnSpc>
                <a:spcPct val="136500"/>
              </a:lnSpc>
              <a:spcBef>
                <a:spcPts val="70"/>
              </a:spcBef>
            </a:pPr>
            <a:r>
              <a:rPr sz="1200" spc="-53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2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has</a:t>
            </a:r>
            <a:r>
              <a:rPr sz="12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been</a:t>
            </a:r>
            <a:r>
              <a:rPr sz="12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shown</a:t>
            </a:r>
            <a:r>
              <a:rPr sz="12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2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reduce</a:t>
            </a:r>
            <a:r>
              <a:rPr sz="12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both</a:t>
            </a:r>
            <a:r>
              <a:rPr sz="12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systolic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diastolic</a:t>
            </a:r>
            <a:r>
              <a:rPr sz="12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blood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pressure,</a:t>
            </a:r>
            <a:r>
              <a:rPr sz="12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with</a:t>
            </a:r>
            <a:r>
              <a:rPr sz="12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minor</a:t>
            </a:r>
            <a:r>
              <a:rPr sz="12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improvements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compared</a:t>
            </a:r>
            <a:r>
              <a:rPr sz="12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2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health</a:t>
            </a:r>
            <a:r>
              <a:rPr sz="12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education</a:t>
            </a:r>
            <a:r>
              <a:rPr sz="12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but</a:t>
            </a:r>
            <a:r>
              <a:rPr sz="12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better</a:t>
            </a:r>
            <a:r>
              <a:rPr sz="12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than</a:t>
            </a:r>
            <a:r>
              <a:rPr sz="12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no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treatment.</a:t>
            </a:r>
            <a:r>
              <a:rPr sz="12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63" dirty="0">
                <a:solidFill>
                  <a:srgbClr val="39362F"/>
                </a:solidFill>
                <a:latin typeface="Tahoma"/>
                <a:cs typeface="Tahoma"/>
              </a:rPr>
              <a:t>It</a:t>
            </a:r>
            <a:r>
              <a:rPr sz="12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can</a:t>
            </a:r>
            <a:r>
              <a:rPr sz="12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be</a:t>
            </a:r>
            <a:r>
              <a:rPr sz="12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32" dirty="0">
                <a:solidFill>
                  <a:srgbClr val="39362F"/>
                </a:solidFill>
                <a:latin typeface="Tahoma"/>
                <a:cs typeface="Tahoma"/>
              </a:rPr>
              <a:t>an</a:t>
            </a:r>
            <a:r>
              <a:rPr sz="12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effective</a:t>
            </a:r>
            <a:r>
              <a:rPr sz="1200" spc="-7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adjunct</a:t>
            </a:r>
            <a:r>
              <a:rPr sz="12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therapy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for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hypertension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management.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270772" y="4305300"/>
            <a:ext cx="297656" cy="817563"/>
            <a:chOff x="7077075" y="4343400"/>
            <a:chExt cx="476250" cy="981075"/>
          </a:xfrm>
        </p:grpSpPr>
        <p:sp>
          <p:nvSpPr>
            <p:cNvPr id="13" name="object 13"/>
            <p:cNvSpPr/>
            <p:nvPr/>
          </p:nvSpPr>
          <p:spPr>
            <a:xfrm>
              <a:off x="7305675" y="4581525"/>
              <a:ext cx="19050" cy="742950"/>
            </a:xfrm>
            <a:custGeom>
              <a:avLst/>
              <a:gdLst/>
              <a:ahLst/>
              <a:cxnLst/>
              <a:rect l="l" t="t" r="r" b="b"/>
              <a:pathLst>
                <a:path w="19050" h="742950">
                  <a:moveTo>
                    <a:pt x="19050" y="0"/>
                  </a:moveTo>
                  <a:lnTo>
                    <a:pt x="0" y="0"/>
                  </a:lnTo>
                  <a:lnTo>
                    <a:pt x="0" y="742950"/>
                  </a:lnTo>
                  <a:lnTo>
                    <a:pt x="19050" y="74295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5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77075" y="434340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1275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412750"/>
                  </a:lnTo>
                  <a:lnTo>
                    <a:pt x="4992" y="437459"/>
                  </a:lnTo>
                  <a:lnTo>
                    <a:pt x="18605" y="457644"/>
                  </a:lnTo>
                  <a:lnTo>
                    <a:pt x="38790" y="471257"/>
                  </a:lnTo>
                  <a:lnTo>
                    <a:pt x="63500" y="476250"/>
                  </a:lnTo>
                  <a:lnTo>
                    <a:pt x="412750" y="476250"/>
                  </a:lnTo>
                  <a:lnTo>
                    <a:pt x="437459" y="471257"/>
                  </a:lnTo>
                  <a:lnTo>
                    <a:pt x="457644" y="457644"/>
                  </a:lnTo>
                  <a:lnTo>
                    <a:pt x="471257" y="437459"/>
                  </a:lnTo>
                  <a:lnTo>
                    <a:pt x="476250" y="412750"/>
                  </a:lnTo>
                  <a:lnTo>
                    <a:pt x="476250" y="63500"/>
                  </a:lnTo>
                  <a:lnTo>
                    <a:pt x="471257" y="38790"/>
                  </a:lnTo>
                  <a:lnTo>
                    <a:pt x="457644" y="18605"/>
                  </a:lnTo>
                  <a:lnTo>
                    <a:pt x="437459" y="4992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F6E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4364434" y="4349168"/>
            <a:ext cx="115094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600" spc="-35" dirty="0">
                <a:solidFill>
                  <a:srgbClr val="38512E"/>
                </a:solidFill>
                <a:latin typeface="Georgia"/>
                <a:cs typeface="Georgia"/>
              </a:rPr>
              <a:t>2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14600" y="5311510"/>
            <a:ext cx="3809999" cy="131343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223" algn="ctr">
              <a:spcBef>
                <a:spcPts val="70"/>
              </a:spcBef>
            </a:pPr>
            <a:r>
              <a:rPr sz="1400" dirty="0">
                <a:solidFill>
                  <a:srgbClr val="38512E"/>
                </a:solidFill>
                <a:latin typeface="Georgia"/>
                <a:cs typeface="Georgia"/>
              </a:rPr>
              <a:t>Pulmonary</a:t>
            </a:r>
            <a:r>
              <a:rPr sz="1400" spc="193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400" dirty="0">
                <a:solidFill>
                  <a:srgbClr val="38512E"/>
                </a:solidFill>
                <a:latin typeface="Georgia"/>
                <a:cs typeface="Georgia"/>
              </a:rPr>
              <a:t>Function</a:t>
            </a:r>
            <a:r>
              <a:rPr sz="1400" spc="273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400" spc="-7" dirty="0">
                <a:solidFill>
                  <a:srgbClr val="38512E"/>
                </a:solidFill>
                <a:latin typeface="Georgia"/>
                <a:cs typeface="Georgia"/>
              </a:rPr>
              <a:t>Improvements</a:t>
            </a:r>
            <a:endParaRPr sz="1400">
              <a:latin typeface="Georgia"/>
              <a:cs typeface="Georgia"/>
            </a:endParaRPr>
          </a:p>
          <a:p>
            <a:pPr marL="8446" marR="3556" indent="3112" algn="ctr">
              <a:lnSpc>
                <a:spcPct val="136500"/>
              </a:lnSpc>
              <a:spcBef>
                <a:spcPts val="630"/>
              </a:spcBef>
            </a:pPr>
            <a:r>
              <a:rPr sz="1200" spc="-53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2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2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39362F"/>
                </a:solidFill>
                <a:latin typeface="Tahoma"/>
                <a:cs typeface="Tahoma"/>
              </a:rPr>
              <a:t>has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been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found</a:t>
            </a:r>
            <a:r>
              <a:rPr sz="12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2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improve</a:t>
            </a:r>
            <a:r>
              <a:rPr sz="12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lung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function</a:t>
            </a:r>
            <a:r>
              <a:rPr sz="12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2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healthy</a:t>
            </a:r>
            <a:r>
              <a:rPr sz="12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individuals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2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those</a:t>
            </a:r>
            <a:r>
              <a:rPr sz="12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with chronic</a:t>
            </a:r>
            <a:r>
              <a:rPr sz="1200" spc="-7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bronchitis</a:t>
            </a:r>
            <a:r>
              <a:rPr sz="12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2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asthma,</a:t>
            </a:r>
            <a:r>
              <a:rPr sz="12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leading</a:t>
            </a:r>
            <a:r>
              <a:rPr sz="12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2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significant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enhancements</a:t>
            </a:r>
            <a:r>
              <a:rPr sz="12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200" spc="-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pulmonary</a:t>
            </a:r>
            <a:r>
              <a:rPr sz="1200" spc="-7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function</a:t>
            </a:r>
            <a:r>
              <a:rPr sz="1200" spc="-5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tests</a:t>
            </a:r>
            <a:r>
              <a:rPr sz="1200" spc="-6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200" spc="-32" dirty="0">
                <a:solidFill>
                  <a:srgbClr val="39362F"/>
                </a:solidFill>
                <a:latin typeface="Tahoma"/>
                <a:cs typeface="Tahoma"/>
              </a:rPr>
              <a:t>exercise</a:t>
            </a:r>
            <a:r>
              <a:rPr sz="1200" spc="-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capacity</a:t>
            </a:r>
            <a:r>
              <a:rPr sz="12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2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asthma</a:t>
            </a:r>
            <a:r>
              <a:rPr sz="1200" spc="-6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patients.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997178" y="3892550"/>
            <a:ext cx="297656" cy="809625"/>
            <a:chOff x="9839325" y="3848100"/>
            <a:chExt cx="476250" cy="971550"/>
          </a:xfrm>
        </p:grpSpPr>
        <p:sp>
          <p:nvSpPr>
            <p:cNvPr id="18" name="object 18"/>
            <p:cNvSpPr/>
            <p:nvPr/>
          </p:nvSpPr>
          <p:spPr>
            <a:xfrm>
              <a:off x="10058400" y="3848100"/>
              <a:ext cx="28575" cy="733425"/>
            </a:xfrm>
            <a:custGeom>
              <a:avLst/>
              <a:gdLst/>
              <a:ahLst/>
              <a:cxnLst/>
              <a:rect l="l" t="t" r="r" b="b"/>
              <a:pathLst>
                <a:path w="28575" h="733425">
                  <a:moveTo>
                    <a:pt x="28575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28575" y="733425"/>
                  </a:lnTo>
                  <a:lnTo>
                    <a:pt x="28575" y="0"/>
                  </a:lnTo>
                  <a:close/>
                </a:path>
              </a:pathLst>
            </a:custGeom>
            <a:solidFill>
              <a:srgbClr val="385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39325" y="4343400"/>
              <a:ext cx="476250" cy="476250"/>
            </a:xfrm>
            <a:custGeom>
              <a:avLst/>
              <a:gdLst/>
              <a:ahLst/>
              <a:cxnLst/>
              <a:rect l="l" t="t" r="r" b="b"/>
              <a:pathLst>
                <a:path w="476250" h="476250">
                  <a:moveTo>
                    <a:pt x="412750" y="0"/>
                  </a:moveTo>
                  <a:lnTo>
                    <a:pt x="63500" y="0"/>
                  </a:lnTo>
                  <a:lnTo>
                    <a:pt x="38790" y="4992"/>
                  </a:lnTo>
                  <a:lnTo>
                    <a:pt x="18605" y="18605"/>
                  </a:lnTo>
                  <a:lnTo>
                    <a:pt x="4992" y="38790"/>
                  </a:lnTo>
                  <a:lnTo>
                    <a:pt x="0" y="63500"/>
                  </a:lnTo>
                  <a:lnTo>
                    <a:pt x="0" y="412750"/>
                  </a:lnTo>
                  <a:lnTo>
                    <a:pt x="4992" y="437459"/>
                  </a:lnTo>
                  <a:lnTo>
                    <a:pt x="18605" y="457644"/>
                  </a:lnTo>
                  <a:lnTo>
                    <a:pt x="38790" y="471257"/>
                  </a:lnTo>
                  <a:lnTo>
                    <a:pt x="63500" y="476250"/>
                  </a:lnTo>
                  <a:lnTo>
                    <a:pt x="412750" y="476250"/>
                  </a:lnTo>
                  <a:lnTo>
                    <a:pt x="437459" y="471257"/>
                  </a:lnTo>
                  <a:lnTo>
                    <a:pt x="457644" y="457644"/>
                  </a:lnTo>
                  <a:lnTo>
                    <a:pt x="471257" y="437459"/>
                  </a:lnTo>
                  <a:lnTo>
                    <a:pt x="476250" y="412750"/>
                  </a:lnTo>
                  <a:lnTo>
                    <a:pt x="476250" y="63500"/>
                  </a:lnTo>
                  <a:lnTo>
                    <a:pt x="471257" y="38790"/>
                  </a:lnTo>
                  <a:lnTo>
                    <a:pt x="457644" y="18605"/>
                  </a:lnTo>
                  <a:lnTo>
                    <a:pt x="437459" y="4992"/>
                  </a:lnTo>
                  <a:lnTo>
                    <a:pt x="412750" y="0"/>
                  </a:lnTo>
                  <a:close/>
                </a:path>
              </a:pathLst>
            </a:custGeom>
            <a:solidFill>
              <a:srgbClr val="F6E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088855" y="4349168"/>
            <a:ext cx="119063" cy="257443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600" spc="-35" dirty="0">
                <a:solidFill>
                  <a:srgbClr val="38512E"/>
                </a:solidFill>
                <a:latin typeface="Georgia"/>
                <a:cs typeface="Georgia"/>
              </a:rPr>
              <a:t>3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48200" y="1828800"/>
            <a:ext cx="2865438" cy="160492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45" algn="ctr">
              <a:spcBef>
                <a:spcPts val="70"/>
              </a:spcBef>
            </a:pPr>
            <a:r>
              <a:rPr sz="1400" spc="35" dirty="0">
                <a:solidFill>
                  <a:srgbClr val="38512E"/>
                </a:solidFill>
                <a:latin typeface="Georgia"/>
                <a:cs typeface="Georgia"/>
              </a:rPr>
              <a:t>Diabetes</a:t>
            </a:r>
            <a:r>
              <a:rPr sz="1400" spc="39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400" spc="25" dirty="0">
                <a:solidFill>
                  <a:srgbClr val="38512E"/>
                </a:solidFill>
                <a:latin typeface="Georgia"/>
                <a:cs typeface="Georgia"/>
              </a:rPr>
              <a:t>Management</a:t>
            </a:r>
            <a:endParaRPr sz="1400">
              <a:latin typeface="Georgia"/>
              <a:cs typeface="Georgia"/>
            </a:endParaRPr>
          </a:p>
          <a:p>
            <a:pPr marL="8890" marR="3556" indent="-5334" algn="ctr">
              <a:lnSpc>
                <a:spcPct val="136500"/>
              </a:lnSpc>
              <a:spcBef>
                <a:spcPts val="630"/>
              </a:spcBef>
            </a:pPr>
            <a:r>
              <a:rPr sz="1200" spc="-53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2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techniques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can</a:t>
            </a:r>
            <a:r>
              <a:rPr sz="1200" spc="-7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help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lower</a:t>
            </a:r>
            <a:r>
              <a:rPr sz="12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blood</a:t>
            </a:r>
            <a:r>
              <a:rPr sz="12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39362F"/>
                </a:solidFill>
                <a:latin typeface="Tahoma"/>
                <a:cs typeface="Tahoma"/>
              </a:rPr>
              <a:t>sugar</a:t>
            </a:r>
            <a:r>
              <a:rPr sz="12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levels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2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32" dirty="0">
                <a:solidFill>
                  <a:srgbClr val="39362F"/>
                </a:solidFill>
                <a:latin typeface="Tahoma"/>
                <a:cs typeface="Tahoma"/>
              </a:rPr>
              <a:t>non-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insulin</a:t>
            </a:r>
            <a:r>
              <a:rPr sz="1200" spc="-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dependent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diabetes</a:t>
            </a:r>
            <a:r>
              <a:rPr sz="12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patients,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200" spc="-25" dirty="0">
                <a:solidFill>
                  <a:srgbClr val="39362F"/>
                </a:solidFill>
                <a:latin typeface="Tahoma"/>
                <a:cs typeface="Tahoma"/>
              </a:rPr>
              <a:t>regular</a:t>
            </a:r>
            <a:r>
              <a:rPr sz="12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2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can</a:t>
            </a:r>
            <a:r>
              <a:rPr sz="12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lead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2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2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1" dirty="0">
                <a:solidFill>
                  <a:srgbClr val="39362F"/>
                </a:solidFill>
                <a:latin typeface="Tahoma"/>
                <a:cs typeface="Tahoma"/>
              </a:rPr>
              <a:t>reduced</a:t>
            </a:r>
            <a:r>
              <a:rPr sz="12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28" dirty="0">
                <a:solidFill>
                  <a:srgbClr val="39362F"/>
                </a:solidFill>
                <a:latin typeface="Tahoma"/>
                <a:cs typeface="Tahoma"/>
              </a:rPr>
              <a:t>need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35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2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anti- diabetic</a:t>
            </a:r>
            <a:r>
              <a:rPr sz="1200" spc="-5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medication,</a:t>
            </a:r>
            <a:r>
              <a:rPr sz="12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8" dirty="0">
                <a:solidFill>
                  <a:srgbClr val="39362F"/>
                </a:solidFill>
                <a:latin typeface="Tahoma"/>
                <a:cs typeface="Tahoma"/>
              </a:rPr>
              <a:t>improving</a:t>
            </a:r>
            <a:r>
              <a:rPr sz="1200" spc="-5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14" dirty="0">
                <a:solidFill>
                  <a:srgbClr val="39362F"/>
                </a:solidFill>
                <a:latin typeface="Tahoma"/>
                <a:cs typeface="Tahoma"/>
              </a:rPr>
              <a:t>overall</a:t>
            </a:r>
            <a:r>
              <a:rPr sz="12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200" spc="-7" dirty="0">
                <a:solidFill>
                  <a:srgbClr val="39362F"/>
                </a:solidFill>
                <a:latin typeface="Tahoma"/>
                <a:cs typeface="Tahoma"/>
              </a:rPr>
              <a:t>metabolic health.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2" name="Picture 21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86200" y="1524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565415"/>
            <a:ext cx="7333654" cy="1442234"/>
          </a:xfrm>
          <a:prstGeom prst="rect">
            <a:avLst/>
          </a:prstGeom>
        </p:spPr>
        <p:txBody>
          <a:bodyPr vert="horz" wrap="square" lIns="0" tIns="940606" rIns="0" bIns="0" rtlCol="0">
            <a:spAutoFit/>
          </a:bodyPr>
          <a:lstStyle/>
          <a:p>
            <a:pPr marL="82233">
              <a:spcBef>
                <a:spcPts val="91"/>
              </a:spcBef>
            </a:pPr>
            <a:r>
              <a:rPr spc="95" dirty="0"/>
              <a:t>Yoga</a:t>
            </a:r>
            <a:r>
              <a:rPr spc="101" dirty="0"/>
              <a:t> </a:t>
            </a:r>
            <a:r>
              <a:rPr spc="53" dirty="0"/>
              <a:t>and</a:t>
            </a:r>
            <a:r>
              <a:rPr spc="101" dirty="0"/>
              <a:t> </a:t>
            </a:r>
            <a:r>
              <a:rPr spc="49" dirty="0"/>
              <a:t>Mental</a:t>
            </a:r>
            <a:r>
              <a:rPr spc="53" dirty="0"/>
              <a:t> </a:t>
            </a:r>
            <a:r>
              <a:rPr spc="35" dirty="0"/>
              <a:t>Health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52500" y="2603500"/>
            <a:ext cx="1221581" cy="4398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Tension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Reduction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1875" y="2603500"/>
            <a:ext cx="1420813" cy="4398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Flexibility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Restoration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3626" y="2540000"/>
            <a:ext cx="1005284" cy="43986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Fear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Avoidance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7219" y="3278188"/>
            <a:ext cx="7929563" cy="1905000"/>
          </a:xfrm>
          <a:custGeom>
            <a:avLst/>
            <a:gdLst/>
            <a:ahLst/>
            <a:cxnLst/>
            <a:rect l="l" t="t" r="r" b="b"/>
            <a:pathLst>
              <a:path w="12687300" h="2286000">
                <a:moveTo>
                  <a:pt x="12687300" y="0"/>
                </a:moveTo>
                <a:lnTo>
                  <a:pt x="0" y="0"/>
                </a:lnTo>
                <a:lnTo>
                  <a:pt x="0" y="2286000"/>
                </a:lnTo>
                <a:lnTo>
                  <a:pt x="12687300" y="2286000"/>
                </a:lnTo>
                <a:lnTo>
                  <a:pt x="1268730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09783" y="3402171"/>
            <a:ext cx="2108596" cy="1712969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>
              <a:lnSpc>
                <a:spcPct val="132400"/>
              </a:lnSpc>
              <a:spcBef>
                <a:spcPts val="53"/>
              </a:spcBef>
            </a:pP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provides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profound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benefits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health,</a:t>
            </a:r>
            <a:r>
              <a:rPr sz="1400" spc="-15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including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the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reduction</a:t>
            </a:r>
            <a:r>
              <a:rPr sz="14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tension,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restoration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flexibility,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avoidance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of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fear.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7813" y="3402171"/>
            <a:ext cx="2124075" cy="1712969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>
              <a:lnSpc>
                <a:spcPct val="132400"/>
              </a:lnSpc>
              <a:spcBef>
                <a:spcPts val="53"/>
              </a:spcBef>
            </a:pP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enhances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personal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values,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acceptance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faith,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social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values,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contributing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9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improved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peace,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stability,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and overall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well-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being.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03144" y="3402171"/>
            <a:ext cx="2165747" cy="1439048"/>
          </a:xfrm>
          <a:prstGeom prst="rect">
            <a:avLst/>
          </a:prstGeom>
        </p:spPr>
        <p:txBody>
          <a:bodyPr vert="horz" wrap="square" lIns="0" tIns="6223" rIns="0" bIns="0" rtlCol="0">
            <a:spAutoFit/>
          </a:bodyPr>
          <a:lstStyle/>
          <a:p>
            <a:pPr marL="8890" marR="3556">
              <a:lnSpc>
                <a:spcPct val="132600"/>
              </a:lnSpc>
              <a:spcBef>
                <a:spcPts val="49"/>
              </a:spcBef>
            </a:pP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Regular</a:t>
            </a:r>
            <a:r>
              <a:rPr sz="1400" spc="-8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has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significant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positive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impact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on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health,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promoting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mental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stability</a:t>
            </a: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overall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well-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being.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0" name="Picture 9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042" y="1347258"/>
            <a:ext cx="3916958" cy="504112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b="1" spc="77" dirty="0">
                <a:solidFill>
                  <a:srgbClr val="7030A0"/>
                </a:solidFill>
              </a:rPr>
              <a:t>Benefits</a:t>
            </a:r>
            <a:r>
              <a:rPr b="1" spc="60" dirty="0">
                <a:solidFill>
                  <a:srgbClr val="7030A0"/>
                </a:solidFill>
              </a:rPr>
              <a:t> </a:t>
            </a:r>
            <a:r>
              <a:rPr b="1" spc="77" dirty="0">
                <a:solidFill>
                  <a:srgbClr val="7030A0"/>
                </a:solidFill>
              </a:rPr>
              <a:t>of</a:t>
            </a:r>
            <a:r>
              <a:rPr b="1" spc="101" dirty="0">
                <a:solidFill>
                  <a:srgbClr val="7030A0"/>
                </a:solidFill>
              </a:rPr>
              <a:t> </a:t>
            </a:r>
            <a:r>
              <a:rPr b="1" spc="80" dirty="0">
                <a:solidFill>
                  <a:srgbClr val="7030A0"/>
                </a:solidFill>
              </a:rPr>
              <a:t>Yoga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5042" y="2491581"/>
            <a:ext cx="3622675" cy="99065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spc="35" dirty="0">
                <a:solidFill>
                  <a:srgbClr val="FF0000"/>
                </a:solidFill>
                <a:latin typeface="Georgia"/>
                <a:cs typeface="Georgia"/>
              </a:rPr>
              <a:t>Swami</a:t>
            </a:r>
            <a:r>
              <a:rPr sz="1600" spc="28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5" dirty="0">
                <a:solidFill>
                  <a:srgbClr val="FF0000"/>
                </a:solidFill>
                <a:latin typeface="Georgia"/>
                <a:cs typeface="Georgia"/>
              </a:rPr>
              <a:t>Sathyananda</a:t>
            </a:r>
            <a:r>
              <a:rPr sz="1600" spc="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5" dirty="0">
                <a:solidFill>
                  <a:srgbClr val="FF0000"/>
                </a:solidFill>
                <a:latin typeface="Georgia"/>
                <a:cs typeface="Georgia"/>
              </a:rPr>
              <a:t>Saraswati</a:t>
            </a:r>
            <a:r>
              <a:rPr sz="1600" spc="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(1999)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556">
              <a:lnSpc>
                <a:spcPct val="131500"/>
              </a:lnSpc>
              <a:spcBef>
                <a:spcPts val="1278"/>
              </a:spcBef>
            </a:pP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valuable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inheritance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essential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today</a:t>
            </a:r>
            <a:r>
              <a:rPr sz="1400" spc="-8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future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culture.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17269" y="2491581"/>
            <a:ext cx="3569494" cy="24607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FF0000"/>
                </a:solidFill>
                <a:latin typeface="Georgia"/>
                <a:cs typeface="Georgia"/>
              </a:rPr>
              <a:t>Hassanagas</a:t>
            </a:r>
            <a:r>
              <a:rPr sz="1600" spc="32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(1996)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98717">
              <a:lnSpc>
                <a:spcPct val="133200"/>
              </a:lnSpc>
              <a:spcBef>
                <a:spcPts val="1250"/>
              </a:spcBef>
            </a:pP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Improves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general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health,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mental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capabilities,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concentration,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memory,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self-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confidence,</a:t>
            </a:r>
            <a:r>
              <a:rPr sz="1400" spc="-8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self- discipline.</a:t>
            </a:r>
            <a:endParaRPr sz="1400">
              <a:latin typeface="Tahoma"/>
              <a:cs typeface="Tahoma"/>
            </a:endParaRPr>
          </a:p>
          <a:p>
            <a:pPr>
              <a:spcBef>
                <a:spcPts val="116"/>
              </a:spcBef>
            </a:pPr>
            <a:endParaRPr sz="1400">
              <a:latin typeface="Tahoma"/>
              <a:cs typeface="Tahoma"/>
            </a:endParaRPr>
          </a:p>
          <a:p>
            <a:pPr marL="8890"/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Reduces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psycho-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physical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fatigue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injuries.</a:t>
            </a:r>
            <a:endParaRPr sz="1400">
              <a:latin typeface="Tahoma"/>
              <a:cs typeface="Tahoma"/>
            </a:endParaRPr>
          </a:p>
          <a:p>
            <a:pPr marL="8890" marR="3556">
              <a:lnSpc>
                <a:spcPct val="131500"/>
              </a:lnSpc>
              <a:spcBef>
                <a:spcPts val="1252"/>
              </a:spcBef>
            </a:pP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Decreases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illness-related</a:t>
            </a: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absences,</a:t>
            </a:r>
            <a:r>
              <a:rPr sz="1400" spc="-7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increases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efficiency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productivity.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5" name="Picture 4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86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9558" y="1205706"/>
            <a:ext cx="5372497" cy="381002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 algn="ctr">
              <a:spcBef>
                <a:spcPts val="91"/>
              </a:spcBef>
            </a:pPr>
            <a:r>
              <a:rPr sz="2400" b="1" spc="53" dirty="0">
                <a:solidFill>
                  <a:srgbClr val="7030A0"/>
                </a:solidFill>
              </a:rPr>
              <a:t>Historical</a:t>
            </a:r>
            <a:r>
              <a:rPr sz="2400" b="1" spc="46" dirty="0">
                <a:solidFill>
                  <a:srgbClr val="7030A0"/>
                </a:solidFill>
              </a:rPr>
              <a:t> </a:t>
            </a:r>
            <a:r>
              <a:rPr sz="2400" b="1" spc="95" dirty="0">
                <a:solidFill>
                  <a:srgbClr val="7030A0"/>
                </a:solidFill>
              </a:rPr>
              <a:t>Development</a:t>
            </a:r>
            <a:r>
              <a:rPr sz="2400" b="1" spc="88" dirty="0">
                <a:solidFill>
                  <a:srgbClr val="7030A0"/>
                </a:solidFill>
              </a:rPr>
              <a:t> </a:t>
            </a:r>
            <a:r>
              <a:rPr sz="2400" b="1" spc="80" dirty="0">
                <a:solidFill>
                  <a:srgbClr val="7030A0"/>
                </a:solidFill>
              </a:rPr>
              <a:t>of</a:t>
            </a:r>
            <a:r>
              <a:rPr sz="2400" b="1" spc="98" dirty="0">
                <a:solidFill>
                  <a:srgbClr val="7030A0"/>
                </a:solidFill>
              </a:rPr>
              <a:t> </a:t>
            </a:r>
            <a:r>
              <a:rPr sz="2400" b="1" spc="80" dirty="0">
                <a:solidFill>
                  <a:srgbClr val="7030A0"/>
                </a:solidFill>
              </a:rPr>
              <a:t>Yoga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95313" y="2119313"/>
            <a:ext cx="887016" cy="3532188"/>
            <a:chOff x="952500" y="2543175"/>
            <a:chExt cx="1419225" cy="4238625"/>
          </a:xfrm>
        </p:grpSpPr>
        <p:sp>
          <p:nvSpPr>
            <p:cNvPr id="5" name="object 5"/>
            <p:cNvSpPr/>
            <p:nvPr/>
          </p:nvSpPr>
          <p:spPr>
            <a:xfrm>
              <a:off x="1219200" y="2543174"/>
              <a:ext cx="1152525" cy="4238625"/>
            </a:xfrm>
            <a:custGeom>
              <a:avLst/>
              <a:gdLst/>
              <a:ahLst/>
              <a:cxnLst/>
              <a:rect l="l" t="t" r="r" b="b"/>
              <a:pathLst>
                <a:path w="1152525" h="4238625">
                  <a:moveTo>
                    <a:pt x="28575" y="0"/>
                  </a:moveTo>
                  <a:lnTo>
                    <a:pt x="0" y="0"/>
                  </a:lnTo>
                  <a:lnTo>
                    <a:pt x="0" y="4238625"/>
                  </a:lnTo>
                  <a:lnTo>
                    <a:pt x="28575" y="4238625"/>
                  </a:lnTo>
                  <a:lnTo>
                    <a:pt x="28575" y="0"/>
                  </a:lnTo>
                  <a:close/>
                </a:path>
                <a:path w="1152525" h="4238625">
                  <a:moveTo>
                    <a:pt x="1152525" y="542925"/>
                  </a:moveTo>
                  <a:lnTo>
                    <a:pt x="295275" y="542925"/>
                  </a:lnTo>
                  <a:lnTo>
                    <a:pt x="295275" y="571500"/>
                  </a:lnTo>
                  <a:lnTo>
                    <a:pt x="1152525" y="571500"/>
                  </a:lnTo>
                  <a:lnTo>
                    <a:pt x="1152525" y="542925"/>
                  </a:lnTo>
                  <a:close/>
                </a:path>
              </a:pathLst>
            </a:custGeom>
            <a:solidFill>
              <a:srgbClr val="385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52500" y="2828925"/>
              <a:ext cx="561975" cy="552450"/>
            </a:xfrm>
            <a:custGeom>
              <a:avLst/>
              <a:gdLst/>
              <a:ahLst/>
              <a:cxnLst/>
              <a:rect l="l" t="t" r="r" b="b"/>
              <a:pathLst>
                <a:path w="561975" h="552450">
                  <a:moveTo>
                    <a:pt x="488315" y="0"/>
                  </a:moveTo>
                  <a:lnTo>
                    <a:pt x="73672" y="0"/>
                  </a:lnTo>
                  <a:lnTo>
                    <a:pt x="44994" y="5794"/>
                  </a:lnTo>
                  <a:lnTo>
                    <a:pt x="21577" y="21589"/>
                  </a:lnTo>
                  <a:lnTo>
                    <a:pt x="5789" y="45005"/>
                  </a:lnTo>
                  <a:lnTo>
                    <a:pt x="0" y="73660"/>
                  </a:lnTo>
                  <a:lnTo>
                    <a:pt x="0" y="478789"/>
                  </a:lnTo>
                  <a:lnTo>
                    <a:pt x="5789" y="507444"/>
                  </a:lnTo>
                  <a:lnTo>
                    <a:pt x="21577" y="530859"/>
                  </a:lnTo>
                  <a:lnTo>
                    <a:pt x="44994" y="546655"/>
                  </a:lnTo>
                  <a:lnTo>
                    <a:pt x="73672" y="552450"/>
                  </a:lnTo>
                  <a:lnTo>
                    <a:pt x="488315" y="552450"/>
                  </a:lnTo>
                  <a:lnTo>
                    <a:pt x="516969" y="546655"/>
                  </a:lnTo>
                  <a:lnTo>
                    <a:pt x="540385" y="530860"/>
                  </a:lnTo>
                  <a:lnTo>
                    <a:pt x="556180" y="507444"/>
                  </a:lnTo>
                  <a:lnTo>
                    <a:pt x="561975" y="478789"/>
                  </a:lnTo>
                  <a:lnTo>
                    <a:pt x="561975" y="73660"/>
                  </a:lnTo>
                  <a:lnTo>
                    <a:pt x="556180" y="45005"/>
                  </a:lnTo>
                  <a:lnTo>
                    <a:pt x="540385" y="21590"/>
                  </a:lnTo>
                  <a:lnTo>
                    <a:pt x="516969" y="5794"/>
                  </a:lnTo>
                  <a:lnTo>
                    <a:pt x="488315" y="0"/>
                  </a:lnTo>
                  <a:close/>
                </a:path>
              </a:pathLst>
            </a:custGeom>
            <a:solidFill>
              <a:srgbClr val="F6E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24297" y="2390775"/>
            <a:ext cx="96441" cy="304058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1900" spc="-91" dirty="0">
                <a:solidFill>
                  <a:srgbClr val="38512E"/>
                </a:solidFill>
                <a:latin typeface="Georgia"/>
                <a:cs typeface="Georgia"/>
              </a:rPr>
              <a:t>1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0446" y="2350505"/>
            <a:ext cx="4575969" cy="1816203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Origin</a:t>
            </a:r>
            <a:r>
              <a:rPr sz="1600" spc="210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and</a:t>
            </a:r>
            <a:r>
              <a:rPr sz="1600" spc="165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History</a:t>
            </a:r>
            <a:endParaRPr sz="1600">
              <a:latin typeface="Georgia"/>
              <a:cs typeface="Georgia"/>
            </a:endParaRPr>
          </a:p>
          <a:p>
            <a:pPr marL="8890" marR="3556">
              <a:lnSpc>
                <a:spcPct val="132600"/>
              </a:lnSpc>
              <a:spcBef>
                <a:spcPts val="714"/>
              </a:spcBef>
            </a:pP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Classical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63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system</a:t>
            </a:r>
            <a:r>
              <a:rPr sz="1400" spc="-11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by</a:t>
            </a:r>
            <a:r>
              <a:rPr sz="1400" spc="-9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Patañjali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63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4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Sūtras.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Eightfold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system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of </a:t>
            </a:r>
            <a:r>
              <a:rPr sz="1400" spc="-91" dirty="0">
                <a:solidFill>
                  <a:srgbClr val="39362F"/>
                </a:solidFill>
                <a:latin typeface="Tahoma"/>
                <a:cs typeface="Tahoma"/>
              </a:rPr>
              <a:t>Yoga: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67" dirty="0">
                <a:solidFill>
                  <a:srgbClr val="39362F"/>
                </a:solidFill>
                <a:latin typeface="Tahoma"/>
                <a:cs typeface="Tahoma"/>
              </a:rPr>
              <a:t>Yama,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Niyama,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6" dirty="0">
                <a:solidFill>
                  <a:srgbClr val="39362F"/>
                </a:solidFill>
                <a:latin typeface="Tahoma"/>
                <a:cs typeface="Tahoma"/>
              </a:rPr>
              <a:t>Asana,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Pranayama,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Pratyahara,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Dharana,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Dhyana,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Samadhi.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Pre-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Patañjali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references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in</a:t>
            </a:r>
            <a:r>
              <a:rPr sz="1400" spc="-7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Purāṇas,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Mahābhārata,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Upaniṣads.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Hiraṇyagarbha</a:t>
            </a:r>
            <a:r>
              <a:rPr sz="1400" spc="-12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instigator.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95313" y="4714875"/>
            <a:ext cx="887016" cy="460375"/>
            <a:chOff x="952500" y="5657850"/>
            <a:chExt cx="1419225" cy="552450"/>
          </a:xfrm>
        </p:grpSpPr>
        <p:sp>
          <p:nvSpPr>
            <p:cNvPr id="10" name="object 10"/>
            <p:cNvSpPr/>
            <p:nvPr/>
          </p:nvSpPr>
          <p:spPr>
            <a:xfrm>
              <a:off x="1514475" y="5915025"/>
              <a:ext cx="857250" cy="38100"/>
            </a:xfrm>
            <a:custGeom>
              <a:avLst/>
              <a:gdLst/>
              <a:ahLst/>
              <a:cxnLst/>
              <a:rect l="l" t="t" r="r" b="b"/>
              <a:pathLst>
                <a:path w="857250" h="38100">
                  <a:moveTo>
                    <a:pt x="85725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57250" y="3810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3851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2500" y="5657850"/>
              <a:ext cx="561975" cy="552450"/>
            </a:xfrm>
            <a:custGeom>
              <a:avLst/>
              <a:gdLst/>
              <a:ahLst/>
              <a:cxnLst/>
              <a:rect l="l" t="t" r="r" b="b"/>
              <a:pathLst>
                <a:path w="561975" h="552450">
                  <a:moveTo>
                    <a:pt x="488315" y="0"/>
                  </a:moveTo>
                  <a:lnTo>
                    <a:pt x="73672" y="0"/>
                  </a:lnTo>
                  <a:lnTo>
                    <a:pt x="44994" y="5794"/>
                  </a:lnTo>
                  <a:lnTo>
                    <a:pt x="21577" y="21589"/>
                  </a:lnTo>
                  <a:lnTo>
                    <a:pt x="5789" y="45005"/>
                  </a:lnTo>
                  <a:lnTo>
                    <a:pt x="0" y="73660"/>
                  </a:lnTo>
                  <a:lnTo>
                    <a:pt x="0" y="478789"/>
                  </a:lnTo>
                  <a:lnTo>
                    <a:pt x="5789" y="507444"/>
                  </a:lnTo>
                  <a:lnTo>
                    <a:pt x="21577" y="530859"/>
                  </a:lnTo>
                  <a:lnTo>
                    <a:pt x="44994" y="546655"/>
                  </a:lnTo>
                  <a:lnTo>
                    <a:pt x="73672" y="552450"/>
                  </a:lnTo>
                  <a:lnTo>
                    <a:pt x="488315" y="552450"/>
                  </a:lnTo>
                  <a:lnTo>
                    <a:pt x="516969" y="546655"/>
                  </a:lnTo>
                  <a:lnTo>
                    <a:pt x="540385" y="530860"/>
                  </a:lnTo>
                  <a:lnTo>
                    <a:pt x="556180" y="507444"/>
                  </a:lnTo>
                  <a:lnTo>
                    <a:pt x="561975" y="478789"/>
                  </a:lnTo>
                  <a:lnTo>
                    <a:pt x="561975" y="73660"/>
                  </a:lnTo>
                  <a:lnTo>
                    <a:pt x="556180" y="45005"/>
                  </a:lnTo>
                  <a:lnTo>
                    <a:pt x="540385" y="21590"/>
                  </a:lnTo>
                  <a:lnTo>
                    <a:pt x="516969" y="5794"/>
                  </a:lnTo>
                  <a:lnTo>
                    <a:pt x="488315" y="0"/>
                  </a:lnTo>
                  <a:close/>
                </a:path>
              </a:pathLst>
            </a:custGeom>
            <a:solidFill>
              <a:srgbClr val="F6E9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05445" y="4753769"/>
            <a:ext cx="134541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2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70446" y="4713235"/>
            <a:ext cx="3001169" cy="108619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Indus</a:t>
            </a:r>
            <a:r>
              <a:rPr sz="1600" spc="178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Valley</a:t>
            </a:r>
            <a:r>
              <a:rPr sz="1600" spc="182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Civilization</a:t>
            </a:r>
            <a:r>
              <a:rPr sz="1600" spc="160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38512E"/>
                </a:solidFill>
                <a:latin typeface="Georgia"/>
                <a:cs typeface="Georgia"/>
              </a:rPr>
              <a:t>(3000</a:t>
            </a:r>
            <a:r>
              <a:rPr sz="1600" spc="196" dirty="0">
                <a:solidFill>
                  <a:srgbClr val="38512E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38512E"/>
                </a:solidFill>
                <a:latin typeface="Georgia"/>
                <a:cs typeface="Georgia"/>
              </a:rPr>
              <a:t>B.C.)</a:t>
            </a:r>
            <a:endParaRPr sz="1600">
              <a:latin typeface="Georgia"/>
              <a:cs typeface="Georgia"/>
            </a:endParaRPr>
          </a:p>
          <a:p>
            <a:pPr marL="8890">
              <a:spcBef>
                <a:spcPts val="1246"/>
              </a:spcBef>
            </a:pP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Evidence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practice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from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stone</a:t>
            </a:r>
            <a:r>
              <a:rPr sz="1400" spc="-137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seals.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4" name="Picture 13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5042" y="1334770"/>
            <a:ext cx="6521053" cy="996555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 algn="ctr">
              <a:spcBef>
                <a:spcPts val="91"/>
              </a:spcBef>
            </a:pPr>
            <a:r>
              <a:rPr spc="84" dirty="0">
                <a:solidFill>
                  <a:srgbClr val="7030A0"/>
                </a:solidFill>
              </a:rPr>
              <a:t>Psychological</a:t>
            </a:r>
            <a:r>
              <a:rPr spc="101" dirty="0">
                <a:solidFill>
                  <a:srgbClr val="7030A0"/>
                </a:solidFill>
              </a:rPr>
              <a:t> </a:t>
            </a:r>
            <a:r>
              <a:rPr spc="105" dirty="0">
                <a:solidFill>
                  <a:srgbClr val="7030A0"/>
                </a:solidFill>
              </a:rPr>
              <a:t>Aspects</a:t>
            </a:r>
            <a:r>
              <a:rPr spc="74" dirty="0">
                <a:solidFill>
                  <a:srgbClr val="7030A0"/>
                </a:solidFill>
              </a:rPr>
              <a:t> </a:t>
            </a:r>
            <a:r>
              <a:rPr spc="49" dirty="0">
                <a:solidFill>
                  <a:srgbClr val="7030A0"/>
                </a:solidFill>
              </a:rPr>
              <a:t>Leading</a:t>
            </a:r>
            <a:r>
              <a:rPr spc="98" dirty="0">
                <a:solidFill>
                  <a:srgbClr val="7030A0"/>
                </a:solidFill>
              </a:rPr>
              <a:t> </a:t>
            </a:r>
            <a:r>
              <a:rPr spc="147" dirty="0">
                <a:solidFill>
                  <a:srgbClr val="7030A0"/>
                </a:solidFill>
              </a:rPr>
              <a:t>to</a:t>
            </a:r>
            <a:r>
              <a:rPr spc="53" dirty="0">
                <a:solidFill>
                  <a:srgbClr val="7030A0"/>
                </a:solidFill>
              </a:rPr>
              <a:t> </a:t>
            </a:r>
            <a:r>
              <a:rPr spc="80" dirty="0">
                <a:solidFill>
                  <a:srgbClr val="7030A0"/>
                </a:solidFill>
              </a:rPr>
              <a:t>Yoga</a:t>
            </a:r>
          </a:p>
        </p:txBody>
      </p:sp>
      <p:sp>
        <p:nvSpPr>
          <p:cNvPr id="3" name="object 3"/>
          <p:cNvSpPr/>
          <p:nvPr/>
        </p:nvSpPr>
        <p:spPr>
          <a:xfrm>
            <a:off x="607219" y="2587625"/>
            <a:ext cx="345281" cy="460375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478790" y="0"/>
                </a:moveTo>
                <a:lnTo>
                  <a:pt x="73672" y="0"/>
                </a:lnTo>
                <a:lnTo>
                  <a:pt x="44994" y="5794"/>
                </a:lnTo>
                <a:lnTo>
                  <a:pt x="21577" y="21589"/>
                </a:lnTo>
                <a:lnTo>
                  <a:pt x="5789" y="45005"/>
                </a:lnTo>
                <a:lnTo>
                  <a:pt x="0" y="73660"/>
                </a:lnTo>
                <a:lnTo>
                  <a:pt x="0" y="478789"/>
                </a:lnTo>
                <a:lnTo>
                  <a:pt x="5789" y="507444"/>
                </a:lnTo>
                <a:lnTo>
                  <a:pt x="21577" y="530859"/>
                </a:lnTo>
                <a:lnTo>
                  <a:pt x="44994" y="546655"/>
                </a:lnTo>
                <a:lnTo>
                  <a:pt x="73672" y="552450"/>
                </a:lnTo>
                <a:lnTo>
                  <a:pt x="478790" y="552450"/>
                </a:lnTo>
                <a:lnTo>
                  <a:pt x="507444" y="546655"/>
                </a:lnTo>
                <a:lnTo>
                  <a:pt x="530860" y="530860"/>
                </a:lnTo>
                <a:lnTo>
                  <a:pt x="546655" y="507444"/>
                </a:lnTo>
                <a:lnTo>
                  <a:pt x="552450" y="478789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60" y="21590"/>
                </a:lnTo>
                <a:lnTo>
                  <a:pt x="507444" y="5794"/>
                </a:lnTo>
                <a:lnTo>
                  <a:pt x="47879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31837" y="2622815"/>
            <a:ext cx="96441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91" dirty="0">
                <a:solidFill>
                  <a:srgbClr val="38512E"/>
                </a:solidFill>
                <a:latin typeface="Georgia"/>
                <a:cs typeface="Georgia"/>
              </a:rPr>
              <a:t>1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56891" y="2607998"/>
            <a:ext cx="2769394" cy="130163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l">
              <a:spcBef>
                <a:spcPts val="70"/>
              </a:spcBef>
            </a:pP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Psychological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2" dirty="0">
                <a:solidFill>
                  <a:srgbClr val="FF0000"/>
                </a:solidFill>
                <a:latin typeface="Georgia"/>
                <a:cs typeface="Georgia"/>
              </a:rPr>
              <a:t>Reasons</a:t>
            </a:r>
            <a:r>
              <a:rPr sz="1600" spc="5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Origin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algn="l">
              <a:spcBef>
                <a:spcPts val="1246"/>
              </a:spcBef>
            </a:pP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Desire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for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happiness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53" dirty="0">
                <a:solidFill>
                  <a:srgbClr val="39362F"/>
                </a:solidFill>
                <a:latin typeface="Tahoma"/>
                <a:cs typeface="Tahoma"/>
              </a:rPr>
              <a:t>(Sukha-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pravritti</a:t>
            </a:r>
            <a:r>
              <a:rPr sz="1400" spc="-25">
                <a:solidFill>
                  <a:srgbClr val="39362F"/>
                </a:solidFill>
                <a:latin typeface="Tahoma"/>
                <a:cs typeface="Tahoma"/>
              </a:rPr>
              <a:t>)</a:t>
            </a:r>
            <a:r>
              <a:rPr sz="1400" spc="-109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smtClean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lang="en-US" sz="1400" spc="-1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smtClean="0">
                <a:solidFill>
                  <a:srgbClr val="39362F"/>
                </a:solidFill>
                <a:latin typeface="Tahoma"/>
                <a:cs typeface="Tahoma"/>
              </a:rPr>
              <a:t>termination</a:t>
            </a:r>
            <a:r>
              <a:rPr sz="1400" spc="-137" smtClean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sorrow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63" dirty="0">
                <a:solidFill>
                  <a:srgbClr val="39362F"/>
                </a:solidFill>
                <a:latin typeface="Tahoma"/>
                <a:cs typeface="Tahoma"/>
              </a:rPr>
              <a:t>(Dukha-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nivritti).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9391" y="2587625"/>
            <a:ext cx="345281" cy="460375"/>
          </a:xfrm>
          <a:custGeom>
            <a:avLst/>
            <a:gdLst/>
            <a:ahLst/>
            <a:cxnLst/>
            <a:rect l="l" t="t" r="r" b="b"/>
            <a:pathLst>
              <a:path w="552450" h="552450">
                <a:moveTo>
                  <a:pt x="478790" y="0"/>
                </a:moveTo>
                <a:lnTo>
                  <a:pt x="73659" y="0"/>
                </a:lnTo>
                <a:lnTo>
                  <a:pt x="45005" y="5794"/>
                </a:lnTo>
                <a:lnTo>
                  <a:pt x="21589" y="21589"/>
                </a:lnTo>
                <a:lnTo>
                  <a:pt x="5794" y="45005"/>
                </a:lnTo>
                <a:lnTo>
                  <a:pt x="0" y="73660"/>
                </a:lnTo>
                <a:lnTo>
                  <a:pt x="0" y="478789"/>
                </a:lnTo>
                <a:lnTo>
                  <a:pt x="5794" y="507444"/>
                </a:lnTo>
                <a:lnTo>
                  <a:pt x="21590" y="530859"/>
                </a:lnTo>
                <a:lnTo>
                  <a:pt x="45005" y="546655"/>
                </a:lnTo>
                <a:lnTo>
                  <a:pt x="73659" y="552450"/>
                </a:lnTo>
                <a:lnTo>
                  <a:pt x="478790" y="552450"/>
                </a:lnTo>
                <a:lnTo>
                  <a:pt x="507444" y="546655"/>
                </a:lnTo>
                <a:lnTo>
                  <a:pt x="530860" y="530860"/>
                </a:lnTo>
                <a:lnTo>
                  <a:pt x="546655" y="507444"/>
                </a:lnTo>
                <a:lnTo>
                  <a:pt x="552450" y="478789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59" y="21590"/>
                </a:lnTo>
                <a:lnTo>
                  <a:pt x="507444" y="5794"/>
                </a:lnTo>
                <a:lnTo>
                  <a:pt x="47879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59087" y="2622815"/>
            <a:ext cx="134541" cy="303609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2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03031" y="2607998"/>
            <a:ext cx="2769791" cy="870751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l">
              <a:spcBef>
                <a:spcPts val="70"/>
              </a:spcBef>
            </a:pP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Psychological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2" dirty="0">
                <a:solidFill>
                  <a:srgbClr val="FF0000"/>
                </a:solidFill>
                <a:latin typeface="Georgia"/>
                <a:cs typeface="Georgia"/>
              </a:rPr>
              <a:t>Reasons</a:t>
            </a:r>
            <a:r>
              <a:rPr sz="1600" spc="5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Origin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algn="l">
              <a:spcBef>
                <a:spcPts val="1246"/>
              </a:spcBef>
            </a:pP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Curiosity</a:t>
            </a:r>
            <a:r>
              <a:rPr sz="1400" spc="-9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about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self</a:t>
            </a:r>
            <a:r>
              <a:rPr sz="1400" spc="-17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09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life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realities.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7219" y="4103688"/>
            <a:ext cx="345281" cy="468313"/>
          </a:xfrm>
          <a:custGeom>
            <a:avLst/>
            <a:gdLst/>
            <a:ahLst/>
            <a:cxnLst/>
            <a:rect l="l" t="t" r="r" b="b"/>
            <a:pathLst>
              <a:path w="552450" h="561975">
                <a:moveTo>
                  <a:pt x="478790" y="0"/>
                </a:moveTo>
                <a:lnTo>
                  <a:pt x="73672" y="0"/>
                </a:lnTo>
                <a:lnTo>
                  <a:pt x="44994" y="5794"/>
                </a:lnTo>
                <a:lnTo>
                  <a:pt x="21577" y="21589"/>
                </a:lnTo>
                <a:lnTo>
                  <a:pt x="5789" y="45005"/>
                </a:lnTo>
                <a:lnTo>
                  <a:pt x="0" y="73660"/>
                </a:lnTo>
                <a:lnTo>
                  <a:pt x="0" y="488314"/>
                </a:lnTo>
                <a:lnTo>
                  <a:pt x="5789" y="516969"/>
                </a:lnTo>
                <a:lnTo>
                  <a:pt x="21577" y="540384"/>
                </a:lnTo>
                <a:lnTo>
                  <a:pt x="44994" y="556180"/>
                </a:lnTo>
                <a:lnTo>
                  <a:pt x="73672" y="561975"/>
                </a:lnTo>
                <a:lnTo>
                  <a:pt x="478790" y="561975"/>
                </a:lnTo>
                <a:lnTo>
                  <a:pt x="507444" y="556180"/>
                </a:lnTo>
                <a:lnTo>
                  <a:pt x="530860" y="540385"/>
                </a:lnTo>
                <a:lnTo>
                  <a:pt x="546655" y="516969"/>
                </a:lnTo>
                <a:lnTo>
                  <a:pt x="552450" y="488314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60" y="21590"/>
                </a:lnTo>
                <a:lnTo>
                  <a:pt x="507444" y="5794"/>
                </a:lnTo>
                <a:lnTo>
                  <a:pt x="47879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11001" y="4145703"/>
            <a:ext cx="138906" cy="304058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3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56891" y="4131151"/>
            <a:ext cx="2769394" cy="141013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l">
              <a:spcBef>
                <a:spcPts val="70"/>
              </a:spcBef>
            </a:pP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Psychological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2" dirty="0">
                <a:solidFill>
                  <a:srgbClr val="FF0000"/>
                </a:solidFill>
                <a:latin typeface="Georgia"/>
                <a:cs typeface="Georgia"/>
              </a:rPr>
              <a:t>Reasons</a:t>
            </a:r>
            <a:r>
              <a:rPr sz="1600" spc="5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Origin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92901" algn="l">
              <a:lnSpc>
                <a:spcPct val="131600"/>
              </a:lnSpc>
              <a:spcBef>
                <a:spcPts val="728"/>
              </a:spcBef>
            </a:pPr>
            <a:r>
              <a:rPr sz="1400" spc="-21" dirty="0">
                <a:solidFill>
                  <a:srgbClr val="39362F"/>
                </a:solidFill>
                <a:latin typeface="Tahoma"/>
                <a:cs typeface="Tahoma"/>
              </a:rPr>
              <a:t>Realization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16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2" dirty="0">
                <a:solidFill>
                  <a:srgbClr val="39362F"/>
                </a:solidFill>
                <a:latin typeface="Tahoma"/>
                <a:cs typeface="Tahoma"/>
              </a:rPr>
              <a:t>suffering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permanent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and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enjoyment</a:t>
            </a:r>
            <a:r>
              <a:rPr sz="1400" spc="-12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temporary.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49391" y="4103688"/>
            <a:ext cx="345281" cy="468313"/>
          </a:xfrm>
          <a:custGeom>
            <a:avLst/>
            <a:gdLst/>
            <a:ahLst/>
            <a:cxnLst/>
            <a:rect l="l" t="t" r="r" b="b"/>
            <a:pathLst>
              <a:path w="552450" h="561975">
                <a:moveTo>
                  <a:pt x="478790" y="0"/>
                </a:moveTo>
                <a:lnTo>
                  <a:pt x="73659" y="0"/>
                </a:lnTo>
                <a:lnTo>
                  <a:pt x="45005" y="5794"/>
                </a:lnTo>
                <a:lnTo>
                  <a:pt x="21589" y="21589"/>
                </a:lnTo>
                <a:lnTo>
                  <a:pt x="5794" y="45005"/>
                </a:lnTo>
                <a:lnTo>
                  <a:pt x="0" y="73660"/>
                </a:lnTo>
                <a:lnTo>
                  <a:pt x="0" y="488314"/>
                </a:lnTo>
                <a:lnTo>
                  <a:pt x="5794" y="516969"/>
                </a:lnTo>
                <a:lnTo>
                  <a:pt x="21590" y="540384"/>
                </a:lnTo>
                <a:lnTo>
                  <a:pt x="45005" y="556180"/>
                </a:lnTo>
                <a:lnTo>
                  <a:pt x="73659" y="561975"/>
                </a:lnTo>
                <a:lnTo>
                  <a:pt x="478790" y="561975"/>
                </a:lnTo>
                <a:lnTo>
                  <a:pt x="507444" y="556180"/>
                </a:lnTo>
                <a:lnTo>
                  <a:pt x="530860" y="540385"/>
                </a:lnTo>
                <a:lnTo>
                  <a:pt x="546655" y="516969"/>
                </a:lnTo>
                <a:lnTo>
                  <a:pt x="552450" y="488314"/>
                </a:lnTo>
                <a:lnTo>
                  <a:pt x="552450" y="73660"/>
                </a:lnTo>
                <a:lnTo>
                  <a:pt x="546655" y="45005"/>
                </a:lnTo>
                <a:lnTo>
                  <a:pt x="530859" y="21590"/>
                </a:lnTo>
                <a:lnTo>
                  <a:pt x="507444" y="5794"/>
                </a:lnTo>
                <a:lnTo>
                  <a:pt x="478790" y="0"/>
                </a:lnTo>
                <a:close/>
              </a:path>
            </a:pathLst>
          </a:custGeom>
          <a:solidFill>
            <a:srgbClr val="F6E9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758690" y="4145703"/>
            <a:ext cx="135731" cy="304058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1900" spc="-35" dirty="0">
                <a:solidFill>
                  <a:srgbClr val="38512E"/>
                </a:solidFill>
                <a:latin typeface="Georgia"/>
                <a:cs typeface="Georgia"/>
              </a:rPr>
              <a:t>4</a:t>
            </a:r>
            <a:endParaRPr sz="19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3032" y="4131151"/>
            <a:ext cx="3180953" cy="116987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l">
              <a:spcBef>
                <a:spcPts val="70"/>
              </a:spcBef>
            </a:pP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Psychological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2" dirty="0">
                <a:solidFill>
                  <a:srgbClr val="FF0000"/>
                </a:solidFill>
                <a:latin typeface="Georgia"/>
                <a:cs typeface="Georgia"/>
              </a:rPr>
              <a:t>Reasons</a:t>
            </a:r>
            <a:r>
              <a:rPr sz="1600" spc="53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39" dirty="0">
                <a:solidFill>
                  <a:srgbClr val="FF0000"/>
                </a:solidFill>
                <a:latin typeface="Georgia"/>
                <a:cs typeface="Georgia"/>
              </a:rPr>
              <a:t>for</a:t>
            </a:r>
            <a:r>
              <a:rPr sz="1600" spc="46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600" spc="-7" dirty="0">
                <a:solidFill>
                  <a:srgbClr val="FF0000"/>
                </a:solidFill>
                <a:latin typeface="Georgia"/>
                <a:cs typeface="Georgia"/>
              </a:rPr>
              <a:t>Origin</a:t>
            </a:r>
            <a:endParaRPr sz="1600">
              <a:solidFill>
                <a:srgbClr val="FF0000"/>
              </a:solidFill>
              <a:latin typeface="Georgia"/>
              <a:cs typeface="Georgia"/>
            </a:endParaRPr>
          </a:p>
          <a:p>
            <a:pPr marL="8890" marR="3556" algn="l">
              <a:lnSpc>
                <a:spcPct val="133200"/>
              </a:lnSpc>
              <a:spcBef>
                <a:spcPts val="704"/>
              </a:spcBef>
            </a:pP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Knowledge</a:t>
            </a:r>
            <a:r>
              <a:rPr sz="1400" spc="-13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of</a:t>
            </a:r>
            <a:r>
              <a:rPr sz="1400" spc="-168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2" dirty="0">
                <a:solidFill>
                  <a:srgbClr val="39362F"/>
                </a:solidFill>
                <a:latin typeface="Tahoma"/>
                <a:cs typeface="Tahoma"/>
              </a:rPr>
              <a:t>suffering's</a:t>
            </a:r>
            <a:r>
              <a:rPr sz="1400" spc="-13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nature,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cause,</a:t>
            </a:r>
            <a:r>
              <a:rPr sz="1400" spc="-16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05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4" dirty="0">
                <a:solidFill>
                  <a:srgbClr val="39362F"/>
                </a:solidFill>
                <a:latin typeface="Tahoma"/>
                <a:cs typeface="Tahoma"/>
              </a:rPr>
              <a:t>end,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leading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9" dirty="0">
                <a:solidFill>
                  <a:srgbClr val="39362F"/>
                </a:solidFill>
                <a:latin typeface="Tahoma"/>
                <a:cs typeface="Tahoma"/>
              </a:rPr>
              <a:t>yoga</a:t>
            </a:r>
            <a:r>
              <a:rPr sz="1400" spc="-15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46" dirty="0">
                <a:solidFill>
                  <a:srgbClr val="39362F"/>
                </a:solidFill>
                <a:latin typeface="Tahoma"/>
                <a:cs typeface="Tahoma"/>
              </a:rPr>
              <a:t>as</a:t>
            </a:r>
            <a:r>
              <a:rPr sz="1400" spc="-140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a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5" dirty="0">
                <a:solidFill>
                  <a:srgbClr val="39362F"/>
                </a:solidFill>
                <a:latin typeface="Tahoma"/>
                <a:cs typeface="Tahoma"/>
              </a:rPr>
              <a:t>means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to</a:t>
            </a:r>
            <a:r>
              <a:rPr sz="1400" spc="-101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39" dirty="0">
                <a:solidFill>
                  <a:srgbClr val="39362F"/>
                </a:solidFill>
                <a:latin typeface="Tahoma"/>
                <a:cs typeface="Tahoma"/>
              </a:rPr>
              <a:t>overcome</a:t>
            </a:r>
            <a:r>
              <a:rPr sz="1400" spc="-143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25" dirty="0">
                <a:solidFill>
                  <a:srgbClr val="39362F"/>
                </a:solidFill>
                <a:latin typeface="Tahoma"/>
                <a:cs typeface="Tahoma"/>
              </a:rPr>
              <a:t>suffering </a:t>
            </a:r>
            <a:r>
              <a:rPr sz="1400" spc="-28" dirty="0">
                <a:solidFill>
                  <a:srgbClr val="39362F"/>
                </a:solidFill>
                <a:latin typeface="Tahoma"/>
                <a:cs typeface="Tahoma"/>
              </a:rPr>
              <a:t>and</a:t>
            </a:r>
            <a:r>
              <a:rPr sz="1400" spc="-112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18" dirty="0">
                <a:solidFill>
                  <a:srgbClr val="39362F"/>
                </a:solidFill>
                <a:latin typeface="Tahoma"/>
                <a:cs typeface="Tahoma"/>
              </a:rPr>
              <a:t>attain</a:t>
            </a:r>
            <a:r>
              <a:rPr sz="1400" spc="-154" dirty="0">
                <a:solidFill>
                  <a:srgbClr val="39362F"/>
                </a:solidFill>
                <a:latin typeface="Tahoma"/>
                <a:cs typeface="Tahoma"/>
              </a:rPr>
              <a:t> </a:t>
            </a:r>
            <a:r>
              <a:rPr sz="1400" spc="-7" dirty="0">
                <a:solidFill>
                  <a:srgbClr val="39362F"/>
                </a:solidFill>
                <a:latin typeface="Tahoma"/>
                <a:cs typeface="Tahoma"/>
              </a:rPr>
              <a:t>bliss.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15" name="Picture 14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428999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0740" y="565414"/>
            <a:ext cx="4170760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marR="3556">
              <a:lnSpc>
                <a:spcPts val="5887"/>
              </a:lnSpc>
            </a:pPr>
            <a:r>
              <a:rPr sz="2800" dirty="0">
                <a:solidFill>
                  <a:srgbClr val="272C45"/>
                </a:solidFill>
                <a:latin typeface="Calibri"/>
                <a:cs typeface="Calibri"/>
              </a:rPr>
              <a:t>The</a:t>
            </a:r>
            <a:r>
              <a:rPr sz="2800" spc="21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2800" spc="-7" dirty="0">
                <a:solidFill>
                  <a:srgbClr val="272C45"/>
                </a:solidFill>
                <a:latin typeface="Calibri"/>
                <a:cs typeface="Calibri"/>
              </a:rPr>
              <a:t>Timeless </a:t>
            </a:r>
            <a:r>
              <a:rPr sz="2800" spc="-14" dirty="0">
                <a:solidFill>
                  <a:srgbClr val="272C45"/>
                </a:solidFill>
                <a:latin typeface="Calibri"/>
                <a:cs typeface="Calibri"/>
              </a:rPr>
              <a:t>Tradition</a:t>
            </a:r>
            <a:r>
              <a:rPr sz="2800" spc="-91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2800" dirty="0">
                <a:solidFill>
                  <a:srgbClr val="272C45"/>
                </a:solidFill>
                <a:latin typeface="Calibri"/>
                <a:cs typeface="Calibri"/>
              </a:rPr>
              <a:t>of</a:t>
            </a:r>
            <a:r>
              <a:rPr sz="2800" spc="-88" dirty="0">
                <a:solidFill>
                  <a:srgbClr val="272C45"/>
                </a:solidFill>
                <a:latin typeface="Calibri"/>
                <a:cs typeface="Calibri"/>
              </a:rPr>
              <a:t> </a:t>
            </a:r>
            <a:r>
              <a:rPr sz="2800" spc="-319" dirty="0">
                <a:solidFill>
                  <a:srgbClr val="272C45"/>
                </a:solidFill>
                <a:latin typeface="Calibri"/>
                <a:cs typeface="Calibri"/>
              </a:rPr>
              <a:t>Y</a:t>
            </a:r>
            <a:r>
              <a:rPr sz="2800" spc="32" dirty="0">
                <a:solidFill>
                  <a:srgbClr val="272C45"/>
                </a:solidFill>
                <a:latin typeface="Calibri"/>
                <a:cs typeface="Calibri"/>
              </a:rPr>
              <a:t>o</a:t>
            </a:r>
            <a:r>
              <a:rPr sz="2800" spc="-14" dirty="0">
                <a:solidFill>
                  <a:srgbClr val="272C45"/>
                </a:solidFill>
                <a:latin typeface="Calibri"/>
                <a:cs typeface="Calibri"/>
              </a:rPr>
              <a:t>g</a:t>
            </a:r>
            <a:r>
              <a:rPr sz="2800" spc="32" dirty="0">
                <a:solidFill>
                  <a:srgbClr val="272C45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48125" y="1714500"/>
            <a:ext cx="4000500" cy="4024179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 algn="just">
              <a:lnSpc>
                <a:spcPct val="133200"/>
              </a:lnSpc>
              <a:spcBef>
                <a:spcPts val="42"/>
              </a:spcBef>
            </a:pP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Yoga's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origins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trace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back</a:t>
            </a:r>
            <a:r>
              <a:rPr sz="14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over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5000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years,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rooted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in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ancient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Indian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traditions.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It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is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heavily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influenced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by</a:t>
            </a:r>
            <a:r>
              <a:rPr sz="1400" spc="-60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Vedic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philosophy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Tantras,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ancient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texts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that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provided</a:t>
            </a:r>
            <a:r>
              <a:rPr sz="1400" spc="-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spiritual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foundation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for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its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practices.</a:t>
            </a:r>
            <a:endParaRPr sz="1400">
              <a:latin typeface="Calibri"/>
              <a:cs typeface="Calibri"/>
            </a:endParaRPr>
          </a:p>
          <a:p>
            <a:pPr marL="8890" marR="62230" algn="just">
              <a:lnSpc>
                <a:spcPts val="2156"/>
              </a:lnSpc>
              <a:spcBef>
                <a:spcPts val="154"/>
              </a:spcBef>
            </a:pPr>
            <a:endParaRPr lang="en-US" sz="1400" dirty="0">
              <a:solidFill>
                <a:srgbClr val="2C3148"/>
              </a:solidFill>
              <a:latin typeface="Calibri"/>
              <a:cs typeface="Calibri"/>
            </a:endParaRPr>
          </a:p>
          <a:p>
            <a:pPr marL="8890" marR="62230" algn="just">
              <a:lnSpc>
                <a:spcPts val="2156"/>
              </a:lnSpc>
              <a:spcBef>
                <a:spcPts val="154"/>
              </a:spcBef>
            </a:pP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Significant</a:t>
            </a:r>
            <a:r>
              <a:rPr sz="1400" spc="-18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contributions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came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from</a:t>
            </a:r>
            <a:r>
              <a:rPr sz="1400" spc="-6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Patanjali,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who</a:t>
            </a:r>
            <a:r>
              <a:rPr sz="1400" spc="-6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around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200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BCE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compiled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Sutras,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comprehensive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guide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on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46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>
                <a:solidFill>
                  <a:srgbClr val="2C3148"/>
                </a:solidFill>
                <a:latin typeface="Calibri"/>
                <a:cs typeface="Calibri"/>
              </a:rPr>
              <a:t>philosophy</a:t>
            </a:r>
            <a:r>
              <a:rPr lang="en-US"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and</a:t>
            </a:r>
            <a:r>
              <a:rPr sz="1400" spc="-14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practice.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Buddha,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who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lived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around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500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BCE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,</a:t>
            </a:r>
            <a:r>
              <a:rPr sz="1400" spc="-49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>
                <a:solidFill>
                  <a:srgbClr val="2C3148"/>
                </a:solidFill>
                <a:latin typeface="Calibri"/>
                <a:cs typeface="Calibri"/>
              </a:rPr>
              <a:t>emphasized</a:t>
            </a:r>
            <a:r>
              <a:rPr lang="en-US"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>
                <a:solidFill>
                  <a:srgbClr val="2C3148"/>
                </a:solidFill>
                <a:latin typeface="Calibri"/>
                <a:cs typeface="Calibri"/>
              </a:rPr>
              <a:t>meditation</a:t>
            </a:r>
            <a:r>
              <a:rPr sz="1400" spc="-6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as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a</a:t>
            </a:r>
            <a:r>
              <a:rPr sz="1400" spc="-4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core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component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-2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spiritual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practice.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During</a:t>
            </a:r>
            <a:r>
              <a:rPr sz="1400" spc="-39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lang="en-US" sz="1400" spc="-1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>
                <a:solidFill>
                  <a:srgbClr val="2C3148"/>
                </a:solidFill>
                <a:latin typeface="Calibri"/>
                <a:cs typeface="Calibri"/>
              </a:rPr>
              <a:t>medieval</a:t>
            </a:r>
            <a:r>
              <a:rPr sz="1400" spc="-32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period,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notable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yogis</a:t>
            </a:r>
            <a:r>
              <a:rPr sz="1400" spc="-39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like</a:t>
            </a:r>
            <a:r>
              <a:rPr sz="1400" spc="-3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 dirty="0">
                <a:solidFill>
                  <a:srgbClr val="2C3148"/>
                </a:solidFill>
                <a:latin typeface="Calibri"/>
                <a:cs typeface="Calibri"/>
              </a:rPr>
              <a:t>Matseyendranātha</a:t>
            </a:r>
            <a:r>
              <a:rPr sz="1400" spc="-53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8" dirty="0">
                <a:solidFill>
                  <a:srgbClr val="2C3148"/>
                </a:solidFill>
                <a:latin typeface="Calibri"/>
                <a:cs typeface="Calibri"/>
              </a:rPr>
              <a:t>and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Gorakṣanātha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further</a:t>
            </a:r>
            <a:r>
              <a:rPr sz="1400" spc="-2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refined</a:t>
            </a:r>
            <a:r>
              <a:rPr sz="1400" spc="-11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yoga</a:t>
            </a:r>
            <a:r>
              <a:rPr sz="1400" spc="-42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practices,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contributing</a:t>
            </a: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to</a:t>
            </a:r>
            <a:r>
              <a:rPr sz="1400" spc="-5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the</a:t>
            </a:r>
            <a:r>
              <a:rPr sz="1400" spc="-67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14">
                <a:solidFill>
                  <a:srgbClr val="2C3148"/>
                </a:solidFill>
                <a:latin typeface="Calibri"/>
                <a:cs typeface="Calibri"/>
              </a:rPr>
              <a:t>rich</a:t>
            </a:r>
            <a:r>
              <a:rPr lang="en-US" sz="1400" spc="-14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>
                <a:solidFill>
                  <a:srgbClr val="2C3148"/>
                </a:solidFill>
                <a:latin typeface="Calibri"/>
                <a:cs typeface="Calibri"/>
              </a:rPr>
              <a:t>historical</a:t>
            </a:r>
            <a:r>
              <a:rPr sz="1400" spc="-32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tapestry</a:t>
            </a:r>
            <a:r>
              <a:rPr sz="1400" spc="-28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of</a:t>
            </a:r>
            <a:r>
              <a:rPr sz="1400" spc="-77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2C3148"/>
                </a:solidFill>
                <a:latin typeface="Calibri"/>
                <a:cs typeface="Calibri"/>
              </a:rPr>
              <a:t>yoga's</a:t>
            </a:r>
            <a:r>
              <a:rPr sz="1400" spc="-46" dirty="0">
                <a:solidFill>
                  <a:srgbClr val="2C3148"/>
                </a:solidFill>
                <a:latin typeface="Calibri"/>
                <a:cs typeface="Calibri"/>
              </a:rPr>
              <a:t> </a:t>
            </a:r>
            <a:r>
              <a:rPr sz="1400" spc="-7" dirty="0">
                <a:solidFill>
                  <a:srgbClr val="2C3148"/>
                </a:solidFill>
                <a:latin typeface="Calibri"/>
                <a:cs typeface="Calibri"/>
              </a:rPr>
              <a:t>evolution.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5" name="Picture 4" descr="blue logo pn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39125" y="254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1" y="407987"/>
            <a:ext cx="3417252" cy="365613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300" spc="2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Eight</a:t>
            </a:r>
            <a:r>
              <a:rPr sz="2300" spc="4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Limbs</a:t>
            </a:r>
            <a:r>
              <a:rPr sz="2300" spc="18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300" spc="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300" spc="-14" dirty="0">
                <a:solidFill>
                  <a:srgbClr val="FF0000"/>
                </a:solidFill>
                <a:latin typeface="Calibri"/>
                <a:cs typeface="Calibri"/>
              </a:rPr>
              <a:t>Yoga</a:t>
            </a:r>
            <a:endParaRPr sz="23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48125" y="1016000"/>
            <a:ext cx="624681" cy="5722938"/>
            <a:chOff x="6515100" y="1362075"/>
            <a:chExt cx="999490" cy="6867525"/>
          </a:xfrm>
        </p:grpSpPr>
        <p:sp>
          <p:nvSpPr>
            <p:cNvPr id="4" name="object 4"/>
            <p:cNvSpPr/>
            <p:nvPr/>
          </p:nvSpPr>
          <p:spPr>
            <a:xfrm>
              <a:off x="6515100" y="1362074"/>
              <a:ext cx="819150" cy="6867525"/>
            </a:xfrm>
            <a:custGeom>
              <a:avLst/>
              <a:gdLst/>
              <a:ahLst/>
              <a:cxnLst/>
              <a:rect l="l" t="t" r="r" b="b"/>
              <a:pathLst>
                <a:path w="819150" h="6867525">
                  <a:moveTo>
                    <a:pt x="609600" y="377825"/>
                  </a:moveTo>
                  <a:lnTo>
                    <a:pt x="603250" y="371475"/>
                  </a:lnTo>
                  <a:lnTo>
                    <a:pt x="6350" y="371475"/>
                  </a:lnTo>
                  <a:lnTo>
                    <a:pt x="0" y="377825"/>
                  </a:lnTo>
                  <a:lnTo>
                    <a:pt x="0" y="385699"/>
                  </a:lnTo>
                  <a:lnTo>
                    <a:pt x="0" y="393700"/>
                  </a:lnTo>
                  <a:lnTo>
                    <a:pt x="6350" y="400050"/>
                  </a:lnTo>
                  <a:lnTo>
                    <a:pt x="603250" y="400050"/>
                  </a:lnTo>
                  <a:lnTo>
                    <a:pt x="609600" y="393700"/>
                  </a:lnTo>
                  <a:lnTo>
                    <a:pt x="609600" y="377825"/>
                  </a:lnTo>
                  <a:close/>
                </a:path>
                <a:path w="819150" h="6867525">
                  <a:moveTo>
                    <a:pt x="819150" y="19050"/>
                  </a:moveTo>
                  <a:lnTo>
                    <a:pt x="817651" y="11633"/>
                  </a:lnTo>
                  <a:lnTo>
                    <a:pt x="813574" y="5575"/>
                  </a:lnTo>
                  <a:lnTo>
                    <a:pt x="807516" y="1498"/>
                  </a:lnTo>
                  <a:lnTo>
                    <a:pt x="800100" y="0"/>
                  </a:lnTo>
                  <a:lnTo>
                    <a:pt x="792670" y="1498"/>
                  </a:lnTo>
                  <a:lnTo>
                    <a:pt x="786612" y="5575"/>
                  </a:lnTo>
                  <a:lnTo>
                    <a:pt x="782535" y="11633"/>
                  </a:lnTo>
                  <a:lnTo>
                    <a:pt x="781050" y="19050"/>
                  </a:lnTo>
                  <a:lnTo>
                    <a:pt x="781050" y="6867525"/>
                  </a:lnTo>
                  <a:lnTo>
                    <a:pt x="819150" y="6867525"/>
                  </a:lnTo>
                  <a:lnTo>
                    <a:pt x="819150" y="1905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29526" y="1557273"/>
              <a:ext cx="381000" cy="391160"/>
            </a:xfrm>
            <a:custGeom>
              <a:avLst/>
              <a:gdLst/>
              <a:ahLst/>
              <a:cxnLst/>
              <a:rect l="l" t="t" r="r" b="b"/>
              <a:pathLst>
                <a:path w="381000" h="391160">
                  <a:moveTo>
                    <a:pt x="304673" y="0"/>
                  </a:moveTo>
                  <a:lnTo>
                    <a:pt x="76200" y="0"/>
                  </a:lnTo>
                  <a:lnTo>
                    <a:pt x="46505" y="5996"/>
                  </a:lnTo>
                  <a:lnTo>
                    <a:pt x="22288" y="22351"/>
                  </a:lnTo>
                  <a:lnTo>
                    <a:pt x="5976" y="46612"/>
                  </a:lnTo>
                  <a:lnTo>
                    <a:pt x="0" y="76326"/>
                  </a:lnTo>
                  <a:lnTo>
                    <a:pt x="0" y="314325"/>
                  </a:lnTo>
                  <a:lnTo>
                    <a:pt x="5976" y="344039"/>
                  </a:lnTo>
                  <a:lnTo>
                    <a:pt x="22288" y="368300"/>
                  </a:lnTo>
                  <a:lnTo>
                    <a:pt x="46505" y="384655"/>
                  </a:lnTo>
                  <a:lnTo>
                    <a:pt x="76200" y="390651"/>
                  </a:lnTo>
                  <a:lnTo>
                    <a:pt x="304673" y="390651"/>
                  </a:lnTo>
                  <a:lnTo>
                    <a:pt x="334387" y="384655"/>
                  </a:lnTo>
                  <a:lnTo>
                    <a:pt x="358648" y="368299"/>
                  </a:lnTo>
                  <a:lnTo>
                    <a:pt x="375003" y="344039"/>
                  </a:lnTo>
                  <a:lnTo>
                    <a:pt x="381000" y="314325"/>
                  </a:lnTo>
                  <a:lnTo>
                    <a:pt x="381000" y="76326"/>
                  </a:lnTo>
                  <a:lnTo>
                    <a:pt x="375003" y="46612"/>
                  </a:lnTo>
                  <a:lnTo>
                    <a:pt x="358648" y="22351"/>
                  </a:lnTo>
                  <a:lnTo>
                    <a:pt x="334387" y="599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29526" y="1557273"/>
              <a:ext cx="381000" cy="391160"/>
            </a:xfrm>
            <a:custGeom>
              <a:avLst/>
              <a:gdLst/>
              <a:ahLst/>
              <a:cxnLst/>
              <a:rect l="l" t="t" r="r" b="b"/>
              <a:pathLst>
                <a:path w="381000" h="391160">
                  <a:moveTo>
                    <a:pt x="0" y="76326"/>
                  </a:moveTo>
                  <a:lnTo>
                    <a:pt x="5976" y="46612"/>
                  </a:lnTo>
                  <a:lnTo>
                    <a:pt x="22288" y="22351"/>
                  </a:lnTo>
                  <a:lnTo>
                    <a:pt x="46505" y="599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96"/>
                  </a:lnTo>
                  <a:lnTo>
                    <a:pt x="358648" y="22351"/>
                  </a:lnTo>
                  <a:lnTo>
                    <a:pt x="375003" y="46612"/>
                  </a:lnTo>
                  <a:lnTo>
                    <a:pt x="381000" y="76326"/>
                  </a:lnTo>
                  <a:lnTo>
                    <a:pt x="381000" y="314325"/>
                  </a:lnTo>
                  <a:lnTo>
                    <a:pt x="375003" y="344039"/>
                  </a:lnTo>
                  <a:lnTo>
                    <a:pt x="358648" y="368299"/>
                  </a:lnTo>
                  <a:lnTo>
                    <a:pt x="334387" y="384655"/>
                  </a:lnTo>
                  <a:lnTo>
                    <a:pt x="304673" y="390651"/>
                  </a:lnTo>
                  <a:lnTo>
                    <a:pt x="76200" y="390651"/>
                  </a:lnTo>
                  <a:lnTo>
                    <a:pt x="46505" y="384655"/>
                  </a:lnTo>
                  <a:lnTo>
                    <a:pt x="22288" y="368300"/>
                  </a:lnTo>
                  <a:lnTo>
                    <a:pt x="5976" y="344039"/>
                  </a:lnTo>
                  <a:lnTo>
                    <a:pt x="0" y="314325"/>
                  </a:lnTo>
                  <a:lnTo>
                    <a:pt x="0" y="76326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25724" y="1323499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02027" y="1291113"/>
            <a:ext cx="432988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14" dirty="0">
                <a:solidFill>
                  <a:srgbClr val="FF0000"/>
                </a:solidFill>
                <a:latin typeface="Calibri"/>
                <a:cs typeface="Calibri"/>
              </a:rPr>
              <a:t>Yama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4800" y="1591840"/>
            <a:ext cx="3626247" cy="1247329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105791" marR="3556" indent="-97346" algn="ctr">
              <a:lnSpc>
                <a:spcPct val="135900"/>
              </a:lnSpc>
              <a:spcBef>
                <a:spcPts val="53"/>
              </a:spcBef>
            </a:pP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Ethical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standards</a:t>
            </a:r>
            <a:r>
              <a:rPr sz="1200" b="1" spc="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moral</a:t>
            </a:r>
            <a:r>
              <a:rPr sz="1200" b="1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conduct,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focusing</a:t>
            </a:r>
            <a:r>
              <a:rPr sz="1200" b="1" spc="-1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on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focusing</a:t>
            </a:r>
            <a:r>
              <a:rPr sz="1200" b="1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on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principles</a:t>
            </a:r>
            <a:r>
              <a:rPr sz="1200" b="1" spc="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such as</a:t>
            </a:r>
            <a:r>
              <a:rPr sz="1200" b="1" spc="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non-violence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(Ahimsa),</a:t>
            </a:r>
            <a:r>
              <a:rPr sz="1200" b="1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truthfulness</a:t>
            </a:r>
            <a:r>
              <a:rPr sz="1200" b="1" spc="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(Satya),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non-stealing (Asteya),</a:t>
            </a:r>
            <a:r>
              <a:rPr sz="1200" b="1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continence</a:t>
            </a:r>
            <a:r>
              <a:rPr sz="1200" b="1" spc="1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(Brahmacharya</a:t>
            </a:r>
            <a:r>
              <a:rPr sz="1200" b="1" spc="-7">
                <a:solidFill>
                  <a:schemeClr val="tx1"/>
                </a:solidFill>
                <a:latin typeface="+mn-lt"/>
                <a:cs typeface="Calibri"/>
              </a:rPr>
              <a:t>),</a:t>
            </a:r>
            <a:r>
              <a:rPr sz="1200" b="1" spc="-21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mtClean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  <a:p>
            <a:pPr marR="7112" algn="ctr">
              <a:spcBef>
                <a:spcPts val="389"/>
              </a:spcBef>
            </a:pP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non-covetousness</a:t>
            </a:r>
            <a:r>
              <a:rPr sz="1200" b="1" spc="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(Aparigraha).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453573" y="2016972"/>
            <a:ext cx="618728" cy="331788"/>
            <a:chOff x="7125716" y="2420366"/>
            <a:chExt cx="989965" cy="398145"/>
          </a:xfrm>
        </p:grpSpPr>
        <p:sp>
          <p:nvSpPr>
            <p:cNvPr id="11" name="object 11"/>
            <p:cNvSpPr/>
            <p:nvPr/>
          </p:nvSpPr>
          <p:spPr>
            <a:xfrm>
              <a:off x="7505700" y="2600325"/>
              <a:ext cx="609600" cy="28575"/>
            </a:xfrm>
            <a:custGeom>
              <a:avLst/>
              <a:gdLst/>
              <a:ahLst/>
              <a:cxnLst/>
              <a:rect l="l" t="t" r="r" b="b"/>
              <a:pathLst>
                <a:path w="609600" h="28575">
                  <a:moveTo>
                    <a:pt x="60325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603250" y="28575"/>
                  </a:lnTo>
                  <a:lnTo>
                    <a:pt x="609600" y="22225"/>
                  </a:lnTo>
                  <a:lnTo>
                    <a:pt x="609600" y="635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129526" y="2424176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04673" y="0"/>
                  </a:moveTo>
                  <a:lnTo>
                    <a:pt x="76200" y="0"/>
                  </a:lnTo>
                  <a:lnTo>
                    <a:pt x="46505" y="5976"/>
                  </a:lnTo>
                  <a:lnTo>
                    <a:pt x="22288" y="22288"/>
                  </a:lnTo>
                  <a:lnTo>
                    <a:pt x="5976" y="46505"/>
                  </a:lnTo>
                  <a:lnTo>
                    <a:pt x="0" y="76200"/>
                  </a:lnTo>
                  <a:lnTo>
                    <a:pt x="0" y="314198"/>
                  </a:lnTo>
                  <a:lnTo>
                    <a:pt x="5976" y="343912"/>
                  </a:lnTo>
                  <a:lnTo>
                    <a:pt x="22288" y="368173"/>
                  </a:lnTo>
                  <a:lnTo>
                    <a:pt x="46505" y="384528"/>
                  </a:lnTo>
                  <a:lnTo>
                    <a:pt x="76200" y="390525"/>
                  </a:lnTo>
                  <a:lnTo>
                    <a:pt x="304673" y="390525"/>
                  </a:lnTo>
                  <a:lnTo>
                    <a:pt x="334387" y="384528"/>
                  </a:lnTo>
                  <a:lnTo>
                    <a:pt x="358648" y="368172"/>
                  </a:lnTo>
                  <a:lnTo>
                    <a:pt x="375003" y="343912"/>
                  </a:lnTo>
                  <a:lnTo>
                    <a:pt x="381000" y="314198"/>
                  </a:lnTo>
                  <a:lnTo>
                    <a:pt x="381000" y="76200"/>
                  </a:lnTo>
                  <a:lnTo>
                    <a:pt x="375003" y="46505"/>
                  </a:lnTo>
                  <a:lnTo>
                    <a:pt x="358648" y="22288"/>
                  </a:lnTo>
                  <a:lnTo>
                    <a:pt x="334387" y="597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29526" y="2424176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0" y="76200"/>
                  </a:moveTo>
                  <a:lnTo>
                    <a:pt x="5976" y="46505"/>
                  </a:lnTo>
                  <a:lnTo>
                    <a:pt x="22288" y="22288"/>
                  </a:lnTo>
                  <a:lnTo>
                    <a:pt x="46505" y="597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76"/>
                  </a:lnTo>
                  <a:lnTo>
                    <a:pt x="358648" y="22288"/>
                  </a:lnTo>
                  <a:lnTo>
                    <a:pt x="375003" y="46505"/>
                  </a:lnTo>
                  <a:lnTo>
                    <a:pt x="381000" y="76200"/>
                  </a:lnTo>
                  <a:lnTo>
                    <a:pt x="381000" y="314198"/>
                  </a:lnTo>
                  <a:lnTo>
                    <a:pt x="375003" y="343912"/>
                  </a:lnTo>
                  <a:lnTo>
                    <a:pt x="358648" y="368172"/>
                  </a:lnTo>
                  <a:lnTo>
                    <a:pt x="334387" y="384528"/>
                  </a:lnTo>
                  <a:lnTo>
                    <a:pt x="304673" y="390525"/>
                  </a:lnTo>
                  <a:lnTo>
                    <a:pt x="76200" y="390525"/>
                  </a:lnTo>
                  <a:lnTo>
                    <a:pt x="46505" y="384528"/>
                  </a:lnTo>
                  <a:lnTo>
                    <a:pt x="22288" y="368173"/>
                  </a:lnTo>
                  <a:lnTo>
                    <a:pt x="5976" y="343912"/>
                  </a:lnTo>
                  <a:lnTo>
                    <a:pt x="0" y="314198"/>
                  </a:lnTo>
                  <a:lnTo>
                    <a:pt x="0" y="76200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25724" y="2044435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2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055048" y="2011838"/>
            <a:ext cx="596452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Niyama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218510" y="2312617"/>
            <a:ext cx="3315890" cy="1262974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8890" marR="3556" algn="ctr">
              <a:lnSpc>
                <a:spcPct val="135600"/>
              </a:lnSpc>
              <a:spcBef>
                <a:spcPts val="56"/>
              </a:spcBef>
            </a:pP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Personal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observances including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cleanliness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(Saucha),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contentment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(Santosha),</a:t>
            </a:r>
            <a:r>
              <a:rPr sz="1200" b="1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austerity (Tapas),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self-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study</a:t>
            </a:r>
            <a:r>
              <a:rPr sz="1200" b="1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14" dirty="0">
                <a:solidFill>
                  <a:schemeClr val="tx1"/>
                </a:solidFill>
                <a:latin typeface="+mn-lt"/>
                <a:cs typeface="Calibri"/>
              </a:rPr>
              <a:t>(Svadhyaya),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surrender to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a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surrender to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higher</a:t>
            </a:r>
            <a:r>
              <a:rPr sz="1200" b="1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power</a:t>
            </a:r>
            <a:r>
              <a:rPr sz="1200" b="1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(Ishvara</a:t>
            </a:r>
            <a:r>
              <a:rPr sz="1200" b="1" spc="-1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Pranidhana). Pranidhana).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071938" y="3191721"/>
            <a:ext cx="624681" cy="331788"/>
            <a:chOff x="6515100" y="3830065"/>
            <a:chExt cx="999490" cy="398145"/>
          </a:xfrm>
        </p:grpSpPr>
        <p:sp>
          <p:nvSpPr>
            <p:cNvPr id="18" name="object 18"/>
            <p:cNvSpPr/>
            <p:nvPr/>
          </p:nvSpPr>
          <p:spPr>
            <a:xfrm>
              <a:off x="6515100" y="4010024"/>
              <a:ext cx="609600" cy="28575"/>
            </a:xfrm>
            <a:custGeom>
              <a:avLst/>
              <a:gdLst/>
              <a:ahLst/>
              <a:cxnLst/>
              <a:rect l="l" t="t" r="r" b="b"/>
              <a:pathLst>
                <a:path w="609600" h="28575">
                  <a:moveTo>
                    <a:pt x="60325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603250" y="28575"/>
                  </a:lnTo>
                  <a:lnTo>
                    <a:pt x="609600" y="22225"/>
                  </a:lnTo>
                  <a:lnTo>
                    <a:pt x="609600" y="635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29526" y="3833875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04673" y="0"/>
                  </a:moveTo>
                  <a:lnTo>
                    <a:pt x="76200" y="0"/>
                  </a:lnTo>
                  <a:lnTo>
                    <a:pt x="46505" y="5976"/>
                  </a:lnTo>
                  <a:lnTo>
                    <a:pt x="22288" y="22288"/>
                  </a:lnTo>
                  <a:lnTo>
                    <a:pt x="5976" y="46505"/>
                  </a:lnTo>
                  <a:lnTo>
                    <a:pt x="0" y="76200"/>
                  </a:lnTo>
                  <a:lnTo>
                    <a:pt x="0" y="314198"/>
                  </a:lnTo>
                  <a:lnTo>
                    <a:pt x="5976" y="343912"/>
                  </a:lnTo>
                  <a:lnTo>
                    <a:pt x="22288" y="368173"/>
                  </a:lnTo>
                  <a:lnTo>
                    <a:pt x="46505" y="384528"/>
                  </a:lnTo>
                  <a:lnTo>
                    <a:pt x="76200" y="390525"/>
                  </a:lnTo>
                  <a:lnTo>
                    <a:pt x="304673" y="390525"/>
                  </a:lnTo>
                  <a:lnTo>
                    <a:pt x="334387" y="384528"/>
                  </a:lnTo>
                  <a:lnTo>
                    <a:pt x="358648" y="368172"/>
                  </a:lnTo>
                  <a:lnTo>
                    <a:pt x="375003" y="343912"/>
                  </a:lnTo>
                  <a:lnTo>
                    <a:pt x="381000" y="314198"/>
                  </a:lnTo>
                  <a:lnTo>
                    <a:pt x="381000" y="76200"/>
                  </a:lnTo>
                  <a:lnTo>
                    <a:pt x="375003" y="46505"/>
                  </a:lnTo>
                  <a:lnTo>
                    <a:pt x="358648" y="22288"/>
                  </a:lnTo>
                  <a:lnTo>
                    <a:pt x="334387" y="597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129526" y="3833875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0" y="76200"/>
                  </a:moveTo>
                  <a:lnTo>
                    <a:pt x="5976" y="46505"/>
                  </a:lnTo>
                  <a:lnTo>
                    <a:pt x="22288" y="22288"/>
                  </a:lnTo>
                  <a:lnTo>
                    <a:pt x="46505" y="597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76"/>
                  </a:lnTo>
                  <a:lnTo>
                    <a:pt x="358648" y="22288"/>
                  </a:lnTo>
                  <a:lnTo>
                    <a:pt x="375003" y="46505"/>
                  </a:lnTo>
                  <a:lnTo>
                    <a:pt x="381000" y="76200"/>
                  </a:lnTo>
                  <a:lnTo>
                    <a:pt x="381000" y="314198"/>
                  </a:lnTo>
                  <a:lnTo>
                    <a:pt x="375003" y="343912"/>
                  </a:lnTo>
                  <a:lnTo>
                    <a:pt x="358648" y="368172"/>
                  </a:lnTo>
                  <a:lnTo>
                    <a:pt x="334387" y="384528"/>
                  </a:lnTo>
                  <a:lnTo>
                    <a:pt x="304673" y="390525"/>
                  </a:lnTo>
                  <a:lnTo>
                    <a:pt x="76200" y="390525"/>
                  </a:lnTo>
                  <a:lnTo>
                    <a:pt x="46505" y="384528"/>
                  </a:lnTo>
                  <a:lnTo>
                    <a:pt x="22288" y="368173"/>
                  </a:lnTo>
                  <a:lnTo>
                    <a:pt x="5976" y="343912"/>
                  </a:lnTo>
                  <a:lnTo>
                    <a:pt x="0" y="314198"/>
                  </a:lnTo>
                  <a:lnTo>
                    <a:pt x="0" y="76200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525724" y="3221302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452330" y="3189287"/>
            <a:ext cx="481098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Asana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9600" y="3489272"/>
            <a:ext cx="3319304" cy="4826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421831" marR="3556" indent="-413385" algn="ctr">
              <a:lnSpc>
                <a:spcPct val="134400"/>
              </a:lnSpc>
              <a:spcBef>
                <a:spcPts val="70"/>
              </a:spcBef>
            </a:pP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Physical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postures</a:t>
            </a:r>
            <a:r>
              <a:rPr sz="1200" b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designed</a:t>
            </a:r>
            <a:r>
              <a:rPr sz="1200" b="1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to</a:t>
            </a:r>
            <a:r>
              <a:rPr sz="1200" b="1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promote</a:t>
            </a:r>
            <a:r>
              <a:rPr sz="1200" b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physical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physical</a:t>
            </a:r>
            <a:r>
              <a:rPr sz="1200" b="1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health,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flexibility,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stability.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453573" y="4025159"/>
            <a:ext cx="618728" cy="331788"/>
            <a:chOff x="7125716" y="4830190"/>
            <a:chExt cx="989965" cy="398145"/>
          </a:xfrm>
        </p:grpSpPr>
        <p:sp>
          <p:nvSpPr>
            <p:cNvPr id="25" name="object 25"/>
            <p:cNvSpPr/>
            <p:nvPr/>
          </p:nvSpPr>
          <p:spPr>
            <a:xfrm>
              <a:off x="7505700" y="5010149"/>
              <a:ext cx="609600" cy="28575"/>
            </a:xfrm>
            <a:custGeom>
              <a:avLst/>
              <a:gdLst/>
              <a:ahLst/>
              <a:cxnLst/>
              <a:rect l="l" t="t" r="r" b="b"/>
              <a:pathLst>
                <a:path w="609600" h="28575">
                  <a:moveTo>
                    <a:pt x="603250" y="0"/>
                  </a:moveTo>
                  <a:lnTo>
                    <a:pt x="6350" y="0"/>
                  </a:lnTo>
                  <a:lnTo>
                    <a:pt x="0" y="6350"/>
                  </a:lnTo>
                  <a:lnTo>
                    <a:pt x="0" y="14224"/>
                  </a:lnTo>
                  <a:lnTo>
                    <a:pt x="0" y="22225"/>
                  </a:lnTo>
                  <a:lnTo>
                    <a:pt x="6350" y="28575"/>
                  </a:lnTo>
                  <a:lnTo>
                    <a:pt x="603250" y="28575"/>
                  </a:lnTo>
                  <a:lnTo>
                    <a:pt x="609600" y="22225"/>
                  </a:lnTo>
                  <a:lnTo>
                    <a:pt x="609600" y="6350"/>
                  </a:lnTo>
                  <a:lnTo>
                    <a:pt x="6032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129526" y="4834000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04673" y="0"/>
                  </a:moveTo>
                  <a:lnTo>
                    <a:pt x="76200" y="0"/>
                  </a:lnTo>
                  <a:lnTo>
                    <a:pt x="46505" y="5976"/>
                  </a:lnTo>
                  <a:lnTo>
                    <a:pt x="22288" y="22288"/>
                  </a:lnTo>
                  <a:lnTo>
                    <a:pt x="5976" y="46505"/>
                  </a:lnTo>
                  <a:lnTo>
                    <a:pt x="0" y="76200"/>
                  </a:lnTo>
                  <a:lnTo>
                    <a:pt x="0" y="314198"/>
                  </a:lnTo>
                  <a:lnTo>
                    <a:pt x="5976" y="343912"/>
                  </a:lnTo>
                  <a:lnTo>
                    <a:pt x="22288" y="368173"/>
                  </a:lnTo>
                  <a:lnTo>
                    <a:pt x="46505" y="384528"/>
                  </a:lnTo>
                  <a:lnTo>
                    <a:pt x="76200" y="390525"/>
                  </a:lnTo>
                  <a:lnTo>
                    <a:pt x="304673" y="390525"/>
                  </a:lnTo>
                  <a:lnTo>
                    <a:pt x="334387" y="384528"/>
                  </a:lnTo>
                  <a:lnTo>
                    <a:pt x="358648" y="368173"/>
                  </a:lnTo>
                  <a:lnTo>
                    <a:pt x="375003" y="343912"/>
                  </a:lnTo>
                  <a:lnTo>
                    <a:pt x="381000" y="314198"/>
                  </a:lnTo>
                  <a:lnTo>
                    <a:pt x="381000" y="76200"/>
                  </a:lnTo>
                  <a:lnTo>
                    <a:pt x="375003" y="46505"/>
                  </a:lnTo>
                  <a:lnTo>
                    <a:pt x="358648" y="22288"/>
                  </a:lnTo>
                  <a:lnTo>
                    <a:pt x="334387" y="597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29526" y="4834000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0" y="76200"/>
                  </a:moveTo>
                  <a:lnTo>
                    <a:pt x="5976" y="46505"/>
                  </a:lnTo>
                  <a:lnTo>
                    <a:pt x="22288" y="22288"/>
                  </a:lnTo>
                  <a:lnTo>
                    <a:pt x="46505" y="597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76"/>
                  </a:lnTo>
                  <a:lnTo>
                    <a:pt x="358648" y="22288"/>
                  </a:lnTo>
                  <a:lnTo>
                    <a:pt x="375003" y="46505"/>
                  </a:lnTo>
                  <a:lnTo>
                    <a:pt x="381000" y="76200"/>
                  </a:lnTo>
                  <a:lnTo>
                    <a:pt x="381000" y="314198"/>
                  </a:lnTo>
                  <a:lnTo>
                    <a:pt x="375003" y="343912"/>
                  </a:lnTo>
                  <a:lnTo>
                    <a:pt x="358648" y="368173"/>
                  </a:lnTo>
                  <a:lnTo>
                    <a:pt x="334387" y="384528"/>
                  </a:lnTo>
                  <a:lnTo>
                    <a:pt x="304673" y="390525"/>
                  </a:lnTo>
                  <a:lnTo>
                    <a:pt x="76200" y="390525"/>
                  </a:lnTo>
                  <a:lnTo>
                    <a:pt x="46505" y="384528"/>
                  </a:lnTo>
                  <a:lnTo>
                    <a:pt x="22288" y="368173"/>
                  </a:lnTo>
                  <a:lnTo>
                    <a:pt x="5976" y="343912"/>
                  </a:lnTo>
                  <a:lnTo>
                    <a:pt x="0" y="314198"/>
                  </a:lnTo>
                  <a:lnTo>
                    <a:pt x="0" y="76200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525724" y="4054740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983132" y="4022460"/>
            <a:ext cx="858869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Pranayama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218510" y="4323081"/>
            <a:ext cx="3163490" cy="739818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ctr">
              <a:lnSpc>
                <a:spcPct val="134400"/>
              </a:lnSpc>
              <a:spcBef>
                <a:spcPts val="70"/>
              </a:spcBef>
            </a:pP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Breath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control</a:t>
            </a:r>
            <a:r>
              <a:rPr sz="1200" b="1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techniques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aimed</a:t>
            </a:r>
            <a:r>
              <a:rPr sz="1200" b="1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at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enhancing</a:t>
            </a:r>
            <a:r>
              <a:rPr sz="1200" b="1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the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enhancing</a:t>
            </a:r>
            <a:r>
              <a:rPr sz="1200" b="1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flow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prana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(life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energy) </a:t>
            </a:r>
            <a:r>
              <a:rPr sz="1200" b="1" spc="-18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  <a:p>
            <a:pPr marL="8890" algn="ctr">
              <a:spcBef>
                <a:spcPts val="441"/>
              </a:spcBef>
            </a:pP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200" b="1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mental</a:t>
            </a:r>
            <a:r>
              <a:rPr sz="1200" b="1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clarity.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4071938" y="4739534"/>
            <a:ext cx="624681" cy="331788"/>
            <a:chOff x="6515100" y="5687440"/>
            <a:chExt cx="999490" cy="398145"/>
          </a:xfrm>
        </p:grpSpPr>
        <p:sp>
          <p:nvSpPr>
            <p:cNvPr id="32" name="object 32"/>
            <p:cNvSpPr/>
            <p:nvPr/>
          </p:nvSpPr>
          <p:spPr>
            <a:xfrm>
              <a:off x="6515100" y="5867399"/>
              <a:ext cx="609600" cy="38100"/>
            </a:xfrm>
            <a:custGeom>
              <a:avLst/>
              <a:gdLst/>
              <a:ahLst/>
              <a:cxnLst/>
              <a:rect l="l" t="t" r="r" b="b"/>
              <a:pathLst>
                <a:path w="609600" h="38100">
                  <a:moveTo>
                    <a:pt x="590550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590550" y="38100"/>
                  </a:lnTo>
                  <a:lnTo>
                    <a:pt x="597973" y="36605"/>
                  </a:lnTo>
                  <a:lnTo>
                    <a:pt x="604027" y="32527"/>
                  </a:lnTo>
                  <a:lnTo>
                    <a:pt x="608105" y="26473"/>
                  </a:lnTo>
                  <a:lnTo>
                    <a:pt x="609600" y="19050"/>
                  </a:lnTo>
                  <a:lnTo>
                    <a:pt x="608105" y="11626"/>
                  </a:lnTo>
                  <a:lnTo>
                    <a:pt x="604027" y="5572"/>
                  </a:lnTo>
                  <a:lnTo>
                    <a:pt x="597973" y="1494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129526" y="5691250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04673" y="0"/>
                  </a:moveTo>
                  <a:lnTo>
                    <a:pt x="76200" y="0"/>
                  </a:lnTo>
                  <a:lnTo>
                    <a:pt x="46505" y="5976"/>
                  </a:lnTo>
                  <a:lnTo>
                    <a:pt x="22288" y="22288"/>
                  </a:lnTo>
                  <a:lnTo>
                    <a:pt x="5976" y="46505"/>
                  </a:lnTo>
                  <a:lnTo>
                    <a:pt x="0" y="76200"/>
                  </a:lnTo>
                  <a:lnTo>
                    <a:pt x="0" y="314198"/>
                  </a:lnTo>
                  <a:lnTo>
                    <a:pt x="5976" y="343912"/>
                  </a:lnTo>
                  <a:lnTo>
                    <a:pt x="22288" y="368173"/>
                  </a:lnTo>
                  <a:lnTo>
                    <a:pt x="46505" y="384528"/>
                  </a:lnTo>
                  <a:lnTo>
                    <a:pt x="76200" y="390525"/>
                  </a:lnTo>
                  <a:lnTo>
                    <a:pt x="304673" y="390525"/>
                  </a:lnTo>
                  <a:lnTo>
                    <a:pt x="334387" y="384528"/>
                  </a:lnTo>
                  <a:lnTo>
                    <a:pt x="358648" y="368173"/>
                  </a:lnTo>
                  <a:lnTo>
                    <a:pt x="375003" y="343912"/>
                  </a:lnTo>
                  <a:lnTo>
                    <a:pt x="381000" y="314198"/>
                  </a:lnTo>
                  <a:lnTo>
                    <a:pt x="381000" y="76200"/>
                  </a:lnTo>
                  <a:lnTo>
                    <a:pt x="375003" y="46505"/>
                  </a:lnTo>
                  <a:lnTo>
                    <a:pt x="358648" y="22288"/>
                  </a:lnTo>
                  <a:lnTo>
                    <a:pt x="334387" y="597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129526" y="5691250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0" y="76200"/>
                  </a:moveTo>
                  <a:lnTo>
                    <a:pt x="5976" y="46505"/>
                  </a:lnTo>
                  <a:lnTo>
                    <a:pt x="22288" y="22288"/>
                  </a:lnTo>
                  <a:lnTo>
                    <a:pt x="46505" y="597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76"/>
                  </a:lnTo>
                  <a:lnTo>
                    <a:pt x="358648" y="22288"/>
                  </a:lnTo>
                  <a:lnTo>
                    <a:pt x="375003" y="46505"/>
                  </a:lnTo>
                  <a:lnTo>
                    <a:pt x="381000" y="76200"/>
                  </a:lnTo>
                  <a:lnTo>
                    <a:pt x="381000" y="314198"/>
                  </a:lnTo>
                  <a:lnTo>
                    <a:pt x="375003" y="343912"/>
                  </a:lnTo>
                  <a:lnTo>
                    <a:pt x="358648" y="368173"/>
                  </a:lnTo>
                  <a:lnTo>
                    <a:pt x="334387" y="384528"/>
                  </a:lnTo>
                  <a:lnTo>
                    <a:pt x="304673" y="390525"/>
                  </a:lnTo>
                  <a:lnTo>
                    <a:pt x="76200" y="390525"/>
                  </a:lnTo>
                  <a:lnTo>
                    <a:pt x="46505" y="384528"/>
                  </a:lnTo>
                  <a:lnTo>
                    <a:pt x="22288" y="368173"/>
                  </a:lnTo>
                  <a:lnTo>
                    <a:pt x="5976" y="343912"/>
                  </a:lnTo>
                  <a:lnTo>
                    <a:pt x="0" y="314198"/>
                  </a:lnTo>
                  <a:lnTo>
                    <a:pt x="0" y="76200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4525724" y="4772819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95625" y="4740539"/>
            <a:ext cx="836454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Pratyahara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62000" y="5041159"/>
            <a:ext cx="3174603" cy="4826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641858" marR="3556" indent="-632968" algn="ctr">
              <a:lnSpc>
                <a:spcPct val="134400"/>
              </a:lnSpc>
              <a:spcBef>
                <a:spcPts val="70"/>
              </a:spcBef>
            </a:pP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Withdrawal</a:t>
            </a:r>
            <a:r>
              <a:rPr sz="1200" b="1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senses</a:t>
            </a:r>
            <a:r>
              <a:rPr sz="1200" b="1" spc="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from</a:t>
            </a:r>
            <a:r>
              <a:rPr sz="1200" b="1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external</a:t>
            </a:r>
            <a:r>
              <a:rPr sz="1200" b="1" spc="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objects,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objects,</a:t>
            </a:r>
            <a:r>
              <a:rPr sz="1200" b="1" spc="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directing</a:t>
            </a:r>
            <a:r>
              <a:rPr sz="1200" b="1" spc="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14" dirty="0">
                <a:solidFill>
                  <a:schemeClr val="tx1"/>
                </a:solidFill>
                <a:latin typeface="+mn-lt"/>
                <a:cs typeface="Calibri"/>
              </a:rPr>
              <a:t>attention</a:t>
            </a:r>
            <a:r>
              <a:rPr sz="1200" b="1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inward.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453573" y="5461741"/>
            <a:ext cx="618728" cy="332317"/>
            <a:chOff x="7125716" y="6554089"/>
            <a:chExt cx="989965" cy="398780"/>
          </a:xfrm>
        </p:grpSpPr>
        <p:sp>
          <p:nvSpPr>
            <p:cNvPr id="39" name="object 39"/>
            <p:cNvSpPr/>
            <p:nvPr/>
          </p:nvSpPr>
          <p:spPr>
            <a:xfrm>
              <a:off x="7505700" y="6724650"/>
              <a:ext cx="609600" cy="38100"/>
            </a:xfrm>
            <a:custGeom>
              <a:avLst/>
              <a:gdLst/>
              <a:ahLst/>
              <a:cxnLst/>
              <a:rect l="l" t="t" r="r" b="b"/>
              <a:pathLst>
                <a:path w="609600" h="38100">
                  <a:moveTo>
                    <a:pt x="590550" y="0"/>
                  </a:moveTo>
                  <a:lnTo>
                    <a:pt x="19050" y="0"/>
                  </a:lnTo>
                  <a:lnTo>
                    <a:pt x="11626" y="1494"/>
                  </a:lnTo>
                  <a:lnTo>
                    <a:pt x="5572" y="5572"/>
                  </a:lnTo>
                  <a:lnTo>
                    <a:pt x="1494" y="11626"/>
                  </a:lnTo>
                  <a:lnTo>
                    <a:pt x="0" y="19050"/>
                  </a:lnTo>
                  <a:lnTo>
                    <a:pt x="1494" y="26473"/>
                  </a:lnTo>
                  <a:lnTo>
                    <a:pt x="5572" y="32527"/>
                  </a:lnTo>
                  <a:lnTo>
                    <a:pt x="11626" y="36605"/>
                  </a:lnTo>
                  <a:lnTo>
                    <a:pt x="19050" y="38100"/>
                  </a:lnTo>
                  <a:lnTo>
                    <a:pt x="590550" y="38100"/>
                  </a:lnTo>
                  <a:lnTo>
                    <a:pt x="597973" y="36605"/>
                  </a:lnTo>
                  <a:lnTo>
                    <a:pt x="604027" y="32527"/>
                  </a:lnTo>
                  <a:lnTo>
                    <a:pt x="608105" y="26473"/>
                  </a:lnTo>
                  <a:lnTo>
                    <a:pt x="609600" y="19050"/>
                  </a:lnTo>
                  <a:lnTo>
                    <a:pt x="608105" y="11626"/>
                  </a:lnTo>
                  <a:lnTo>
                    <a:pt x="604027" y="5572"/>
                  </a:lnTo>
                  <a:lnTo>
                    <a:pt x="597973" y="1494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129526" y="6557899"/>
              <a:ext cx="381000" cy="391160"/>
            </a:xfrm>
            <a:custGeom>
              <a:avLst/>
              <a:gdLst/>
              <a:ahLst/>
              <a:cxnLst/>
              <a:rect l="l" t="t" r="r" b="b"/>
              <a:pathLst>
                <a:path w="381000" h="391159">
                  <a:moveTo>
                    <a:pt x="304673" y="0"/>
                  </a:moveTo>
                  <a:lnTo>
                    <a:pt x="76200" y="0"/>
                  </a:lnTo>
                  <a:lnTo>
                    <a:pt x="46505" y="5996"/>
                  </a:lnTo>
                  <a:lnTo>
                    <a:pt x="22288" y="22351"/>
                  </a:lnTo>
                  <a:lnTo>
                    <a:pt x="5976" y="46612"/>
                  </a:lnTo>
                  <a:lnTo>
                    <a:pt x="0" y="76326"/>
                  </a:lnTo>
                  <a:lnTo>
                    <a:pt x="0" y="314325"/>
                  </a:lnTo>
                  <a:lnTo>
                    <a:pt x="5976" y="344039"/>
                  </a:lnTo>
                  <a:lnTo>
                    <a:pt x="22288" y="368299"/>
                  </a:lnTo>
                  <a:lnTo>
                    <a:pt x="46505" y="384655"/>
                  </a:lnTo>
                  <a:lnTo>
                    <a:pt x="76200" y="390651"/>
                  </a:lnTo>
                  <a:lnTo>
                    <a:pt x="304673" y="390651"/>
                  </a:lnTo>
                  <a:lnTo>
                    <a:pt x="334387" y="384655"/>
                  </a:lnTo>
                  <a:lnTo>
                    <a:pt x="358648" y="368300"/>
                  </a:lnTo>
                  <a:lnTo>
                    <a:pt x="375003" y="344039"/>
                  </a:lnTo>
                  <a:lnTo>
                    <a:pt x="381000" y="314325"/>
                  </a:lnTo>
                  <a:lnTo>
                    <a:pt x="381000" y="76326"/>
                  </a:lnTo>
                  <a:lnTo>
                    <a:pt x="375003" y="46612"/>
                  </a:lnTo>
                  <a:lnTo>
                    <a:pt x="358648" y="22351"/>
                  </a:lnTo>
                  <a:lnTo>
                    <a:pt x="334387" y="5996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129526" y="6557899"/>
              <a:ext cx="381000" cy="391160"/>
            </a:xfrm>
            <a:custGeom>
              <a:avLst/>
              <a:gdLst/>
              <a:ahLst/>
              <a:cxnLst/>
              <a:rect l="l" t="t" r="r" b="b"/>
              <a:pathLst>
                <a:path w="381000" h="391159">
                  <a:moveTo>
                    <a:pt x="0" y="76326"/>
                  </a:moveTo>
                  <a:lnTo>
                    <a:pt x="5976" y="46612"/>
                  </a:lnTo>
                  <a:lnTo>
                    <a:pt x="22288" y="22351"/>
                  </a:lnTo>
                  <a:lnTo>
                    <a:pt x="46505" y="5996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96"/>
                  </a:lnTo>
                  <a:lnTo>
                    <a:pt x="358648" y="22351"/>
                  </a:lnTo>
                  <a:lnTo>
                    <a:pt x="375003" y="46612"/>
                  </a:lnTo>
                  <a:lnTo>
                    <a:pt x="381000" y="76326"/>
                  </a:lnTo>
                  <a:lnTo>
                    <a:pt x="381000" y="314325"/>
                  </a:lnTo>
                  <a:lnTo>
                    <a:pt x="375003" y="344039"/>
                  </a:lnTo>
                  <a:lnTo>
                    <a:pt x="358648" y="368300"/>
                  </a:lnTo>
                  <a:lnTo>
                    <a:pt x="334387" y="384655"/>
                  </a:lnTo>
                  <a:lnTo>
                    <a:pt x="304673" y="390651"/>
                  </a:lnTo>
                  <a:lnTo>
                    <a:pt x="76200" y="390651"/>
                  </a:lnTo>
                  <a:lnTo>
                    <a:pt x="46505" y="384655"/>
                  </a:lnTo>
                  <a:lnTo>
                    <a:pt x="22288" y="368299"/>
                  </a:lnTo>
                  <a:lnTo>
                    <a:pt x="5976" y="344039"/>
                  </a:lnTo>
                  <a:lnTo>
                    <a:pt x="0" y="314325"/>
                  </a:lnTo>
                  <a:lnTo>
                    <a:pt x="0" y="76326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4525724" y="5490898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6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5037069" y="5458618"/>
            <a:ext cx="662056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Dharana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218510" y="5759238"/>
            <a:ext cx="3239690" cy="4826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ctr">
              <a:lnSpc>
                <a:spcPct val="134400"/>
              </a:lnSpc>
              <a:spcBef>
                <a:spcPts val="70"/>
              </a:spcBef>
            </a:pP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Concentration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on</a:t>
            </a:r>
            <a:r>
              <a:rPr sz="1200" b="1" spc="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z="1200" b="1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single</a:t>
            </a:r>
            <a:r>
              <a:rPr sz="1200" b="1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point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or</a:t>
            </a:r>
            <a:r>
              <a:rPr sz="1200" b="1" spc="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object, cultivating</a:t>
            </a:r>
            <a:r>
              <a:rPr sz="1200" b="1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focus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200" b="1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mental</a:t>
            </a:r>
            <a:r>
              <a:rPr sz="1200" b="1" spc="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discipline.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4071938" y="6104731"/>
            <a:ext cx="624681" cy="331788"/>
            <a:chOff x="6515100" y="7325677"/>
            <a:chExt cx="999490" cy="398145"/>
          </a:xfrm>
        </p:grpSpPr>
        <p:sp>
          <p:nvSpPr>
            <p:cNvPr id="46" name="object 46"/>
            <p:cNvSpPr/>
            <p:nvPr/>
          </p:nvSpPr>
          <p:spPr>
            <a:xfrm>
              <a:off x="6515100" y="7505700"/>
              <a:ext cx="609600" cy="38100"/>
            </a:xfrm>
            <a:custGeom>
              <a:avLst/>
              <a:gdLst/>
              <a:ahLst/>
              <a:cxnLst/>
              <a:rect l="l" t="t" r="r" b="b"/>
              <a:pathLst>
                <a:path w="609600" h="38100">
                  <a:moveTo>
                    <a:pt x="590550" y="0"/>
                  </a:moveTo>
                  <a:lnTo>
                    <a:pt x="19050" y="0"/>
                  </a:lnTo>
                  <a:lnTo>
                    <a:pt x="11626" y="1497"/>
                  </a:lnTo>
                  <a:lnTo>
                    <a:pt x="5572" y="5581"/>
                  </a:lnTo>
                  <a:lnTo>
                    <a:pt x="1494" y="11637"/>
                  </a:lnTo>
                  <a:lnTo>
                    <a:pt x="0" y="19050"/>
                  </a:lnTo>
                  <a:lnTo>
                    <a:pt x="1494" y="26462"/>
                  </a:lnTo>
                  <a:lnTo>
                    <a:pt x="5572" y="32518"/>
                  </a:lnTo>
                  <a:lnTo>
                    <a:pt x="11626" y="36602"/>
                  </a:lnTo>
                  <a:lnTo>
                    <a:pt x="19050" y="38100"/>
                  </a:lnTo>
                  <a:lnTo>
                    <a:pt x="590550" y="38100"/>
                  </a:lnTo>
                  <a:lnTo>
                    <a:pt x="597973" y="36602"/>
                  </a:lnTo>
                  <a:lnTo>
                    <a:pt x="604027" y="32518"/>
                  </a:lnTo>
                  <a:lnTo>
                    <a:pt x="608105" y="26462"/>
                  </a:lnTo>
                  <a:lnTo>
                    <a:pt x="609600" y="19050"/>
                  </a:lnTo>
                  <a:lnTo>
                    <a:pt x="608105" y="11637"/>
                  </a:lnTo>
                  <a:lnTo>
                    <a:pt x="604027" y="5581"/>
                  </a:lnTo>
                  <a:lnTo>
                    <a:pt x="597973" y="1497"/>
                  </a:lnTo>
                  <a:lnTo>
                    <a:pt x="590550" y="0"/>
                  </a:lnTo>
                  <a:close/>
                </a:path>
              </a:pathLst>
            </a:custGeom>
            <a:solidFill>
              <a:srgbClr val="C5D2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129526" y="7329487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304673" y="0"/>
                  </a:moveTo>
                  <a:lnTo>
                    <a:pt x="76200" y="0"/>
                  </a:lnTo>
                  <a:lnTo>
                    <a:pt x="46505" y="5989"/>
                  </a:lnTo>
                  <a:lnTo>
                    <a:pt x="22288" y="22325"/>
                  </a:lnTo>
                  <a:lnTo>
                    <a:pt x="5976" y="46554"/>
                  </a:lnTo>
                  <a:lnTo>
                    <a:pt x="0" y="76225"/>
                  </a:lnTo>
                  <a:lnTo>
                    <a:pt x="0" y="314299"/>
                  </a:lnTo>
                  <a:lnTo>
                    <a:pt x="5976" y="343970"/>
                  </a:lnTo>
                  <a:lnTo>
                    <a:pt x="22288" y="368199"/>
                  </a:lnTo>
                  <a:lnTo>
                    <a:pt x="46505" y="384535"/>
                  </a:lnTo>
                  <a:lnTo>
                    <a:pt x="76200" y="390525"/>
                  </a:lnTo>
                  <a:lnTo>
                    <a:pt x="304673" y="390525"/>
                  </a:lnTo>
                  <a:lnTo>
                    <a:pt x="334387" y="384535"/>
                  </a:lnTo>
                  <a:lnTo>
                    <a:pt x="358648" y="368199"/>
                  </a:lnTo>
                  <a:lnTo>
                    <a:pt x="375003" y="343970"/>
                  </a:lnTo>
                  <a:lnTo>
                    <a:pt x="381000" y="314299"/>
                  </a:lnTo>
                  <a:lnTo>
                    <a:pt x="381000" y="76225"/>
                  </a:lnTo>
                  <a:lnTo>
                    <a:pt x="375003" y="46554"/>
                  </a:lnTo>
                  <a:lnTo>
                    <a:pt x="358648" y="22325"/>
                  </a:lnTo>
                  <a:lnTo>
                    <a:pt x="334387" y="5989"/>
                  </a:lnTo>
                  <a:lnTo>
                    <a:pt x="304673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129526" y="7329487"/>
              <a:ext cx="381000" cy="390525"/>
            </a:xfrm>
            <a:custGeom>
              <a:avLst/>
              <a:gdLst/>
              <a:ahLst/>
              <a:cxnLst/>
              <a:rect l="l" t="t" r="r" b="b"/>
              <a:pathLst>
                <a:path w="381000" h="390525">
                  <a:moveTo>
                    <a:pt x="0" y="76225"/>
                  </a:moveTo>
                  <a:lnTo>
                    <a:pt x="5976" y="46554"/>
                  </a:lnTo>
                  <a:lnTo>
                    <a:pt x="22288" y="22325"/>
                  </a:lnTo>
                  <a:lnTo>
                    <a:pt x="46505" y="5989"/>
                  </a:lnTo>
                  <a:lnTo>
                    <a:pt x="76200" y="0"/>
                  </a:lnTo>
                  <a:lnTo>
                    <a:pt x="304673" y="0"/>
                  </a:lnTo>
                  <a:lnTo>
                    <a:pt x="334387" y="5989"/>
                  </a:lnTo>
                  <a:lnTo>
                    <a:pt x="358648" y="22325"/>
                  </a:lnTo>
                  <a:lnTo>
                    <a:pt x="375003" y="46554"/>
                  </a:lnTo>
                  <a:lnTo>
                    <a:pt x="381000" y="76225"/>
                  </a:lnTo>
                  <a:lnTo>
                    <a:pt x="381000" y="314299"/>
                  </a:lnTo>
                  <a:lnTo>
                    <a:pt x="375003" y="343970"/>
                  </a:lnTo>
                  <a:lnTo>
                    <a:pt x="358648" y="368199"/>
                  </a:lnTo>
                  <a:lnTo>
                    <a:pt x="334387" y="384535"/>
                  </a:lnTo>
                  <a:lnTo>
                    <a:pt x="304673" y="390525"/>
                  </a:lnTo>
                  <a:lnTo>
                    <a:pt x="76200" y="390525"/>
                  </a:lnTo>
                  <a:lnTo>
                    <a:pt x="46505" y="384535"/>
                  </a:lnTo>
                  <a:lnTo>
                    <a:pt x="22288" y="368199"/>
                  </a:lnTo>
                  <a:lnTo>
                    <a:pt x="5976" y="343970"/>
                  </a:lnTo>
                  <a:lnTo>
                    <a:pt x="0" y="314299"/>
                  </a:lnTo>
                  <a:lnTo>
                    <a:pt x="0" y="76225"/>
                  </a:lnTo>
                  <a:close/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4525724" y="6139921"/>
            <a:ext cx="9763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spc="-35" dirty="0">
                <a:solidFill>
                  <a:srgbClr val="2C3148"/>
                </a:solidFill>
                <a:latin typeface="Calibri"/>
                <a:cs typeface="Calibri"/>
              </a:rPr>
              <a:t>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42955" y="6107906"/>
            <a:ext cx="588251" cy="226665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1400" b="1" spc="-7" dirty="0">
                <a:solidFill>
                  <a:srgbClr val="FF0000"/>
                </a:solidFill>
                <a:latin typeface="Calibri"/>
                <a:cs typeface="Calibri"/>
              </a:rPr>
              <a:t>Dhyana</a:t>
            </a:r>
            <a:endParaRPr sz="14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4800" y="6248400"/>
            <a:ext cx="3826669" cy="482696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indent="45338" algn="ctr">
              <a:lnSpc>
                <a:spcPct val="134400"/>
              </a:lnSpc>
              <a:spcBef>
                <a:spcPts val="70"/>
              </a:spcBef>
            </a:pP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Meditation,</a:t>
            </a:r>
            <a:r>
              <a:rPr sz="1200" b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a</a:t>
            </a:r>
            <a:r>
              <a:rPr sz="1200" b="1" spc="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continuous flow</a:t>
            </a:r>
            <a:r>
              <a:rPr sz="1200" b="1" spc="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200" b="1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concentration concentration</a:t>
            </a:r>
            <a:r>
              <a:rPr sz="1200" b="1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leading</a:t>
            </a:r>
            <a:r>
              <a:rPr sz="1200" b="1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to</a:t>
            </a:r>
            <a:r>
              <a:rPr sz="1200" b="1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200" b="1" dirty="0">
                <a:solidFill>
                  <a:schemeClr val="tx1"/>
                </a:solidFill>
                <a:latin typeface="+mn-lt"/>
                <a:cs typeface="Calibri"/>
              </a:rPr>
              <a:t>heightened </a:t>
            </a:r>
            <a:r>
              <a:rPr sz="1200" b="1" spc="-7" dirty="0">
                <a:solidFill>
                  <a:schemeClr val="tx1"/>
                </a:solidFill>
                <a:latin typeface="+mn-lt"/>
                <a:cs typeface="Calibri"/>
              </a:rPr>
              <a:t>awareness.</a:t>
            </a:r>
            <a:endParaRPr sz="1200" b="1">
              <a:solidFill>
                <a:schemeClr val="tx1"/>
              </a:solidFill>
              <a:latin typeface="+mn-lt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4462870" y="6827044"/>
            <a:ext cx="224631" cy="34396"/>
            <a:chOff x="7140591" y="8192452"/>
            <a:chExt cx="359410" cy="41275"/>
          </a:xfrm>
        </p:grpSpPr>
        <p:sp>
          <p:nvSpPr>
            <p:cNvPr id="53" name="object 53"/>
            <p:cNvSpPr/>
            <p:nvPr/>
          </p:nvSpPr>
          <p:spPr>
            <a:xfrm>
              <a:off x="7144401" y="8196262"/>
              <a:ext cx="351790" cy="33655"/>
            </a:xfrm>
            <a:custGeom>
              <a:avLst/>
              <a:gdLst/>
              <a:ahLst/>
              <a:cxnLst/>
              <a:rect l="l" t="t" r="r" b="b"/>
              <a:pathLst>
                <a:path w="351790" h="33654">
                  <a:moveTo>
                    <a:pt x="289797" y="0"/>
                  </a:moveTo>
                  <a:lnTo>
                    <a:pt x="61324" y="0"/>
                  </a:lnTo>
                  <a:lnTo>
                    <a:pt x="31630" y="5989"/>
                  </a:lnTo>
                  <a:lnTo>
                    <a:pt x="7413" y="22325"/>
                  </a:lnTo>
                  <a:lnTo>
                    <a:pt x="0" y="33335"/>
                  </a:lnTo>
                  <a:lnTo>
                    <a:pt x="351205" y="33335"/>
                  </a:lnTo>
                  <a:lnTo>
                    <a:pt x="343772" y="22325"/>
                  </a:lnTo>
                  <a:lnTo>
                    <a:pt x="319511" y="5989"/>
                  </a:lnTo>
                  <a:lnTo>
                    <a:pt x="289797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7144401" y="8196262"/>
              <a:ext cx="351790" cy="33655"/>
            </a:xfrm>
            <a:custGeom>
              <a:avLst/>
              <a:gdLst/>
              <a:ahLst/>
              <a:cxnLst/>
              <a:rect l="l" t="t" r="r" b="b"/>
              <a:pathLst>
                <a:path w="351790" h="33654">
                  <a:moveTo>
                    <a:pt x="0" y="33335"/>
                  </a:moveTo>
                  <a:lnTo>
                    <a:pt x="7413" y="22325"/>
                  </a:lnTo>
                  <a:lnTo>
                    <a:pt x="31630" y="5989"/>
                  </a:lnTo>
                  <a:lnTo>
                    <a:pt x="61324" y="0"/>
                  </a:lnTo>
                  <a:lnTo>
                    <a:pt x="289797" y="0"/>
                  </a:lnTo>
                  <a:lnTo>
                    <a:pt x="319511" y="5989"/>
                  </a:lnTo>
                  <a:lnTo>
                    <a:pt x="343772" y="22325"/>
                  </a:lnTo>
                  <a:lnTo>
                    <a:pt x="351205" y="33335"/>
                  </a:lnTo>
                </a:path>
              </a:pathLst>
            </a:custGeom>
            <a:ln w="762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5" name="Picture 54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29125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6" y="1223645"/>
            <a:ext cx="5430243" cy="442557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 algn="ctr">
              <a:spcBef>
                <a:spcPts val="91"/>
              </a:spcBef>
            </a:pP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The</a:t>
            </a:r>
            <a:r>
              <a:rPr sz="2800" b="1" spc="-8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Principles</a:t>
            </a:r>
            <a:r>
              <a:rPr sz="2800" b="1" spc="-32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800" b="1" spc="-4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Karma</a:t>
            </a:r>
            <a:r>
              <a:rPr sz="2800" b="1" spc="-1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8" dirty="0">
                <a:solidFill>
                  <a:srgbClr val="FF0000"/>
                </a:solidFill>
                <a:latin typeface="Calibri"/>
                <a:cs typeface="Calibri"/>
              </a:rPr>
              <a:t>Yoga</a:t>
            </a:r>
            <a:endParaRPr sz="2800" b="1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558" y="2397919"/>
            <a:ext cx="1227534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Sanchita</a:t>
            </a:r>
            <a:r>
              <a:rPr sz="1700" b="1" spc="2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14" dirty="0">
                <a:solidFill>
                  <a:srgbClr val="7030A0"/>
                </a:solidFill>
                <a:latin typeface="Calibri"/>
                <a:cs typeface="Calibri"/>
              </a:rPr>
              <a:t>Karma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9558" y="2903696"/>
            <a:ext cx="2312591" cy="1287532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>
              <a:lnSpc>
                <a:spcPct val="133200"/>
              </a:lnSpc>
              <a:spcBef>
                <a:spcPts val="42"/>
              </a:spcBef>
            </a:pP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Accumulated</a:t>
            </a:r>
            <a:r>
              <a:rPr sz="1600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actions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from</a:t>
            </a:r>
            <a:r>
              <a:rPr sz="1600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past</a:t>
            </a:r>
            <a:r>
              <a:rPr sz="1600" spc="-7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lives,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lives,</a:t>
            </a:r>
            <a:r>
              <a:rPr sz="1600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which</a:t>
            </a:r>
            <a:r>
              <a:rPr sz="1600" spc="-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influence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one's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current current</a:t>
            </a:r>
            <a:r>
              <a:rPr sz="1600" spc="-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life</a:t>
            </a:r>
            <a:r>
              <a:rPr sz="1600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circumstances.</a:t>
            </a:r>
            <a:endParaRPr sz="160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09394" y="2397919"/>
            <a:ext cx="1385491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Pravabdha</a:t>
            </a:r>
            <a:r>
              <a:rPr sz="1700" b="1" spc="-5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14" dirty="0">
                <a:solidFill>
                  <a:srgbClr val="7030A0"/>
                </a:solidFill>
                <a:latin typeface="Calibri"/>
                <a:cs typeface="Calibri"/>
              </a:rPr>
              <a:t>Karma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9394" y="2903696"/>
            <a:ext cx="2184400" cy="1287532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>
              <a:lnSpc>
                <a:spcPct val="133200"/>
              </a:lnSpc>
              <a:spcBef>
                <a:spcPts val="42"/>
              </a:spcBef>
            </a:pP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portion</a:t>
            </a:r>
            <a:r>
              <a:rPr sz="1600" spc="-6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past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 karma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that</a:t>
            </a:r>
            <a:r>
              <a:rPr sz="1600" spc="-6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is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responsible</a:t>
            </a:r>
            <a:r>
              <a:rPr sz="1600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for</a:t>
            </a:r>
            <a:r>
              <a:rPr sz="1600" spc="-3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current</a:t>
            </a:r>
            <a:r>
              <a:rPr sz="1600" spc="-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life</a:t>
            </a:r>
            <a:r>
              <a:rPr sz="1600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and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its</a:t>
            </a:r>
            <a:r>
              <a:rPr sz="1600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experiences.</a:t>
            </a:r>
            <a:endParaRPr sz="160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29191" y="2397919"/>
            <a:ext cx="1385888" cy="53219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algn="ctr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Kriyamana</a:t>
            </a:r>
            <a:r>
              <a:rPr sz="1700" b="1" spc="-1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14" dirty="0">
                <a:solidFill>
                  <a:srgbClr val="7030A0"/>
                </a:solidFill>
                <a:latin typeface="Calibri"/>
                <a:cs typeface="Calibri"/>
              </a:rPr>
              <a:t>Karma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29191" y="2903696"/>
            <a:ext cx="1959769" cy="1287532"/>
          </a:xfrm>
          <a:prstGeom prst="rect">
            <a:avLst/>
          </a:prstGeom>
        </p:spPr>
        <p:txBody>
          <a:bodyPr vert="horz" wrap="square" lIns="0" tIns="5334" rIns="0" bIns="0" rtlCol="0">
            <a:spAutoFit/>
          </a:bodyPr>
          <a:lstStyle/>
          <a:p>
            <a:pPr marL="8890" marR="3556">
              <a:lnSpc>
                <a:spcPct val="133200"/>
              </a:lnSpc>
              <a:spcBef>
                <a:spcPts val="42"/>
              </a:spcBef>
            </a:pP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Actions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being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performed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in</a:t>
            </a:r>
            <a:r>
              <a:rPr sz="1600" spc="-6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the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present,</a:t>
            </a:r>
            <a:r>
              <a:rPr sz="1600" spc="-1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which</a:t>
            </a:r>
            <a:r>
              <a:rPr sz="1600" spc="-6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shape</a:t>
            </a:r>
            <a:r>
              <a:rPr sz="1600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future outcomes.</a:t>
            </a:r>
            <a:endParaRPr sz="1600">
              <a:solidFill>
                <a:schemeClr val="tx1"/>
              </a:solidFill>
              <a:latin typeface="+mn-lt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9600" y="4648200"/>
            <a:ext cx="7837884" cy="1616341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8890" marR="3556">
              <a:lnSpc>
                <a:spcPct val="132600"/>
              </a:lnSpc>
              <a:spcBef>
                <a:spcPts val="53"/>
              </a:spcBef>
            </a:pP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Karma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Yoga,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also</a:t>
            </a:r>
            <a:r>
              <a:rPr sz="1600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known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as</a:t>
            </a:r>
            <a:r>
              <a:rPr sz="1600" spc="-2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6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yoga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action,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emphasizes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selfless</a:t>
            </a:r>
            <a:r>
              <a:rPr sz="1600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service</a:t>
            </a:r>
            <a:r>
              <a:rPr sz="1600" spc="-6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and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devotion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without</a:t>
            </a:r>
            <a:r>
              <a:rPr sz="1600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attachment</a:t>
            </a:r>
            <a:r>
              <a:rPr sz="1600" spc="-5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to</a:t>
            </a:r>
            <a:r>
              <a:rPr sz="1600" spc="-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results. Swami</a:t>
            </a:r>
            <a:r>
              <a:rPr sz="1600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Vivekananda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highlighted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different</a:t>
            </a:r>
            <a:r>
              <a:rPr sz="1600" spc="-6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types</a:t>
            </a:r>
            <a:r>
              <a:rPr sz="1600" spc="-3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600" spc="-7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karma,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 including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Sanchita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Karma,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Pravabdha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Karma,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 Kriyamana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Karma.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Key</a:t>
            </a:r>
            <a:r>
              <a:rPr sz="1600" spc="-49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principles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of</a:t>
            </a:r>
            <a:r>
              <a:rPr sz="1600" spc="-5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Karma</a:t>
            </a:r>
            <a:r>
              <a:rPr sz="1600" spc="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35" dirty="0">
                <a:solidFill>
                  <a:schemeClr val="tx1"/>
                </a:solidFill>
                <a:latin typeface="+mn-lt"/>
                <a:cs typeface="Calibri"/>
              </a:rPr>
              <a:t>Yoga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include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performing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actions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with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60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right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motive,</a:t>
            </a:r>
            <a:r>
              <a:rPr sz="1600" spc="-35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maintaining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focus</a:t>
            </a:r>
            <a:r>
              <a:rPr sz="1600" spc="-21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on</a:t>
            </a:r>
            <a:r>
              <a:rPr sz="1600" spc="-4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56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divine,</a:t>
            </a:r>
            <a:r>
              <a:rPr sz="1600" spc="-2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and</a:t>
            </a:r>
            <a:r>
              <a:rPr sz="1600" spc="4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serving others</a:t>
            </a:r>
            <a:r>
              <a:rPr sz="1600" spc="-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selflessly,</a:t>
            </a:r>
            <a:r>
              <a:rPr sz="1600" spc="18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without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+mn-lt"/>
                <a:cs typeface="Calibri"/>
              </a:rPr>
              <a:t>attachment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to</a:t>
            </a:r>
            <a:r>
              <a:rPr sz="1600" spc="-42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+mn-lt"/>
                <a:cs typeface="Calibri"/>
              </a:rPr>
              <a:t>the</a:t>
            </a:r>
            <a:r>
              <a:rPr sz="1600" spc="-53" dirty="0">
                <a:solidFill>
                  <a:schemeClr val="tx1"/>
                </a:solidFill>
                <a:latin typeface="+mn-lt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+mn-lt"/>
                <a:cs typeface="Calibri"/>
              </a:rPr>
              <a:t>outcomes.</a:t>
            </a:r>
            <a:endParaRPr sz="1600">
              <a:solidFill>
                <a:schemeClr val="tx1"/>
              </a:solidFill>
              <a:latin typeface="+mn-lt"/>
              <a:cs typeface="Calibri"/>
            </a:endParaRPr>
          </a:p>
        </p:txBody>
      </p:sp>
      <p:pic>
        <p:nvPicPr>
          <p:cNvPr id="10" name="Picture 9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9558" y="1461770"/>
            <a:ext cx="4058642" cy="534890"/>
          </a:xfrm>
          <a:prstGeom prst="rect">
            <a:avLst/>
          </a:prstGeom>
        </p:spPr>
        <p:txBody>
          <a:bodyPr vert="horz" wrap="square" lIns="0" tIns="11557" rIns="0" bIns="0" rtlCol="0">
            <a:spAutoFit/>
          </a:bodyPr>
          <a:lstStyle/>
          <a:p>
            <a:pPr marL="8890">
              <a:spcBef>
                <a:spcPts val="91"/>
              </a:spcBef>
            </a:pPr>
            <a:r>
              <a:rPr sz="3400" dirty="0">
                <a:solidFill>
                  <a:srgbClr val="FF0000"/>
                </a:solidFill>
                <a:latin typeface="Calibri"/>
                <a:cs typeface="Calibri"/>
              </a:rPr>
              <a:t>Major</a:t>
            </a:r>
            <a:r>
              <a:rPr sz="3400" spc="-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56" dirty="0">
                <a:solidFill>
                  <a:srgbClr val="FF0000"/>
                </a:solidFill>
                <a:latin typeface="Calibri"/>
                <a:cs typeface="Calibri"/>
              </a:rPr>
              <a:t>Yoga</a:t>
            </a:r>
            <a:r>
              <a:rPr sz="3400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400" spc="-7" dirty="0">
                <a:solidFill>
                  <a:srgbClr val="FF0000"/>
                </a:solidFill>
                <a:latin typeface="Calibri"/>
                <a:cs typeface="Calibri"/>
              </a:rPr>
              <a:t>Asanas</a:t>
            </a:r>
            <a:endParaRPr sz="3400">
              <a:solidFill>
                <a:srgbClr val="FF000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36972" y="2740024"/>
            <a:ext cx="354806" cy="481013"/>
            <a:chOff x="859155" y="3288029"/>
            <a:chExt cx="567690" cy="577215"/>
          </a:xfrm>
        </p:grpSpPr>
        <p:sp>
          <p:nvSpPr>
            <p:cNvPr id="4" name="object 4"/>
            <p:cNvSpPr/>
            <p:nvPr/>
          </p:nvSpPr>
          <p:spPr>
            <a:xfrm>
              <a:off x="866775" y="3295649"/>
              <a:ext cx="552450" cy="561975"/>
            </a:xfrm>
            <a:custGeom>
              <a:avLst/>
              <a:gdLst/>
              <a:ahLst/>
              <a:cxnLst/>
              <a:rect l="l" t="t" r="r" b="b"/>
              <a:pathLst>
                <a:path w="552450" h="561975">
                  <a:moveTo>
                    <a:pt x="441959" y="0"/>
                  </a:moveTo>
                  <a:lnTo>
                    <a:pt x="110502" y="0"/>
                  </a:lnTo>
                  <a:lnTo>
                    <a:pt x="67492" y="8691"/>
                  </a:lnTo>
                  <a:lnTo>
                    <a:pt x="32367" y="32385"/>
                  </a:lnTo>
                  <a:lnTo>
                    <a:pt x="8684" y="67508"/>
                  </a:lnTo>
                  <a:lnTo>
                    <a:pt x="0" y="110489"/>
                  </a:lnTo>
                  <a:lnTo>
                    <a:pt x="0" y="451485"/>
                  </a:lnTo>
                  <a:lnTo>
                    <a:pt x="8684" y="494466"/>
                  </a:lnTo>
                  <a:lnTo>
                    <a:pt x="32367" y="529590"/>
                  </a:lnTo>
                  <a:lnTo>
                    <a:pt x="67492" y="553283"/>
                  </a:lnTo>
                  <a:lnTo>
                    <a:pt x="110502" y="561975"/>
                  </a:lnTo>
                  <a:lnTo>
                    <a:pt x="441959" y="561975"/>
                  </a:lnTo>
                  <a:lnTo>
                    <a:pt x="484941" y="553283"/>
                  </a:lnTo>
                  <a:lnTo>
                    <a:pt x="520064" y="529589"/>
                  </a:lnTo>
                  <a:lnTo>
                    <a:pt x="543758" y="494466"/>
                  </a:lnTo>
                  <a:lnTo>
                    <a:pt x="552450" y="451485"/>
                  </a:lnTo>
                  <a:lnTo>
                    <a:pt x="552450" y="110489"/>
                  </a:lnTo>
                  <a:lnTo>
                    <a:pt x="543758" y="67508"/>
                  </a:lnTo>
                  <a:lnTo>
                    <a:pt x="520065" y="32384"/>
                  </a:lnTo>
                  <a:lnTo>
                    <a:pt x="484941" y="8691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6775" y="3295649"/>
              <a:ext cx="552450" cy="561975"/>
            </a:xfrm>
            <a:custGeom>
              <a:avLst/>
              <a:gdLst/>
              <a:ahLst/>
              <a:cxnLst/>
              <a:rect l="l" t="t" r="r" b="b"/>
              <a:pathLst>
                <a:path w="552450" h="561975">
                  <a:moveTo>
                    <a:pt x="0" y="110489"/>
                  </a:moveTo>
                  <a:lnTo>
                    <a:pt x="8684" y="67508"/>
                  </a:lnTo>
                  <a:lnTo>
                    <a:pt x="32367" y="32385"/>
                  </a:lnTo>
                  <a:lnTo>
                    <a:pt x="67492" y="8691"/>
                  </a:lnTo>
                  <a:lnTo>
                    <a:pt x="110502" y="0"/>
                  </a:lnTo>
                  <a:lnTo>
                    <a:pt x="441959" y="0"/>
                  </a:lnTo>
                  <a:lnTo>
                    <a:pt x="484941" y="8691"/>
                  </a:lnTo>
                  <a:lnTo>
                    <a:pt x="520065" y="32384"/>
                  </a:lnTo>
                  <a:lnTo>
                    <a:pt x="543758" y="67508"/>
                  </a:lnTo>
                  <a:lnTo>
                    <a:pt x="552450" y="110489"/>
                  </a:lnTo>
                  <a:lnTo>
                    <a:pt x="552450" y="451485"/>
                  </a:lnTo>
                  <a:lnTo>
                    <a:pt x="543758" y="494466"/>
                  </a:lnTo>
                  <a:lnTo>
                    <a:pt x="520064" y="529589"/>
                  </a:lnTo>
                  <a:lnTo>
                    <a:pt x="484941" y="553283"/>
                  </a:lnTo>
                  <a:lnTo>
                    <a:pt x="441959" y="561975"/>
                  </a:lnTo>
                  <a:lnTo>
                    <a:pt x="110502" y="561975"/>
                  </a:lnTo>
                  <a:lnTo>
                    <a:pt x="67492" y="553283"/>
                  </a:lnTo>
                  <a:lnTo>
                    <a:pt x="32367" y="529590"/>
                  </a:lnTo>
                  <a:lnTo>
                    <a:pt x="8684" y="494466"/>
                  </a:lnTo>
                  <a:lnTo>
                    <a:pt x="0" y="451485"/>
                  </a:lnTo>
                  <a:lnTo>
                    <a:pt x="0" y="110489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647502" y="2778601"/>
            <a:ext cx="133747" cy="318998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2000" spc="-35" dirty="0">
                <a:solidFill>
                  <a:srgbClr val="2C3148"/>
                </a:solidFill>
                <a:latin typeface="Calibri"/>
                <a:cs typeface="Calibri"/>
              </a:rPr>
              <a:t>1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91405" y="2764843"/>
            <a:ext cx="3858089" cy="27058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Suryanamaskara</a:t>
            </a:r>
            <a:r>
              <a:rPr sz="1700" b="1" spc="-14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(Sun</a:t>
            </a:r>
            <a:r>
              <a:rPr sz="1700" b="1" spc="11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Salutation)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91406" y="3188176"/>
            <a:ext cx="3042444" cy="9569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just">
              <a:lnSpc>
                <a:spcPct val="131500"/>
              </a:lnSpc>
              <a:spcBef>
                <a:spcPts val="70"/>
              </a:spcBef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dynamic</a:t>
            </a:r>
            <a:r>
              <a:rPr sz="1600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sequence</a:t>
            </a:r>
            <a:r>
              <a:rPr sz="1600" spc="-67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poses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warms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up</a:t>
            </a:r>
            <a:r>
              <a:rPr sz="1600" spc="-6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600" spc="-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body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600" spc="-5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promotes</a:t>
            </a:r>
            <a:r>
              <a:rPr sz="1600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flexibility.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44628" y="2740024"/>
            <a:ext cx="354806" cy="481013"/>
            <a:chOff x="7431405" y="3288029"/>
            <a:chExt cx="567690" cy="577215"/>
          </a:xfrm>
        </p:grpSpPr>
        <p:sp>
          <p:nvSpPr>
            <p:cNvPr id="10" name="object 10"/>
            <p:cNvSpPr/>
            <p:nvPr/>
          </p:nvSpPr>
          <p:spPr>
            <a:xfrm>
              <a:off x="7439025" y="3295649"/>
              <a:ext cx="552450" cy="561975"/>
            </a:xfrm>
            <a:custGeom>
              <a:avLst/>
              <a:gdLst/>
              <a:ahLst/>
              <a:cxnLst/>
              <a:rect l="l" t="t" r="r" b="b"/>
              <a:pathLst>
                <a:path w="552450" h="561975">
                  <a:moveTo>
                    <a:pt x="441959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451485"/>
                  </a:lnTo>
                  <a:lnTo>
                    <a:pt x="8691" y="494466"/>
                  </a:lnTo>
                  <a:lnTo>
                    <a:pt x="32384" y="529590"/>
                  </a:lnTo>
                  <a:lnTo>
                    <a:pt x="67508" y="553283"/>
                  </a:lnTo>
                  <a:lnTo>
                    <a:pt x="110490" y="561975"/>
                  </a:lnTo>
                  <a:lnTo>
                    <a:pt x="441959" y="561975"/>
                  </a:lnTo>
                  <a:lnTo>
                    <a:pt x="484941" y="553283"/>
                  </a:lnTo>
                  <a:lnTo>
                    <a:pt x="520064" y="529589"/>
                  </a:lnTo>
                  <a:lnTo>
                    <a:pt x="543758" y="494466"/>
                  </a:lnTo>
                  <a:lnTo>
                    <a:pt x="552450" y="451485"/>
                  </a:lnTo>
                  <a:lnTo>
                    <a:pt x="552450" y="110489"/>
                  </a:lnTo>
                  <a:lnTo>
                    <a:pt x="543758" y="67508"/>
                  </a:lnTo>
                  <a:lnTo>
                    <a:pt x="520065" y="32384"/>
                  </a:lnTo>
                  <a:lnTo>
                    <a:pt x="484941" y="8691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439025" y="3295649"/>
              <a:ext cx="552450" cy="561975"/>
            </a:xfrm>
            <a:custGeom>
              <a:avLst/>
              <a:gdLst/>
              <a:ahLst/>
              <a:cxnLst/>
              <a:rect l="l" t="t" r="r" b="b"/>
              <a:pathLst>
                <a:path w="552450" h="561975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441959" y="0"/>
                  </a:lnTo>
                  <a:lnTo>
                    <a:pt x="484941" y="8691"/>
                  </a:lnTo>
                  <a:lnTo>
                    <a:pt x="520065" y="32384"/>
                  </a:lnTo>
                  <a:lnTo>
                    <a:pt x="543758" y="67508"/>
                  </a:lnTo>
                  <a:lnTo>
                    <a:pt x="552450" y="110489"/>
                  </a:lnTo>
                  <a:lnTo>
                    <a:pt x="552450" y="451485"/>
                  </a:lnTo>
                  <a:lnTo>
                    <a:pt x="543758" y="494466"/>
                  </a:lnTo>
                  <a:lnTo>
                    <a:pt x="520064" y="529589"/>
                  </a:lnTo>
                  <a:lnTo>
                    <a:pt x="484941" y="553283"/>
                  </a:lnTo>
                  <a:lnTo>
                    <a:pt x="441959" y="561975"/>
                  </a:lnTo>
                  <a:lnTo>
                    <a:pt x="110490" y="561975"/>
                  </a:lnTo>
                  <a:lnTo>
                    <a:pt x="67508" y="553283"/>
                  </a:lnTo>
                  <a:lnTo>
                    <a:pt x="32384" y="529590"/>
                  </a:lnTo>
                  <a:lnTo>
                    <a:pt x="8691" y="494466"/>
                  </a:lnTo>
                  <a:lnTo>
                    <a:pt x="0" y="451485"/>
                  </a:lnTo>
                  <a:lnTo>
                    <a:pt x="0" y="110489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759325" y="2778601"/>
            <a:ext cx="133747" cy="318998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2000" spc="-35" dirty="0">
                <a:solidFill>
                  <a:srgbClr val="2C3148"/>
                </a:solidFill>
                <a:latin typeface="Calibri"/>
                <a:cs typeface="Calibri"/>
              </a:rPr>
              <a:t>2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03031" y="2764843"/>
            <a:ext cx="2132118" cy="27058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Halasana</a:t>
            </a:r>
            <a:r>
              <a:rPr sz="1700" b="1" spc="6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(Plough)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3031" y="3188176"/>
            <a:ext cx="3278188" cy="631904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just">
              <a:lnSpc>
                <a:spcPct val="131500"/>
              </a:lnSpc>
              <a:spcBef>
                <a:spcPts val="70"/>
              </a:spcBef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pose</a:t>
            </a:r>
            <a:r>
              <a:rPr sz="1600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1600" spc="-1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enhances</a:t>
            </a:r>
            <a:r>
              <a:rPr sz="1600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spinal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flexibility</a:t>
            </a:r>
            <a:r>
              <a:rPr sz="1600" spc="-2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6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calms</a:t>
            </a:r>
            <a:r>
              <a:rPr sz="1600" spc="-3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Calibri"/>
                <a:cs typeface="Calibri"/>
              </a:rPr>
              <a:t>the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nervous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system.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536972" y="4287837"/>
            <a:ext cx="354806" cy="473075"/>
            <a:chOff x="859155" y="5145404"/>
            <a:chExt cx="567690" cy="567690"/>
          </a:xfrm>
        </p:grpSpPr>
        <p:sp>
          <p:nvSpPr>
            <p:cNvPr id="16" name="object 16"/>
            <p:cNvSpPr/>
            <p:nvPr/>
          </p:nvSpPr>
          <p:spPr>
            <a:xfrm>
              <a:off x="866775" y="5153024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441959" y="0"/>
                  </a:moveTo>
                  <a:lnTo>
                    <a:pt x="110502" y="0"/>
                  </a:lnTo>
                  <a:lnTo>
                    <a:pt x="67492" y="8691"/>
                  </a:lnTo>
                  <a:lnTo>
                    <a:pt x="32367" y="32385"/>
                  </a:lnTo>
                  <a:lnTo>
                    <a:pt x="8684" y="67508"/>
                  </a:lnTo>
                  <a:lnTo>
                    <a:pt x="0" y="110489"/>
                  </a:lnTo>
                  <a:lnTo>
                    <a:pt x="0" y="441960"/>
                  </a:lnTo>
                  <a:lnTo>
                    <a:pt x="8684" y="484941"/>
                  </a:lnTo>
                  <a:lnTo>
                    <a:pt x="32367" y="520065"/>
                  </a:lnTo>
                  <a:lnTo>
                    <a:pt x="67492" y="543758"/>
                  </a:lnTo>
                  <a:lnTo>
                    <a:pt x="110502" y="552450"/>
                  </a:lnTo>
                  <a:lnTo>
                    <a:pt x="441959" y="552450"/>
                  </a:lnTo>
                  <a:lnTo>
                    <a:pt x="484941" y="543758"/>
                  </a:lnTo>
                  <a:lnTo>
                    <a:pt x="520064" y="520064"/>
                  </a:lnTo>
                  <a:lnTo>
                    <a:pt x="543758" y="484941"/>
                  </a:lnTo>
                  <a:lnTo>
                    <a:pt x="552450" y="441960"/>
                  </a:lnTo>
                  <a:lnTo>
                    <a:pt x="552450" y="110489"/>
                  </a:lnTo>
                  <a:lnTo>
                    <a:pt x="543758" y="67508"/>
                  </a:lnTo>
                  <a:lnTo>
                    <a:pt x="520065" y="32384"/>
                  </a:lnTo>
                  <a:lnTo>
                    <a:pt x="484941" y="8691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66775" y="5153024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0" y="110489"/>
                  </a:moveTo>
                  <a:lnTo>
                    <a:pt x="8684" y="67508"/>
                  </a:lnTo>
                  <a:lnTo>
                    <a:pt x="32367" y="32385"/>
                  </a:lnTo>
                  <a:lnTo>
                    <a:pt x="67492" y="8691"/>
                  </a:lnTo>
                  <a:lnTo>
                    <a:pt x="110502" y="0"/>
                  </a:lnTo>
                  <a:lnTo>
                    <a:pt x="441959" y="0"/>
                  </a:lnTo>
                  <a:lnTo>
                    <a:pt x="484941" y="8691"/>
                  </a:lnTo>
                  <a:lnTo>
                    <a:pt x="520065" y="32384"/>
                  </a:lnTo>
                  <a:lnTo>
                    <a:pt x="543758" y="67508"/>
                  </a:lnTo>
                  <a:lnTo>
                    <a:pt x="552450" y="110489"/>
                  </a:lnTo>
                  <a:lnTo>
                    <a:pt x="552450" y="441960"/>
                  </a:lnTo>
                  <a:lnTo>
                    <a:pt x="543758" y="484941"/>
                  </a:lnTo>
                  <a:lnTo>
                    <a:pt x="520064" y="520064"/>
                  </a:lnTo>
                  <a:lnTo>
                    <a:pt x="484941" y="543758"/>
                  </a:lnTo>
                  <a:lnTo>
                    <a:pt x="441959" y="552450"/>
                  </a:lnTo>
                  <a:lnTo>
                    <a:pt x="110502" y="552450"/>
                  </a:lnTo>
                  <a:lnTo>
                    <a:pt x="67492" y="543758"/>
                  </a:lnTo>
                  <a:lnTo>
                    <a:pt x="32367" y="520065"/>
                  </a:lnTo>
                  <a:lnTo>
                    <a:pt x="8684" y="484941"/>
                  </a:lnTo>
                  <a:lnTo>
                    <a:pt x="0" y="441960"/>
                  </a:lnTo>
                  <a:lnTo>
                    <a:pt x="0" y="110489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47502" y="4320910"/>
            <a:ext cx="133747" cy="318998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2000" spc="-35" dirty="0">
                <a:solidFill>
                  <a:srgbClr val="2C3148"/>
                </a:solidFill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91406" y="4307152"/>
            <a:ext cx="2108993" cy="27058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Matsyasana</a:t>
            </a:r>
            <a:r>
              <a:rPr sz="1700" b="1" spc="-4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(Fish)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91406" y="4730168"/>
            <a:ext cx="3217863" cy="9569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just">
              <a:lnSpc>
                <a:spcPct val="131600"/>
              </a:lnSpc>
              <a:spcBef>
                <a:spcPts val="70"/>
              </a:spcBef>
            </a:pP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Opens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6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chest</a:t>
            </a:r>
            <a:r>
              <a:rPr sz="1600" spc="-5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strengthens</a:t>
            </a:r>
            <a:r>
              <a:rPr sz="16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600" spc="-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back</a:t>
            </a:r>
            <a:r>
              <a:rPr sz="1600" spc="-11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muscles,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muscles,</a:t>
            </a:r>
            <a:r>
              <a:rPr sz="1600" spc="-4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improving</a:t>
            </a:r>
            <a:r>
              <a:rPr sz="1600" spc="-28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respiratory</a:t>
            </a:r>
            <a:r>
              <a:rPr sz="1600" spc="-5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function.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644628" y="4287837"/>
            <a:ext cx="354806" cy="473075"/>
            <a:chOff x="7431405" y="5145404"/>
            <a:chExt cx="567690" cy="567690"/>
          </a:xfrm>
        </p:grpSpPr>
        <p:sp>
          <p:nvSpPr>
            <p:cNvPr id="22" name="object 22"/>
            <p:cNvSpPr/>
            <p:nvPr/>
          </p:nvSpPr>
          <p:spPr>
            <a:xfrm>
              <a:off x="7439025" y="5153024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441959" y="0"/>
                  </a:moveTo>
                  <a:lnTo>
                    <a:pt x="110490" y="0"/>
                  </a:lnTo>
                  <a:lnTo>
                    <a:pt x="67508" y="8691"/>
                  </a:lnTo>
                  <a:lnTo>
                    <a:pt x="32385" y="32385"/>
                  </a:lnTo>
                  <a:lnTo>
                    <a:pt x="8691" y="67508"/>
                  </a:lnTo>
                  <a:lnTo>
                    <a:pt x="0" y="110489"/>
                  </a:lnTo>
                  <a:lnTo>
                    <a:pt x="0" y="441960"/>
                  </a:lnTo>
                  <a:lnTo>
                    <a:pt x="8691" y="484941"/>
                  </a:lnTo>
                  <a:lnTo>
                    <a:pt x="32384" y="520065"/>
                  </a:lnTo>
                  <a:lnTo>
                    <a:pt x="67508" y="543758"/>
                  </a:lnTo>
                  <a:lnTo>
                    <a:pt x="110490" y="552450"/>
                  </a:lnTo>
                  <a:lnTo>
                    <a:pt x="441959" y="552450"/>
                  </a:lnTo>
                  <a:lnTo>
                    <a:pt x="484941" y="543758"/>
                  </a:lnTo>
                  <a:lnTo>
                    <a:pt x="520064" y="520064"/>
                  </a:lnTo>
                  <a:lnTo>
                    <a:pt x="543758" y="484941"/>
                  </a:lnTo>
                  <a:lnTo>
                    <a:pt x="552450" y="441960"/>
                  </a:lnTo>
                  <a:lnTo>
                    <a:pt x="552450" y="110489"/>
                  </a:lnTo>
                  <a:lnTo>
                    <a:pt x="543758" y="67508"/>
                  </a:lnTo>
                  <a:lnTo>
                    <a:pt x="520065" y="32384"/>
                  </a:lnTo>
                  <a:lnTo>
                    <a:pt x="484941" y="8691"/>
                  </a:lnTo>
                  <a:lnTo>
                    <a:pt x="441959" y="0"/>
                  </a:lnTo>
                  <a:close/>
                </a:path>
              </a:pathLst>
            </a:custGeom>
            <a:solidFill>
              <a:srgbClr val="DFEB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439025" y="5153024"/>
              <a:ext cx="552450" cy="552450"/>
            </a:xfrm>
            <a:custGeom>
              <a:avLst/>
              <a:gdLst/>
              <a:ahLst/>
              <a:cxnLst/>
              <a:rect l="l" t="t" r="r" b="b"/>
              <a:pathLst>
                <a:path w="552450" h="552450">
                  <a:moveTo>
                    <a:pt x="0" y="110489"/>
                  </a:moveTo>
                  <a:lnTo>
                    <a:pt x="8691" y="67508"/>
                  </a:lnTo>
                  <a:lnTo>
                    <a:pt x="32385" y="32385"/>
                  </a:lnTo>
                  <a:lnTo>
                    <a:pt x="67508" y="8691"/>
                  </a:lnTo>
                  <a:lnTo>
                    <a:pt x="110490" y="0"/>
                  </a:lnTo>
                  <a:lnTo>
                    <a:pt x="441959" y="0"/>
                  </a:lnTo>
                  <a:lnTo>
                    <a:pt x="484941" y="8691"/>
                  </a:lnTo>
                  <a:lnTo>
                    <a:pt x="520065" y="32384"/>
                  </a:lnTo>
                  <a:lnTo>
                    <a:pt x="543758" y="67508"/>
                  </a:lnTo>
                  <a:lnTo>
                    <a:pt x="552450" y="110489"/>
                  </a:lnTo>
                  <a:lnTo>
                    <a:pt x="552450" y="441960"/>
                  </a:lnTo>
                  <a:lnTo>
                    <a:pt x="543758" y="484941"/>
                  </a:lnTo>
                  <a:lnTo>
                    <a:pt x="520064" y="520064"/>
                  </a:lnTo>
                  <a:lnTo>
                    <a:pt x="484941" y="543758"/>
                  </a:lnTo>
                  <a:lnTo>
                    <a:pt x="441959" y="552450"/>
                  </a:lnTo>
                  <a:lnTo>
                    <a:pt x="110490" y="552450"/>
                  </a:lnTo>
                  <a:lnTo>
                    <a:pt x="67508" y="543758"/>
                  </a:lnTo>
                  <a:lnTo>
                    <a:pt x="32384" y="520065"/>
                  </a:lnTo>
                  <a:lnTo>
                    <a:pt x="8691" y="484941"/>
                  </a:lnTo>
                  <a:lnTo>
                    <a:pt x="0" y="441960"/>
                  </a:lnTo>
                  <a:lnTo>
                    <a:pt x="0" y="110489"/>
                  </a:lnTo>
                  <a:close/>
                </a:path>
              </a:pathLst>
            </a:custGeom>
            <a:ln w="15240">
              <a:solidFill>
                <a:srgbClr val="C5D2C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759325" y="4320910"/>
            <a:ext cx="133747" cy="318998"/>
          </a:xfrm>
          <a:prstGeom prst="rect">
            <a:avLst/>
          </a:prstGeom>
        </p:spPr>
        <p:txBody>
          <a:bodyPr vert="horz" wrap="square" lIns="0" tIns="11113" rIns="0" bIns="0" rtlCol="0">
            <a:spAutoFit/>
          </a:bodyPr>
          <a:lstStyle/>
          <a:p>
            <a:pPr marL="8890">
              <a:spcBef>
                <a:spcPts val="88"/>
              </a:spcBef>
            </a:pPr>
            <a:r>
              <a:rPr sz="2000" spc="-35" dirty="0">
                <a:solidFill>
                  <a:srgbClr val="2C3148"/>
                </a:solidFill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203030" y="4307152"/>
            <a:ext cx="3546809" cy="270587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>
              <a:spcBef>
                <a:spcPts val="70"/>
              </a:spcBef>
            </a:pPr>
            <a:r>
              <a:rPr sz="1700" b="1" dirty="0">
                <a:solidFill>
                  <a:srgbClr val="7030A0"/>
                </a:solidFill>
                <a:latin typeface="Calibri"/>
                <a:cs typeface="Calibri"/>
              </a:rPr>
              <a:t>Sarvangasana</a:t>
            </a:r>
            <a:r>
              <a:rPr sz="1700" b="1" spc="4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700" b="1" spc="-7" dirty="0">
                <a:solidFill>
                  <a:srgbClr val="7030A0"/>
                </a:solidFill>
                <a:latin typeface="Calibri"/>
                <a:cs typeface="Calibri"/>
              </a:rPr>
              <a:t>(Shoulderstand)</a:t>
            </a:r>
            <a:endParaRPr sz="1700" b="1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03032" y="4730168"/>
            <a:ext cx="3050778" cy="956929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8890" marR="3556" algn="just">
              <a:lnSpc>
                <a:spcPct val="131600"/>
              </a:lnSpc>
              <a:spcBef>
                <a:spcPts val="70"/>
              </a:spcBef>
            </a:pP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Improves</a:t>
            </a:r>
            <a:r>
              <a:rPr sz="1600" spc="-49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circulation,</a:t>
            </a:r>
            <a:r>
              <a:rPr sz="1600" spc="-6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stimulates</a:t>
            </a:r>
            <a:r>
              <a:rPr sz="1600" spc="-46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600" spc="-4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thyroid,</a:t>
            </a:r>
            <a:r>
              <a:rPr sz="1600" spc="-63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8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600" spc="-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promotes</a:t>
            </a:r>
            <a:r>
              <a:rPr sz="1600" spc="-32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overall</a:t>
            </a:r>
            <a:r>
              <a:rPr sz="16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7" dirty="0">
                <a:solidFill>
                  <a:schemeClr val="tx1"/>
                </a:solidFill>
                <a:latin typeface="Calibri"/>
                <a:cs typeface="Calibri"/>
              </a:rPr>
              <a:t>health.</a:t>
            </a:r>
            <a:endParaRPr sz="1600">
              <a:solidFill>
                <a:schemeClr val="tx1"/>
              </a:solidFill>
              <a:latin typeface="Calibri"/>
              <a:cs typeface="Calibri"/>
            </a:endParaRPr>
          </a:p>
        </p:txBody>
      </p:sp>
      <p:pic>
        <p:nvPicPr>
          <p:cNvPr id="27" name="Picture 26" descr="blue logo png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0500" y="127000"/>
            <a:ext cx="576263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oga - Unit 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Yoga - Unit I</Template>
  <TotalTime>17</TotalTime>
  <Words>1831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Yoga - Unit I</vt:lpstr>
      <vt:lpstr>Introduction to Yoga</vt:lpstr>
      <vt:lpstr>Meaning and Concept of Yoga</vt:lpstr>
      <vt:lpstr>Benefits of Yoga</vt:lpstr>
      <vt:lpstr>Historical Development of Yoga</vt:lpstr>
      <vt:lpstr>Psychological Aspects Leading to Yoga</vt:lpstr>
      <vt:lpstr>The Timeless Tradition of Yoga</vt:lpstr>
      <vt:lpstr>The Eight Limbs of Yoga</vt:lpstr>
      <vt:lpstr>The Principles of Karma Yoga</vt:lpstr>
      <vt:lpstr>Major Yoga Asanas</vt:lpstr>
      <vt:lpstr>Pranayama Techniques</vt:lpstr>
      <vt:lpstr>Yoga in Jainism and Buddhism</vt:lpstr>
      <vt:lpstr>Integral Yoga by Sri Aurobindo</vt:lpstr>
      <vt:lpstr>The Contributions of Swami Vivekananda</vt:lpstr>
      <vt:lpstr>Dhavana, Dharana, and the Path to Samadhi</vt:lpstr>
      <vt:lpstr>Dhavana and Dharana: Cultivating Focus</vt:lpstr>
      <vt:lpstr>Dhyana: The Art of Meditation</vt:lpstr>
      <vt:lpstr>Samadhi: The Pinnacle of Yoga</vt:lpstr>
      <vt:lpstr>Asanas: The Foundations of Yoga</vt:lpstr>
      <vt:lpstr>Surya Namaskar: Honoring the Sun</vt:lpstr>
      <vt:lpstr>Yoga and Cardiovascular Health</vt:lpstr>
      <vt:lpstr>Yoga and Mental Health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Yoga</dc:title>
  <dc:creator>pc pri</dc:creator>
  <cp:lastModifiedBy>pc4</cp:lastModifiedBy>
  <cp:revision>13</cp:revision>
  <dcterms:created xsi:type="dcterms:W3CDTF">2024-06-25T18:51:29Z</dcterms:created>
  <dcterms:modified xsi:type="dcterms:W3CDTF">2024-07-25T06:04:58Z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2024-06-25T00:00:00Z</vt:filetime>
  </property>
  <property fmtid="{D5CDD505-2E9C-101B-9397-08002B2CF9AE}" pid="3" name="Producer">
    <vt:lpwstr>iLovePDF</vt:lpwstr>
  </property>
</Properties>
</file>