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6D4F58F5-BB43-4C6D-AD99-ACD1FC0EA48F}" type="datetimeFigureOut">
              <a:rPr lang="en-US" smtClean="0"/>
              <a:pPr/>
              <a:t>6/28/2024</a:t>
            </a:fld>
            <a:endParaRPr lang="en-IN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11C5DC80-7B3E-46F5-B8B8-FBD37D3F38B5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4F58F5-BB43-4C6D-AD99-ACD1FC0EA48F}" type="datetimeFigureOut">
              <a:rPr lang="en-US" smtClean="0"/>
              <a:pPr/>
              <a:t>6/28/2024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C5DC80-7B3E-46F5-B8B8-FBD37D3F38B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4F58F5-BB43-4C6D-AD99-ACD1FC0EA48F}" type="datetimeFigureOut">
              <a:rPr lang="en-US" smtClean="0"/>
              <a:pPr/>
              <a:t>6/28/2024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C5DC80-7B3E-46F5-B8B8-FBD37D3F38B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4F58F5-BB43-4C6D-AD99-ACD1FC0EA48F}" type="datetimeFigureOut">
              <a:rPr lang="en-US" smtClean="0"/>
              <a:pPr/>
              <a:t>6/28/2024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C5DC80-7B3E-46F5-B8B8-FBD37D3F38B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6D4F58F5-BB43-4C6D-AD99-ACD1FC0EA48F}" type="datetimeFigureOut">
              <a:rPr lang="en-US" smtClean="0"/>
              <a:pPr/>
              <a:t>6/28/2024</a:t>
            </a:fld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11C5DC80-7B3E-46F5-B8B8-FBD37D3F38B5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I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4F58F5-BB43-4C6D-AD99-ACD1FC0EA48F}" type="datetimeFigureOut">
              <a:rPr lang="en-US" smtClean="0"/>
              <a:pPr/>
              <a:t>6/28/2024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11C5DC80-7B3E-46F5-B8B8-FBD37D3F38B5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0" name="Rectangle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4F58F5-BB43-4C6D-AD99-ACD1FC0EA48F}" type="datetimeFigureOut">
              <a:rPr lang="en-US" smtClean="0"/>
              <a:pPr/>
              <a:t>6/28/2024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11C5DC80-7B3E-46F5-B8B8-FBD37D3F38B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4F58F5-BB43-4C6D-AD99-ACD1FC0EA48F}" type="datetimeFigureOut">
              <a:rPr lang="en-US" smtClean="0"/>
              <a:pPr/>
              <a:t>6/28/2024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C5DC80-7B3E-46F5-B8B8-FBD37D3F38B5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4F58F5-BB43-4C6D-AD99-ACD1FC0EA48F}" type="datetimeFigureOut">
              <a:rPr lang="en-US" smtClean="0"/>
              <a:pPr/>
              <a:t>6/28/2024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C5DC80-7B3E-46F5-B8B8-FBD37D3F38B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6D4F58F5-BB43-4C6D-AD99-ACD1FC0EA48F}" type="datetimeFigureOut">
              <a:rPr lang="en-US" smtClean="0"/>
              <a:pPr/>
              <a:t>6/28/2024</a:t>
            </a:fld>
            <a:endParaRPr lang="en-IN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11C5DC80-7B3E-46F5-B8B8-FBD37D3F38B5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I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6D4F58F5-BB43-4C6D-AD99-ACD1FC0EA48F}" type="datetimeFigureOut">
              <a:rPr lang="en-US" smtClean="0"/>
              <a:pPr/>
              <a:t>6/28/2024</a:t>
            </a:fld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11C5DC80-7B3E-46F5-B8B8-FBD37D3F38B5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6D4F58F5-BB43-4C6D-AD99-ACD1FC0EA48F}" type="datetimeFigureOut">
              <a:rPr lang="en-US" smtClean="0"/>
              <a:pPr/>
              <a:t>6/28/2024</a:t>
            </a:fld>
            <a:endParaRPr lang="en-IN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11C5DC80-7B3E-46F5-B8B8-FBD37D3F38B5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4282" y="533400"/>
            <a:ext cx="8715436" cy="1966906"/>
          </a:xfrm>
        </p:spPr>
        <p:txBody>
          <a:bodyPr>
            <a:normAutofit/>
          </a:bodyPr>
          <a:lstStyle/>
          <a:p>
            <a:pPr algn="ctr"/>
            <a:r>
              <a:rPr lang="en-IN" sz="4800" dirty="0" smtClean="0">
                <a:solidFill>
                  <a:srgbClr val="FFFF00"/>
                </a:solidFill>
              </a:rPr>
              <a:t>VALUE </a:t>
            </a:r>
            <a:r>
              <a:rPr lang="en-IN" sz="4800" dirty="0" smtClean="0">
                <a:solidFill>
                  <a:srgbClr val="FFFF00"/>
                </a:solidFill>
              </a:rPr>
              <a:t>AND PEACE EDUCATION </a:t>
            </a:r>
            <a:endParaRPr lang="en-IN" sz="4800" dirty="0">
              <a:solidFill>
                <a:srgbClr val="FFFF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2976" y="2819400"/>
            <a:ext cx="7550858" cy="1752600"/>
          </a:xfrm>
        </p:spPr>
        <p:txBody>
          <a:bodyPr>
            <a:noAutofit/>
          </a:bodyPr>
          <a:lstStyle/>
          <a:p>
            <a:pPr algn="ctr"/>
            <a:endParaRPr lang="en-IN" sz="3200" b="1" dirty="0" smtClean="0">
              <a:solidFill>
                <a:srgbClr val="7030A0"/>
              </a:solidFill>
            </a:endParaRPr>
          </a:p>
          <a:p>
            <a:pPr algn="ctr"/>
            <a:r>
              <a:rPr lang="en-IN" sz="3200" b="1" dirty="0" smtClean="0">
                <a:solidFill>
                  <a:srgbClr val="7030A0"/>
                </a:solidFill>
              </a:rPr>
              <a:t>UNIT- V: </a:t>
            </a:r>
          </a:p>
          <a:p>
            <a:pPr algn="ctr"/>
            <a:endParaRPr lang="en-IN" sz="3200" b="1" dirty="0" smtClean="0">
              <a:solidFill>
                <a:srgbClr val="FF0000"/>
              </a:solidFill>
            </a:endParaRPr>
          </a:p>
          <a:p>
            <a:pPr algn="ctr"/>
            <a:r>
              <a:rPr lang="en-IN" sz="3200" b="1" dirty="0" smtClean="0">
                <a:solidFill>
                  <a:srgbClr val="FF0000"/>
                </a:solidFill>
              </a:rPr>
              <a:t>APPROACHES AND STRATEGIES </a:t>
            </a:r>
            <a:endParaRPr lang="en-IN" sz="3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dirty="0" smtClean="0">
                <a:solidFill>
                  <a:srgbClr val="FFFF00"/>
                </a:solidFill>
              </a:rPr>
              <a:t>PEDAGOGY OF VALUES</a:t>
            </a:r>
            <a:endParaRPr lang="en-IN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en-IN" b="1" dirty="0" smtClean="0">
                <a:solidFill>
                  <a:srgbClr val="FF0000"/>
                </a:solidFill>
              </a:rPr>
              <a:t>ROLE PLAYS</a:t>
            </a:r>
          </a:p>
          <a:p>
            <a:pPr algn="just">
              <a:buNone/>
            </a:pPr>
            <a:r>
              <a:rPr lang="en-IN" dirty="0" smtClean="0"/>
              <a:t>		Role plays simulate real-life situations, helping students practice decision-making and empathy.</a:t>
            </a:r>
          </a:p>
          <a:p>
            <a:endParaRPr lang="en-IN" b="1" dirty="0" smtClean="0">
              <a:solidFill>
                <a:srgbClr val="00B0F0"/>
              </a:solidFill>
            </a:endParaRPr>
          </a:p>
          <a:p>
            <a:pPr algn="just"/>
            <a:r>
              <a:rPr lang="en-IN" b="1" dirty="0" smtClean="0">
                <a:solidFill>
                  <a:srgbClr val="00B0F0"/>
                </a:solidFill>
              </a:rPr>
              <a:t>Simulated Scenarios:</a:t>
            </a:r>
            <a:r>
              <a:rPr lang="en-IN" dirty="0" smtClean="0">
                <a:solidFill>
                  <a:srgbClr val="00B0F0"/>
                </a:solidFill>
              </a:rPr>
              <a:t> </a:t>
            </a:r>
            <a:r>
              <a:rPr lang="en-IN" dirty="0" smtClean="0"/>
              <a:t>Students act out scenarios that require ethical decision-making, such as resolving conflicts or helping others in need.</a:t>
            </a:r>
          </a:p>
          <a:p>
            <a:pPr algn="just"/>
            <a:endParaRPr lang="en-IN" b="1" dirty="0" smtClean="0"/>
          </a:p>
          <a:p>
            <a:pPr algn="just"/>
            <a:r>
              <a:rPr lang="en-IN" b="1" dirty="0" smtClean="0">
                <a:solidFill>
                  <a:srgbClr val="00B0F0"/>
                </a:solidFill>
              </a:rPr>
              <a:t>Character Education:</a:t>
            </a:r>
            <a:r>
              <a:rPr lang="en-IN" dirty="0" smtClean="0">
                <a:solidFill>
                  <a:srgbClr val="00B0F0"/>
                </a:solidFill>
              </a:rPr>
              <a:t> </a:t>
            </a:r>
            <a:r>
              <a:rPr lang="en-IN" dirty="0" smtClean="0"/>
              <a:t>Role plays involving historical or fictional characters allow students to explore different perspectives and moral choices.</a:t>
            </a: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dirty="0" smtClean="0">
                <a:solidFill>
                  <a:srgbClr val="FFFF00"/>
                </a:solidFill>
              </a:rPr>
              <a:t>PEDAGOGY OF VALUES</a:t>
            </a:r>
            <a:endParaRPr lang="en-IN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en-IN" b="1" dirty="0" smtClean="0">
                <a:solidFill>
                  <a:srgbClr val="FF0000"/>
                </a:solidFill>
              </a:rPr>
              <a:t>STORIES</a:t>
            </a:r>
          </a:p>
          <a:p>
            <a:pPr>
              <a:buNone/>
            </a:pPr>
            <a:r>
              <a:rPr lang="en-IN" dirty="0" smtClean="0"/>
              <a:t>		Stories are powerful tools for teaching values through narrative.</a:t>
            </a:r>
          </a:p>
          <a:p>
            <a:pPr algn="just"/>
            <a:endParaRPr lang="en-IN" b="1" dirty="0" smtClean="0"/>
          </a:p>
          <a:p>
            <a:pPr algn="just"/>
            <a:r>
              <a:rPr lang="en-IN" b="1" dirty="0" smtClean="0">
                <a:solidFill>
                  <a:srgbClr val="00B0F0"/>
                </a:solidFill>
              </a:rPr>
              <a:t>Moral Stories:</a:t>
            </a:r>
            <a:r>
              <a:rPr lang="en-IN" dirty="0" smtClean="0">
                <a:solidFill>
                  <a:srgbClr val="00B0F0"/>
                </a:solidFill>
              </a:rPr>
              <a:t> </a:t>
            </a:r>
            <a:r>
              <a:rPr lang="en-IN" dirty="0" smtClean="0"/>
              <a:t>Narratives with clear moral lessons help illustrate values in action.</a:t>
            </a:r>
          </a:p>
          <a:p>
            <a:pPr algn="just"/>
            <a:endParaRPr lang="en-IN" b="1" dirty="0" smtClean="0"/>
          </a:p>
          <a:p>
            <a:pPr algn="just"/>
            <a:r>
              <a:rPr lang="en-IN" b="1" dirty="0" smtClean="0">
                <a:solidFill>
                  <a:srgbClr val="00B0F0"/>
                </a:solidFill>
              </a:rPr>
              <a:t>Literature:</a:t>
            </a:r>
            <a:r>
              <a:rPr lang="en-IN" dirty="0" smtClean="0">
                <a:solidFill>
                  <a:srgbClr val="00B0F0"/>
                </a:solidFill>
              </a:rPr>
              <a:t> </a:t>
            </a:r>
            <a:r>
              <a:rPr lang="en-IN" dirty="0" smtClean="0"/>
              <a:t>Using books and stories to discuss and reflect on values. For example, reading a story about bravery and discussing its implications.</a:t>
            </a: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dirty="0" smtClean="0">
                <a:solidFill>
                  <a:srgbClr val="FFFF00"/>
                </a:solidFill>
              </a:rPr>
              <a:t>PEDAGOGY OF VALUES</a:t>
            </a:r>
            <a:endParaRPr lang="en-IN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IN" b="1" dirty="0" smtClean="0"/>
              <a:t>				</a:t>
            </a:r>
            <a:r>
              <a:rPr lang="en-IN" b="1" dirty="0" smtClean="0">
                <a:solidFill>
                  <a:srgbClr val="FF0000"/>
                </a:solidFill>
              </a:rPr>
              <a:t>ANECDOTES</a:t>
            </a:r>
          </a:p>
          <a:p>
            <a:pPr algn="just">
              <a:buNone/>
            </a:pPr>
            <a:r>
              <a:rPr lang="en-IN" dirty="0" smtClean="0"/>
              <a:t>		Anecdotes are short, real-life stories that illustrate values.</a:t>
            </a:r>
          </a:p>
          <a:p>
            <a:pPr algn="just"/>
            <a:endParaRPr lang="en-IN" b="1" dirty="0" smtClean="0"/>
          </a:p>
          <a:p>
            <a:pPr algn="just"/>
            <a:r>
              <a:rPr lang="en-IN" b="1" dirty="0" smtClean="0">
                <a:solidFill>
                  <a:srgbClr val="92D050"/>
                </a:solidFill>
              </a:rPr>
              <a:t>Real-life Examples:</a:t>
            </a:r>
            <a:r>
              <a:rPr lang="en-IN" dirty="0" smtClean="0">
                <a:solidFill>
                  <a:srgbClr val="92D050"/>
                </a:solidFill>
              </a:rPr>
              <a:t> </a:t>
            </a:r>
            <a:r>
              <a:rPr lang="en-IN" dirty="0" smtClean="0"/>
              <a:t>Sharing personal or well-known anecdotes that highlight important values and prompt discussion.</a:t>
            </a:r>
          </a:p>
          <a:p>
            <a:pPr algn="just"/>
            <a:endParaRPr lang="en-IN" b="1" dirty="0" smtClean="0"/>
          </a:p>
          <a:p>
            <a:pPr algn="just"/>
            <a:r>
              <a:rPr lang="en-IN" b="1" dirty="0" smtClean="0">
                <a:solidFill>
                  <a:srgbClr val="92D050"/>
                </a:solidFill>
              </a:rPr>
              <a:t>Discussion Starters:</a:t>
            </a:r>
            <a:r>
              <a:rPr lang="en-IN" dirty="0" smtClean="0">
                <a:solidFill>
                  <a:srgbClr val="92D050"/>
                </a:solidFill>
              </a:rPr>
              <a:t> </a:t>
            </a:r>
            <a:r>
              <a:rPr lang="en-IN" dirty="0" smtClean="0"/>
              <a:t>Using anecdotes as a basis for class discussions on values, encouraging students to reflect and share their perspectives.</a:t>
            </a: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dirty="0" smtClean="0">
                <a:solidFill>
                  <a:srgbClr val="FFFF00"/>
                </a:solidFill>
              </a:rPr>
              <a:t>PEDAGOGY OF VALUES</a:t>
            </a:r>
            <a:endParaRPr lang="en-IN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en-IN" b="1" dirty="0" smtClean="0">
                <a:solidFill>
                  <a:srgbClr val="FF0000"/>
                </a:solidFill>
              </a:rPr>
              <a:t>GROUP SINGING</a:t>
            </a:r>
          </a:p>
          <a:p>
            <a:pPr algn="just">
              <a:buNone/>
            </a:pPr>
            <a:r>
              <a:rPr lang="en-IN" dirty="0" smtClean="0"/>
              <a:t>		Group singing fosters a sense of community and shared values.</a:t>
            </a:r>
          </a:p>
          <a:p>
            <a:endParaRPr lang="en-IN" b="1" dirty="0" smtClean="0"/>
          </a:p>
          <a:p>
            <a:pPr algn="just"/>
            <a:r>
              <a:rPr lang="en-IN" b="1" dirty="0" smtClean="0">
                <a:solidFill>
                  <a:srgbClr val="92D050"/>
                </a:solidFill>
              </a:rPr>
              <a:t>Songs with Moral Themes:</a:t>
            </a:r>
            <a:r>
              <a:rPr lang="en-IN" dirty="0" smtClean="0">
                <a:solidFill>
                  <a:srgbClr val="92D050"/>
                </a:solidFill>
              </a:rPr>
              <a:t> </a:t>
            </a:r>
            <a:r>
              <a:rPr lang="en-IN" dirty="0" smtClean="0"/>
              <a:t>Selecting songs that convey messages of unity, peace, and other values.</a:t>
            </a:r>
          </a:p>
          <a:p>
            <a:pPr algn="just"/>
            <a:endParaRPr lang="en-IN" b="1" dirty="0" smtClean="0"/>
          </a:p>
          <a:p>
            <a:pPr algn="just"/>
            <a:r>
              <a:rPr lang="en-IN" b="1" dirty="0" smtClean="0">
                <a:solidFill>
                  <a:srgbClr val="92D050"/>
                </a:solidFill>
              </a:rPr>
              <a:t>Participation:</a:t>
            </a:r>
            <a:r>
              <a:rPr lang="en-IN" dirty="0" smtClean="0">
                <a:solidFill>
                  <a:srgbClr val="92D050"/>
                </a:solidFill>
              </a:rPr>
              <a:t> </a:t>
            </a:r>
            <a:r>
              <a:rPr lang="en-IN" dirty="0" smtClean="0"/>
              <a:t>Encouraging collective participation to build a sense of belonging and reinforce communal values.</a:t>
            </a: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dirty="0" smtClean="0">
                <a:solidFill>
                  <a:srgbClr val="FFFF00"/>
                </a:solidFill>
              </a:rPr>
              <a:t>PEDAGOGY OF VALUES</a:t>
            </a:r>
            <a:endParaRPr lang="en-IN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en-IN" b="1" dirty="0" smtClean="0">
                <a:solidFill>
                  <a:srgbClr val="FF0000"/>
                </a:solidFill>
              </a:rPr>
              <a:t>GROUP ACTIVITIES</a:t>
            </a:r>
          </a:p>
          <a:p>
            <a:pPr algn="just">
              <a:buNone/>
            </a:pPr>
            <a:r>
              <a:rPr lang="en-IN" dirty="0" smtClean="0"/>
              <a:t>		Collaborative activities help students practice values in a social context.</a:t>
            </a:r>
          </a:p>
          <a:p>
            <a:pPr algn="just"/>
            <a:endParaRPr lang="en-IN" b="1" dirty="0" smtClean="0"/>
          </a:p>
          <a:p>
            <a:pPr algn="just"/>
            <a:r>
              <a:rPr lang="en-IN" b="1" dirty="0" smtClean="0">
                <a:solidFill>
                  <a:srgbClr val="00B0F0"/>
                </a:solidFill>
              </a:rPr>
              <a:t>Collaborative Projects:</a:t>
            </a:r>
            <a:r>
              <a:rPr lang="en-IN" dirty="0" smtClean="0">
                <a:solidFill>
                  <a:srgbClr val="00B0F0"/>
                </a:solidFill>
              </a:rPr>
              <a:t> </a:t>
            </a:r>
            <a:r>
              <a:rPr lang="en-IN" dirty="0" smtClean="0"/>
              <a:t>Group tasks that require teamwork, cooperation, and mutual respect. For example, group projects on community improvement.</a:t>
            </a:r>
          </a:p>
          <a:p>
            <a:pPr algn="just"/>
            <a:endParaRPr lang="en-IN" b="1" dirty="0" smtClean="0"/>
          </a:p>
          <a:p>
            <a:pPr algn="just"/>
            <a:r>
              <a:rPr lang="en-IN" b="1" dirty="0" smtClean="0">
                <a:solidFill>
                  <a:srgbClr val="00B0F0"/>
                </a:solidFill>
              </a:rPr>
              <a:t>Games and Simulations:</a:t>
            </a:r>
            <a:r>
              <a:rPr lang="en-IN" dirty="0" smtClean="0">
                <a:solidFill>
                  <a:srgbClr val="00B0F0"/>
                </a:solidFill>
              </a:rPr>
              <a:t> </a:t>
            </a:r>
            <a:r>
              <a:rPr lang="en-IN" dirty="0" smtClean="0"/>
              <a:t>Activities designed to teach values such as fairness, patience, and integrity through interactive experiences.</a:t>
            </a:r>
          </a:p>
          <a:p>
            <a:pPr algn="just"/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dirty="0" smtClean="0">
                <a:solidFill>
                  <a:srgbClr val="FFFF00"/>
                </a:solidFill>
              </a:rPr>
              <a:t>PEDAGOGY OF VALUES</a:t>
            </a:r>
            <a:endParaRPr lang="en-IN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en-IN" b="1" dirty="0" smtClean="0">
                <a:solidFill>
                  <a:srgbClr val="FF0000"/>
                </a:solidFill>
              </a:rPr>
              <a:t>QUESTIONING</a:t>
            </a:r>
          </a:p>
          <a:p>
            <a:pPr algn="just">
              <a:buNone/>
            </a:pPr>
            <a:r>
              <a:rPr lang="en-IN" dirty="0" smtClean="0"/>
              <a:t>		Effective questioning stimulates critical thinking and self-reflection on values.</a:t>
            </a:r>
          </a:p>
          <a:p>
            <a:pPr lvl="1" algn="just"/>
            <a:endParaRPr lang="en-IN" b="1" dirty="0" smtClean="0"/>
          </a:p>
          <a:p>
            <a:pPr lvl="1" algn="just"/>
            <a:r>
              <a:rPr lang="en-IN" b="1" dirty="0" smtClean="0">
                <a:solidFill>
                  <a:srgbClr val="92D050"/>
                </a:solidFill>
              </a:rPr>
              <a:t>Socratic Method:</a:t>
            </a:r>
            <a:r>
              <a:rPr lang="en-IN" dirty="0" smtClean="0">
                <a:solidFill>
                  <a:srgbClr val="92D050"/>
                </a:solidFill>
              </a:rPr>
              <a:t> </a:t>
            </a:r>
            <a:r>
              <a:rPr lang="en-IN" dirty="0" smtClean="0"/>
              <a:t>Using guided questioning to stimulate critical thinking and self-reflection. For example, asking students to justify their opinions on ethical issues.</a:t>
            </a:r>
          </a:p>
          <a:p>
            <a:pPr lvl="1" algn="just"/>
            <a:endParaRPr lang="en-IN" b="1" dirty="0" smtClean="0"/>
          </a:p>
          <a:p>
            <a:pPr lvl="1" algn="just"/>
            <a:r>
              <a:rPr lang="en-IN" b="1" dirty="0" smtClean="0">
                <a:solidFill>
                  <a:srgbClr val="92D050"/>
                </a:solidFill>
              </a:rPr>
              <a:t>Open-ended Questions:</a:t>
            </a:r>
            <a:r>
              <a:rPr lang="en-IN" dirty="0" smtClean="0">
                <a:solidFill>
                  <a:srgbClr val="92D050"/>
                </a:solidFill>
              </a:rPr>
              <a:t> </a:t>
            </a:r>
            <a:r>
              <a:rPr lang="en-IN" dirty="0" smtClean="0"/>
              <a:t>Encouraging students to think deeply and articulate their values and beliefs through open-ended questions.</a:t>
            </a: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sz="8800" b="1" dirty="0" smtClean="0">
                <a:solidFill>
                  <a:srgbClr val="00B0F0"/>
                </a:solidFill>
                <a:latin typeface="Berlin Sans FB" pitchFamily="34" charset="0"/>
              </a:rPr>
              <a:t>THANK  YOU</a:t>
            </a:r>
            <a:endParaRPr lang="en-IN" sz="8800" b="1" dirty="0">
              <a:solidFill>
                <a:srgbClr val="00B0F0"/>
              </a:solidFill>
              <a:latin typeface="Berlin Sans FB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IN" dirty="0" smtClean="0">
                <a:solidFill>
                  <a:srgbClr val="FF0000"/>
                </a:solidFill>
              </a:rPr>
              <a:t>Approaches to Value Development</a:t>
            </a:r>
            <a:endParaRPr lang="en-IN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Value development in education focuses on instilling ethical, moral, and social values in students. Here are the primary approaches:</a:t>
            </a:r>
          </a:p>
          <a:p>
            <a:pPr>
              <a:buNone/>
            </a:pPr>
            <a:endParaRPr lang="en-IN" dirty="0" smtClean="0"/>
          </a:p>
          <a:p>
            <a:pPr>
              <a:buNone/>
            </a:pPr>
            <a:r>
              <a:rPr lang="en-IN" b="1" dirty="0" smtClean="0"/>
              <a:t>1. </a:t>
            </a:r>
            <a:r>
              <a:rPr lang="en-IN" b="1" dirty="0" smtClean="0">
                <a:solidFill>
                  <a:srgbClr val="FFFF00"/>
                </a:solidFill>
              </a:rPr>
              <a:t>Value Inculcation</a:t>
            </a:r>
          </a:p>
          <a:p>
            <a:pPr>
              <a:buNone/>
            </a:pPr>
            <a:r>
              <a:rPr lang="en-IN" dirty="0" smtClean="0">
                <a:solidFill>
                  <a:srgbClr val="FFFF00"/>
                </a:solidFill>
              </a:rPr>
              <a:t>2. </a:t>
            </a:r>
            <a:r>
              <a:rPr lang="en-IN" b="1" dirty="0" smtClean="0">
                <a:solidFill>
                  <a:srgbClr val="FFFF00"/>
                </a:solidFill>
              </a:rPr>
              <a:t>Value Analysis and Clarification</a:t>
            </a:r>
            <a:endParaRPr lang="en-IN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IN" b="1" dirty="0" smtClean="0">
                <a:solidFill>
                  <a:srgbClr val="FFFF00"/>
                </a:solidFill>
              </a:rPr>
              <a:t>Value Inculcation</a:t>
            </a:r>
            <a:endParaRPr lang="en-IN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>
              <a:buNone/>
            </a:pPr>
            <a:r>
              <a:rPr lang="en-IN" dirty="0" smtClean="0"/>
              <a:t>		Value inculcation aims to </a:t>
            </a:r>
            <a:r>
              <a:rPr lang="en-IN" dirty="0" err="1" smtClean="0"/>
              <a:t>instill</a:t>
            </a:r>
            <a:r>
              <a:rPr lang="en-IN" dirty="0" smtClean="0"/>
              <a:t> specific values through consistent practice and reinforcement.</a:t>
            </a:r>
          </a:p>
          <a:p>
            <a:endParaRPr lang="en-IN" b="1" dirty="0" smtClean="0"/>
          </a:p>
          <a:p>
            <a:pPr algn="just">
              <a:buFont typeface="Wingdings" pitchFamily="2" charset="2"/>
              <a:buChar char="q"/>
            </a:pPr>
            <a:r>
              <a:rPr lang="en-IN" b="1" dirty="0" smtClean="0">
                <a:solidFill>
                  <a:srgbClr val="92D050"/>
                </a:solidFill>
              </a:rPr>
              <a:t>Direct Teaching</a:t>
            </a:r>
            <a:r>
              <a:rPr lang="en-IN" b="1" dirty="0" smtClean="0">
                <a:solidFill>
                  <a:schemeClr val="bg1"/>
                </a:solidFill>
              </a:rPr>
              <a:t>:</a:t>
            </a:r>
            <a:r>
              <a:rPr lang="en-IN" dirty="0" smtClean="0">
                <a:solidFill>
                  <a:schemeClr val="bg1"/>
                </a:solidFill>
              </a:rPr>
              <a:t> </a:t>
            </a:r>
            <a:r>
              <a:rPr lang="en-IN" dirty="0" smtClean="0"/>
              <a:t>Values are explicitly taught through lectures, lessons, and discussions. For example, a lesson on honesty might include definitions, examples, and discussions on its importance.</a:t>
            </a:r>
          </a:p>
          <a:p>
            <a:pPr algn="just">
              <a:buFont typeface="Wingdings" pitchFamily="2" charset="2"/>
              <a:buChar char="q"/>
            </a:pPr>
            <a:endParaRPr lang="en-IN" b="1" dirty="0" smtClean="0">
              <a:solidFill>
                <a:srgbClr val="92D050"/>
              </a:solidFill>
            </a:endParaRPr>
          </a:p>
          <a:p>
            <a:pPr algn="just">
              <a:buFont typeface="Wingdings" pitchFamily="2" charset="2"/>
              <a:buChar char="q"/>
            </a:pPr>
            <a:r>
              <a:rPr lang="en-IN" b="1" dirty="0" smtClean="0">
                <a:solidFill>
                  <a:srgbClr val="92D050"/>
                </a:solidFill>
              </a:rPr>
              <a:t>Modelling:</a:t>
            </a:r>
            <a:r>
              <a:rPr lang="en-IN" dirty="0" smtClean="0">
                <a:solidFill>
                  <a:srgbClr val="92D050"/>
                </a:solidFill>
              </a:rPr>
              <a:t> </a:t>
            </a:r>
            <a:r>
              <a:rPr lang="en-IN" dirty="0" smtClean="0"/>
              <a:t>Teachers, parents, and other adults act as role models, demonstrating values through their actions and </a:t>
            </a:r>
            <a:r>
              <a:rPr lang="en-IN" dirty="0" smtClean="0"/>
              <a:t>behaviour.</a:t>
            </a:r>
            <a:endParaRPr lang="en-IN" dirty="0" smtClean="0"/>
          </a:p>
          <a:p>
            <a:pPr algn="just">
              <a:buFont typeface="Wingdings" pitchFamily="2" charset="2"/>
              <a:buChar char="q"/>
            </a:pPr>
            <a:endParaRPr lang="en-IN" b="1" dirty="0" smtClean="0">
              <a:solidFill>
                <a:srgbClr val="92D050"/>
              </a:solidFill>
            </a:endParaRPr>
          </a:p>
          <a:p>
            <a:pPr algn="just">
              <a:buFont typeface="Wingdings" pitchFamily="2" charset="2"/>
              <a:buChar char="q"/>
            </a:pPr>
            <a:r>
              <a:rPr lang="en-IN" b="1" dirty="0" smtClean="0">
                <a:solidFill>
                  <a:srgbClr val="92D050"/>
                </a:solidFill>
              </a:rPr>
              <a:t>Reinforcement:</a:t>
            </a:r>
            <a:r>
              <a:rPr lang="en-IN" dirty="0" smtClean="0">
                <a:solidFill>
                  <a:srgbClr val="92D050"/>
                </a:solidFill>
              </a:rPr>
              <a:t> </a:t>
            </a:r>
            <a:r>
              <a:rPr lang="en-IN" dirty="0" smtClean="0"/>
              <a:t>Positive reinforcement, such as praise and rewards, is used to encourage value-based </a:t>
            </a:r>
            <a:r>
              <a:rPr lang="en-IN" dirty="0" smtClean="0"/>
              <a:t>behaviour. </a:t>
            </a:r>
            <a:r>
              <a:rPr lang="en-IN" dirty="0" smtClean="0"/>
              <a:t>For instance, rewarding a student for showing kindness or responsibility.</a:t>
            </a: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IN" b="1" dirty="0" smtClean="0">
                <a:solidFill>
                  <a:srgbClr val="FFFF00"/>
                </a:solidFill>
              </a:rPr>
              <a:t>Value Analysis and Clarification</a:t>
            </a:r>
            <a:endParaRPr lang="en-IN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>
              <a:buNone/>
            </a:pPr>
            <a:r>
              <a:rPr lang="en-IN" dirty="0" smtClean="0"/>
              <a:t>		This approach encourages students to understand, analyze, and clarify their values through reflective practices.</a:t>
            </a:r>
          </a:p>
          <a:p>
            <a:pPr lvl="1" algn="just">
              <a:buFont typeface="Wingdings" pitchFamily="2" charset="2"/>
              <a:buChar char="v"/>
            </a:pPr>
            <a:endParaRPr lang="en-IN" b="1" dirty="0" smtClean="0">
              <a:solidFill>
                <a:srgbClr val="FFFF00"/>
              </a:solidFill>
            </a:endParaRPr>
          </a:p>
          <a:p>
            <a:pPr lvl="1" algn="just">
              <a:buFont typeface="Wingdings" pitchFamily="2" charset="2"/>
              <a:buChar char="v"/>
            </a:pPr>
            <a:r>
              <a:rPr lang="en-IN" b="1" dirty="0" smtClean="0">
                <a:solidFill>
                  <a:srgbClr val="00B0F0"/>
                </a:solidFill>
              </a:rPr>
              <a:t>Discussion:</a:t>
            </a:r>
            <a:r>
              <a:rPr lang="en-IN" dirty="0" smtClean="0">
                <a:solidFill>
                  <a:srgbClr val="00B0F0"/>
                </a:solidFill>
              </a:rPr>
              <a:t> </a:t>
            </a:r>
            <a:r>
              <a:rPr lang="en-IN" dirty="0" smtClean="0"/>
              <a:t>Facilitated conversations about moral dilemmas, ethical questions, and real-life scenarios help students explore and articulate their values.</a:t>
            </a:r>
          </a:p>
          <a:p>
            <a:pPr lvl="1" algn="just">
              <a:buFont typeface="Wingdings" pitchFamily="2" charset="2"/>
              <a:buChar char="v"/>
            </a:pPr>
            <a:endParaRPr lang="en-IN" b="1" dirty="0" smtClean="0">
              <a:solidFill>
                <a:srgbClr val="FFFF00"/>
              </a:solidFill>
            </a:endParaRPr>
          </a:p>
          <a:p>
            <a:pPr lvl="1" algn="just">
              <a:buFont typeface="Wingdings" pitchFamily="2" charset="2"/>
              <a:buChar char="v"/>
            </a:pPr>
            <a:r>
              <a:rPr lang="en-IN" b="1" dirty="0" smtClean="0">
                <a:solidFill>
                  <a:srgbClr val="00B0F0"/>
                </a:solidFill>
              </a:rPr>
              <a:t>Reflection:</a:t>
            </a:r>
            <a:r>
              <a:rPr lang="en-IN" dirty="0" smtClean="0">
                <a:solidFill>
                  <a:srgbClr val="00B0F0"/>
                </a:solidFill>
              </a:rPr>
              <a:t> </a:t>
            </a:r>
            <a:r>
              <a:rPr lang="en-IN" dirty="0" smtClean="0"/>
              <a:t>Activities that prompt students to think about their beliefs and </a:t>
            </a:r>
            <a:r>
              <a:rPr lang="en-IN" dirty="0" smtClean="0"/>
              <a:t>behaviours, </a:t>
            </a:r>
            <a:r>
              <a:rPr lang="en-IN" dirty="0" smtClean="0"/>
              <a:t>such as journaling or self-assessment exercises.</a:t>
            </a:r>
          </a:p>
          <a:p>
            <a:pPr lvl="1" algn="just">
              <a:buFont typeface="Wingdings" pitchFamily="2" charset="2"/>
              <a:buChar char="v"/>
            </a:pPr>
            <a:endParaRPr lang="en-IN" b="1" dirty="0" smtClean="0">
              <a:solidFill>
                <a:srgbClr val="00B0F0"/>
              </a:solidFill>
            </a:endParaRPr>
          </a:p>
          <a:p>
            <a:pPr lvl="1" algn="just">
              <a:buFont typeface="Wingdings" pitchFamily="2" charset="2"/>
              <a:buChar char="v"/>
            </a:pPr>
            <a:r>
              <a:rPr lang="en-IN" b="1" dirty="0" smtClean="0">
                <a:solidFill>
                  <a:srgbClr val="00B0F0"/>
                </a:solidFill>
              </a:rPr>
              <a:t>Debate:</a:t>
            </a:r>
            <a:r>
              <a:rPr lang="en-IN" dirty="0" smtClean="0">
                <a:solidFill>
                  <a:srgbClr val="00B0F0"/>
                </a:solidFill>
              </a:rPr>
              <a:t> </a:t>
            </a:r>
            <a:r>
              <a:rPr lang="en-IN" dirty="0" smtClean="0"/>
              <a:t>Structured debates on ethical issues allow students to consider different perspectives and develop a deeper understanding of their values.</a:t>
            </a: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889448"/>
          </a:xfrm>
        </p:spPr>
        <p:txBody>
          <a:bodyPr>
            <a:noAutofit/>
          </a:bodyPr>
          <a:lstStyle/>
          <a:p>
            <a:pPr algn="ctr"/>
            <a:r>
              <a:rPr lang="en-IN" sz="3600" b="1" dirty="0" smtClean="0">
                <a:solidFill>
                  <a:srgbClr val="FFFF00"/>
                </a:solidFill>
              </a:rPr>
              <a:t>Strategies for Value Development</a:t>
            </a:r>
            <a:endParaRPr lang="en-IN" sz="3600" b="1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IN" b="1" dirty="0" smtClean="0">
                <a:solidFill>
                  <a:srgbClr val="FF0000"/>
                </a:solidFill>
              </a:rPr>
              <a:t>Curricular Activities</a:t>
            </a:r>
          </a:p>
          <a:p>
            <a:pPr lvl="1" algn="just">
              <a:buNone/>
            </a:pPr>
            <a:r>
              <a:rPr lang="en-IN" dirty="0" smtClean="0"/>
              <a:t>			Values can be integrated into the curriculum through various subjects and assignments.</a:t>
            </a:r>
          </a:p>
          <a:p>
            <a:pPr lvl="1" algn="just"/>
            <a:endParaRPr lang="en-IN" b="1" dirty="0" smtClean="0"/>
          </a:p>
          <a:p>
            <a:pPr lvl="1" algn="just"/>
            <a:r>
              <a:rPr lang="en-IN" b="1" dirty="0" smtClean="0">
                <a:solidFill>
                  <a:srgbClr val="00B0F0"/>
                </a:solidFill>
              </a:rPr>
              <a:t>Integration into Subjects:</a:t>
            </a:r>
            <a:r>
              <a:rPr lang="en-IN" dirty="0" smtClean="0">
                <a:solidFill>
                  <a:srgbClr val="00B0F0"/>
                </a:solidFill>
              </a:rPr>
              <a:t> </a:t>
            </a:r>
            <a:r>
              <a:rPr lang="en-IN" dirty="0" smtClean="0"/>
              <a:t>Values are embedded in the content of subjects like literature, history, and social studies. For example, studying historical figures who exemplified courage or integrity.</a:t>
            </a:r>
          </a:p>
          <a:p>
            <a:pPr lvl="1" algn="just"/>
            <a:endParaRPr lang="en-IN" b="1" dirty="0" smtClean="0">
              <a:solidFill>
                <a:srgbClr val="00B0F0"/>
              </a:solidFill>
            </a:endParaRPr>
          </a:p>
          <a:p>
            <a:pPr lvl="1" algn="just"/>
            <a:r>
              <a:rPr lang="en-IN" b="1" dirty="0" smtClean="0">
                <a:solidFill>
                  <a:srgbClr val="00B0F0"/>
                </a:solidFill>
              </a:rPr>
              <a:t>Project Work:</a:t>
            </a:r>
            <a:r>
              <a:rPr lang="en-IN" dirty="0" smtClean="0">
                <a:solidFill>
                  <a:srgbClr val="00B0F0"/>
                </a:solidFill>
              </a:rPr>
              <a:t> </a:t>
            </a:r>
            <a:r>
              <a:rPr lang="en-IN" dirty="0" smtClean="0"/>
              <a:t>Assigning projects that involve ethical decision-making, community service, or social justice themes. For example, a project on environmental sustainability can teach responsibility and stewardship.</a:t>
            </a: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en-IN" b="1" dirty="0" smtClean="0">
                <a:solidFill>
                  <a:srgbClr val="FF0000"/>
                </a:solidFill>
              </a:rPr>
              <a:t>Co-curricular Activities</a:t>
            </a:r>
          </a:p>
          <a:p>
            <a:pPr lvl="1" algn="just">
              <a:buNone/>
            </a:pPr>
            <a:r>
              <a:rPr lang="en-IN" dirty="0" smtClean="0"/>
              <a:t>			Activities outside the traditional classroom setting also play a crucial role in value development.</a:t>
            </a:r>
          </a:p>
          <a:p>
            <a:pPr lvl="1" algn="just"/>
            <a:endParaRPr lang="en-IN" b="1" dirty="0" smtClean="0"/>
          </a:p>
          <a:p>
            <a:pPr lvl="1" algn="just"/>
            <a:r>
              <a:rPr lang="en-IN" b="1" dirty="0" smtClean="0">
                <a:solidFill>
                  <a:srgbClr val="00B0F0"/>
                </a:solidFill>
              </a:rPr>
              <a:t>Sports:</a:t>
            </a:r>
            <a:r>
              <a:rPr lang="en-IN" dirty="0" smtClean="0">
                <a:solidFill>
                  <a:srgbClr val="00B0F0"/>
                </a:solidFill>
              </a:rPr>
              <a:t> </a:t>
            </a:r>
            <a:r>
              <a:rPr lang="en-IN" dirty="0" smtClean="0"/>
              <a:t>Participating in sports promotes values such as teamwork, fair play, and respect for others.</a:t>
            </a:r>
          </a:p>
          <a:p>
            <a:pPr lvl="1" algn="just"/>
            <a:endParaRPr lang="en-IN" b="1" dirty="0" smtClean="0"/>
          </a:p>
          <a:p>
            <a:pPr lvl="1" algn="just"/>
            <a:r>
              <a:rPr lang="en-IN" b="1" dirty="0" smtClean="0">
                <a:solidFill>
                  <a:srgbClr val="92D050"/>
                </a:solidFill>
              </a:rPr>
              <a:t>Arts and Crafts:</a:t>
            </a:r>
            <a:r>
              <a:rPr lang="en-IN" dirty="0" smtClean="0">
                <a:solidFill>
                  <a:srgbClr val="92D050"/>
                </a:solidFill>
              </a:rPr>
              <a:t> </a:t>
            </a:r>
            <a:r>
              <a:rPr lang="en-IN" dirty="0" smtClean="0"/>
              <a:t>Engaging in creative activities encourages self-expression and appreciation for cultural values.</a:t>
            </a:r>
          </a:p>
          <a:p>
            <a:endParaRPr lang="en-IN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889448"/>
          </a:xfrm>
        </p:spPr>
        <p:txBody>
          <a:bodyPr>
            <a:noAutofit/>
          </a:bodyPr>
          <a:lstStyle/>
          <a:p>
            <a:pPr algn="ctr"/>
            <a:r>
              <a:rPr lang="en-IN" sz="3600" b="1" dirty="0" smtClean="0">
                <a:solidFill>
                  <a:srgbClr val="FFFF00"/>
                </a:solidFill>
              </a:rPr>
              <a:t>Strategies for Value Development</a:t>
            </a:r>
            <a:endParaRPr lang="en-IN" sz="36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IN" b="1" dirty="0" smtClean="0">
                <a:solidFill>
                  <a:srgbClr val="FF0000"/>
                </a:solidFill>
              </a:rPr>
              <a:t>Field Trips</a:t>
            </a:r>
            <a:endParaRPr lang="en-IN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en-IN" dirty="0" smtClean="0"/>
              <a:t>		Field trips provide experiential learning opportunities that reinforce values.</a:t>
            </a:r>
          </a:p>
          <a:p>
            <a:pPr lvl="1" algn="just"/>
            <a:endParaRPr lang="en-IN" b="1" dirty="0" smtClean="0"/>
          </a:p>
          <a:p>
            <a:pPr lvl="1" algn="just">
              <a:buFont typeface="Wingdings" pitchFamily="2" charset="2"/>
              <a:buChar char="q"/>
            </a:pPr>
            <a:r>
              <a:rPr lang="en-IN" b="1" dirty="0" smtClean="0">
                <a:solidFill>
                  <a:srgbClr val="92D050"/>
                </a:solidFill>
              </a:rPr>
              <a:t>Educational Excursions:</a:t>
            </a:r>
            <a:r>
              <a:rPr lang="en-IN" dirty="0" smtClean="0">
                <a:solidFill>
                  <a:srgbClr val="92D050"/>
                </a:solidFill>
              </a:rPr>
              <a:t> </a:t>
            </a:r>
            <a:r>
              <a:rPr lang="en-IN" dirty="0" smtClean="0"/>
              <a:t>Visits to historical sites, museums, or cultural </a:t>
            </a:r>
            <a:r>
              <a:rPr lang="en-IN" dirty="0" smtClean="0"/>
              <a:t>canters </a:t>
            </a:r>
            <a:r>
              <a:rPr lang="en-IN" dirty="0" smtClean="0"/>
              <a:t>help students learn about values in different contexts.</a:t>
            </a:r>
          </a:p>
          <a:p>
            <a:pPr lvl="1" algn="just">
              <a:buFont typeface="Wingdings" pitchFamily="2" charset="2"/>
              <a:buChar char="q"/>
            </a:pPr>
            <a:endParaRPr lang="en-IN" b="1" dirty="0" smtClean="0"/>
          </a:p>
          <a:p>
            <a:pPr lvl="1" algn="just">
              <a:buFont typeface="Wingdings" pitchFamily="2" charset="2"/>
              <a:buChar char="q"/>
            </a:pPr>
            <a:r>
              <a:rPr lang="en-IN" b="1" dirty="0" smtClean="0">
                <a:solidFill>
                  <a:srgbClr val="92D050"/>
                </a:solidFill>
              </a:rPr>
              <a:t>Community Service Trips:</a:t>
            </a:r>
            <a:r>
              <a:rPr lang="en-IN" dirty="0" smtClean="0">
                <a:solidFill>
                  <a:srgbClr val="92D050"/>
                </a:solidFill>
              </a:rPr>
              <a:t> </a:t>
            </a:r>
            <a:r>
              <a:rPr lang="en-IN" dirty="0" smtClean="0"/>
              <a:t>Engaging in community service projects, such as volunteering at a shelter, fosters a sense of social responsibility and empathy.</a:t>
            </a: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IN" b="1" dirty="0" smtClean="0">
                <a:solidFill>
                  <a:srgbClr val="00B0F0"/>
                </a:solidFill>
              </a:rPr>
              <a:t>Club Activities</a:t>
            </a:r>
            <a:endParaRPr lang="en-IN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en-IN" dirty="0" smtClean="0"/>
              <a:t>Clubs provide a structured environment for exploring and practicing values.</a:t>
            </a:r>
          </a:p>
          <a:p>
            <a:pPr lvl="1"/>
            <a:endParaRPr lang="en-IN" b="1" dirty="0" smtClean="0"/>
          </a:p>
          <a:p>
            <a:pPr lvl="1" algn="just">
              <a:buFont typeface="Wingdings" pitchFamily="2" charset="2"/>
              <a:buChar char="v"/>
            </a:pPr>
            <a:r>
              <a:rPr lang="en-IN" b="1" dirty="0" smtClean="0">
                <a:solidFill>
                  <a:srgbClr val="FF0000"/>
                </a:solidFill>
              </a:rPr>
              <a:t>Value Clubs:</a:t>
            </a:r>
            <a:r>
              <a:rPr lang="en-IN" dirty="0" smtClean="0">
                <a:solidFill>
                  <a:srgbClr val="FF0000"/>
                </a:solidFill>
              </a:rPr>
              <a:t> </a:t>
            </a:r>
            <a:r>
              <a:rPr lang="en-IN" dirty="0" smtClean="0"/>
              <a:t>Clubs focused on specific values, such as environmental clubs or kindness clubs, provide ongoing opportunities for students to practice and discuss these values.</a:t>
            </a:r>
          </a:p>
          <a:p>
            <a:pPr lvl="1" algn="just">
              <a:buFont typeface="Wingdings" pitchFamily="2" charset="2"/>
              <a:buChar char="v"/>
            </a:pPr>
            <a:endParaRPr lang="en-IN" b="1" dirty="0" smtClean="0"/>
          </a:p>
          <a:p>
            <a:pPr lvl="1" algn="just">
              <a:buFont typeface="Wingdings" pitchFamily="2" charset="2"/>
              <a:buChar char="v"/>
            </a:pPr>
            <a:r>
              <a:rPr lang="en-IN" b="1" dirty="0" smtClean="0">
                <a:solidFill>
                  <a:srgbClr val="FF0000"/>
                </a:solidFill>
              </a:rPr>
              <a:t>Discussion Groups:</a:t>
            </a:r>
            <a:r>
              <a:rPr lang="en-IN" dirty="0" smtClean="0">
                <a:solidFill>
                  <a:srgbClr val="FF0000"/>
                </a:solidFill>
              </a:rPr>
              <a:t> </a:t>
            </a:r>
            <a:r>
              <a:rPr lang="en-IN" dirty="0" smtClean="0"/>
              <a:t>Regular meetings to discuss value-based topics, current events, or ethical dilemmas.</a:t>
            </a: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IN" b="1" dirty="0" smtClean="0">
                <a:solidFill>
                  <a:srgbClr val="92D050"/>
                </a:solidFill>
              </a:rPr>
              <a:t>Whole School Approach</a:t>
            </a:r>
            <a:endParaRPr lang="en-IN" dirty="0">
              <a:solidFill>
                <a:srgbClr val="92D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IN" dirty="0" smtClean="0"/>
              <a:t>		A whole school approach ensures that values are embedded in the school culture and practices.</a:t>
            </a:r>
          </a:p>
          <a:p>
            <a:pPr lvl="1" algn="just">
              <a:buFont typeface="Wingdings" pitchFamily="2" charset="2"/>
              <a:buChar char="q"/>
            </a:pPr>
            <a:endParaRPr lang="en-IN" b="1" dirty="0" smtClean="0"/>
          </a:p>
          <a:p>
            <a:pPr lvl="1" algn="just">
              <a:buFont typeface="Wingdings" pitchFamily="2" charset="2"/>
              <a:buChar char="q"/>
            </a:pPr>
            <a:r>
              <a:rPr lang="en-IN" b="1" dirty="0" smtClean="0">
                <a:solidFill>
                  <a:srgbClr val="FFC000"/>
                </a:solidFill>
              </a:rPr>
              <a:t>School Culture:</a:t>
            </a:r>
            <a:r>
              <a:rPr lang="en-IN" dirty="0" smtClean="0">
                <a:solidFill>
                  <a:srgbClr val="FFC000"/>
                </a:solidFill>
              </a:rPr>
              <a:t> </a:t>
            </a:r>
            <a:r>
              <a:rPr lang="en-IN" dirty="0" smtClean="0"/>
              <a:t>Establishing a school environment where values are an integral part of daily life. This includes promoting respect, kindness, and responsibility through school-wide initiatives and policies.</a:t>
            </a:r>
          </a:p>
          <a:p>
            <a:pPr lvl="1" algn="just">
              <a:buFont typeface="Wingdings" pitchFamily="2" charset="2"/>
              <a:buChar char="q"/>
            </a:pPr>
            <a:endParaRPr lang="en-IN" b="1" dirty="0" smtClean="0"/>
          </a:p>
          <a:p>
            <a:pPr lvl="1" algn="just">
              <a:buFont typeface="Wingdings" pitchFamily="2" charset="2"/>
              <a:buChar char="q"/>
            </a:pPr>
            <a:r>
              <a:rPr lang="en-IN" b="1" dirty="0" smtClean="0">
                <a:solidFill>
                  <a:srgbClr val="FFC000"/>
                </a:solidFill>
              </a:rPr>
              <a:t>Policies and Practices:</a:t>
            </a:r>
            <a:r>
              <a:rPr lang="en-IN" dirty="0" smtClean="0">
                <a:solidFill>
                  <a:srgbClr val="FFC000"/>
                </a:solidFill>
              </a:rPr>
              <a:t> </a:t>
            </a:r>
            <a:r>
              <a:rPr lang="en-IN" dirty="0" smtClean="0"/>
              <a:t>Implementing school policies that reflect and reinforce core values, such as anti-bullying policies or codes of conduct.</a:t>
            </a:r>
          </a:p>
          <a:p>
            <a:pPr lvl="1" algn="just">
              <a:buFont typeface="Wingdings" pitchFamily="2" charset="2"/>
              <a:buChar char="q"/>
            </a:pPr>
            <a:endParaRPr lang="en-IN" b="1" dirty="0" smtClean="0"/>
          </a:p>
          <a:p>
            <a:pPr lvl="1" algn="just">
              <a:buFont typeface="Wingdings" pitchFamily="2" charset="2"/>
              <a:buChar char="q"/>
            </a:pPr>
            <a:r>
              <a:rPr lang="en-IN" b="1" dirty="0" smtClean="0">
                <a:solidFill>
                  <a:srgbClr val="FFC000"/>
                </a:solidFill>
              </a:rPr>
              <a:t>Community Involvement:</a:t>
            </a:r>
            <a:r>
              <a:rPr lang="en-IN" dirty="0" smtClean="0">
                <a:solidFill>
                  <a:srgbClr val="FFC000"/>
                </a:solidFill>
              </a:rPr>
              <a:t> </a:t>
            </a:r>
            <a:r>
              <a:rPr lang="en-IN" dirty="0" smtClean="0"/>
              <a:t>Engaging parents and community members in value education through events, workshops, and collaborative projects.</a:t>
            </a: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undry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43</TotalTime>
  <Words>157</Words>
  <Application>Microsoft Office PowerPoint</Application>
  <PresentationFormat>On-screen Show (4:3)</PresentationFormat>
  <Paragraphs>106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Foundry</vt:lpstr>
      <vt:lpstr>VALUE AND PEACE EDUCATION </vt:lpstr>
      <vt:lpstr>Approaches to Value Development</vt:lpstr>
      <vt:lpstr>Value Inculcation</vt:lpstr>
      <vt:lpstr>Value Analysis and Clarification</vt:lpstr>
      <vt:lpstr>Strategies for Value Development</vt:lpstr>
      <vt:lpstr>Strategies for Value Development</vt:lpstr>
      <vt:lpstr>Field Trips</vt:lpstr>
      <vt:lpstr>Club Activities</vt:lpstr>
      <vt:lpstr>Whole School Approach</vt:lpstr>
      <vt:lpstr>PEDAGOGY OF VALUES</vt:lpstr>
      <vt:lpstr>PEDAGOGY OF VALUES</vt:lpstr>
      <vt:lpstr>PEDAGOGY OF VALUES</vt:lpstr>
      <vt:lpstr>PEDAGOGY OF VALUES</vt:lpstr>
      <vt:lpstr>PEDAGOGY OF VALUES</vt:lpstr>
      <vt:lpstr>PEDAGOGY OF VALUES</vt:lpstr>
      <vt:lpstr>Slide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VALUES AND PEACE EDUCATION</dc:title>
  <dc:creator>MYpc</dc:creator>
  <cp:lastModifiedBy>pc pri</cp:lastModifiedBy>
  <cp:revision>13</cp:revision>
  <dcterms:created xsi:type="dcterms:W3CDTF">2024-06-27T08:39:48Z</dcterms:created>
  <dcterms:modified xsi:type="dcterms:W3CDTF">2024-06-28T07:03:48Z</dcterms:modified>
</cp:coreProperties>
</file>