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0698163" cy="7589838"/>
  <p:notesSz cx="6858000" cy="9144000"/>
  <p:embeddedFontLst>
    <p:embeddedFont>
      <p:font typeface="Alfa Slab One" charset="0"/>
      <p:regular r:id="rId29"/>
    </p:embeddedFont>
    <p:embeddedFont>
      <p:font typeface="Nunito" charset="0"/>
      <p:regular r:id="rId30"/>
      <p:bold r:id="rId31"/>
      <p:italic r:id="rId32"/>
      <p:boldItalic r:id="rId33"/>
    </p:embeddedFont>
    <p:embeddedFont>
      <p:font typeface="Calibri"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390">
          <p15:clr>
            <a:srgbClr val="747775"/>
          </p15:clr>
        </p15:guide>
        <p15:guide id="2" pos="337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9" d="100"/>
          <a:sy n="99" d="100"/>
        </p:scale>
        <p:origin x="-1464" y="-108"/>
      </p:cViewPr>
      <p:guideLst>
        <p:guide orient="horz" pos="2390"/>
        <p:guide pos="337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12487" y="685800"/>
            <a:ext cx="483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6" y="4167709"/>
            <a:ext cx="8623500" cy="3421800"/>
          </a:xfrm>
          <a:prstGeom prst="rtTriangle">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4191775" y="2288146"/>
            <a:ext cx="6506700" cy="5301300"/>
          </a:xfrm>
          <a:prstGeom prst="rtTriangle">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918880" y="-73"/>
            <a:ext cx="4779600" cy="3028800"/>
          </a:xfrm>
          <a:prstGeom prst="rtTriangle">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3" name="Google Shape;13;p2"/>
          <p:cNvSpPr/>
          <p:nvPr/>
        </p:nvSpPr>
        <p:spPr>
          <a:xfrm>
            <a:off x="237832"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98585" y="874"/>
            <a:ext cx="2632925" cy="1540969"/>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1059312" y="874"/>
            <a:ext cx="2632925" cy="1540969"/>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8257444" y="7508"/>
            <a:ext cx="2166067" cy="1109814"/>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7666992" y="6223678"/>
            <a:ext cx="2795191" cy="1365985"/>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232898" y="5984344"/>
            <a:ext cx="3270599" cy="1598499"/>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2174682" y="2689693"/>
            <a:ext cx="6272700" cy="2136900"/>
          </a:xfrm>
          <a:prstGeom prst="rect">
            <a:avLst/>
          </a:prstGeom>
        </p:spPr>
        <p:txBody>
          <a:bodyPr spcFirstLastPara="1" wrap="square" lIns="116275" tIns="116275" rIns="116275" bIns="11627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35" name="Google Shape;35;p2"/>
          <p:cNvSpPr txBox="1">
            <a:spLocks noGrp="1"/>
          </p:cNvSpPr>
          <p:nvPr>
            <p:ph type="subTitle" idx="1"/>
          </p:nvPr>
        </p:nvSpPr>
        <p:spPr>
          <a:xfrm>
            <a:off x="2174678" y="5036308"/>
            <a:ext cx="6272700" cy="771000"/>
          </a:xfrm>
          <a:prstGeom prst="rect">
            <a:avLst/>
          </a:prstGeom>
        </p:spPr>
        <p:txBody>
          <a:bodyPr spcFirstLastPara="1" wrap="square" lIns="116275" tIns="116275" rIns="116275" bIns="116275" anchor="t" anchorCtr="0">
            <a:norm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36" name="Google Shape;36;p2"/>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6515875" y="4181838"/>
            <a:ext cx="4182600" cy="3407700"/>
          </a:xfrm>
          <a:prstGeom prst="rtTriangle">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6972484" y="6078668"/>
            <a:ext cx="2949576" cy="1511209"/>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232898" y="3"/>
            <a:ext cx="3270599" cy="1598499"/>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621444" y="2041949"/>
            <a:ext cx="7455600" cy="2035800"/>
          </a:xfrm>
          <a:prstGeom prst="rect">
            <a:avLst/>
          </a:prstGeom>
        </p:spPr>
        <p:txBody>
          <a:bodyPr spcFirstLastPara="1" wrap="square" lIns="116275" tIns="116275" rIns="116275" bIns="116275" anchor="ctr" anchorCtr="0">
            <a:normAutofit/>
          </a:bodyPr>
          <a:lstStyle>
            <a:lvl1pPr lvl="0" algn="ctr">
              <a:spcBef>
                <a:spcPts val="0"/>
              </a:spcBef>
              <a:spcAft>
                <a:spcPts val="0"/>
              </a:spcAft>
              <a:buClr>
                <a:schemeClr val="dk2"/>
              </a:buClr>
              <a:buSzPts val="10900"/>
              <a:buNone/>
              <a:defRPr sz="10900">
                <a:solidFill>
                  <a:schemeClr val="dk2"/>
                </a:solidFill>
              </a:defRPr>
            </a:lvl1pPr>
            <a:lvl2pPr lvl="1" algn="ctr">
              <a:spcBef>
                <a:spcPts val="0"/>
              </a:spcBef>
              <a:spcAft>
                <a:spcPts val="0"/>
              </a:spcAft>
              <a:buClr>
                <a:schemeClr val="dk2"/>
              </a:buClr>
              <a:buSzPts val="10900"/>
              <a:buNone/>
              <a:defRPr sz="10900">
                <a:solidFill>
                  <a:schemeClr val="dk2"/>
                </a:solidFill>
              </a:defRPr>
            </a:lvl2pPr>
            <a:lvl3pPr lvl="2" algn="ctr">
              <a:spcBef>
                <a:spcPts val="0"/>
              </a:spcBef>
              <a:spcAft>
                <a:spcPts val="0"/>
              </a:spcAft>
              <a:buClr>
                <a:schemeClr val="dk2"/>
              </a:buClr>
              <a:buSzPts val="10900"/>
              <a:buNone/>
              <a:defRPr sz="10900">
                <a:solidFill>
                  <a:schemeClr val="dk2"/>
                </a:solidFill>
              </a:defRPr>
            </a:lvl3pPr>
            <a:lvl4pPr lvl="3" algn="ctr">
              <a:spcBef>
                <a:spcPts val="0"/>
              </a:spcBef>
              <a:spcAft>
                <a:spcPts val="0"/>
              </a:spcAft>
              <a:buClr>
                <a:schemeClr val="dk2"/>
              </a:buClr>
              <a:buSzPts val="10900"/>
              <a:buNone/>
              <a:defRPr sz="10900">
                <a:solidFill>
                  <a:schemeClr val="dk2"/>
                </a:solidFill>
              </a:defRPr>
            </a:lvl4pPr>
            <a:lvl5pPr lvl="4" algn="ctr">
              <a:spcBef>
                <a:spcPts val="0"/>
              </a:spcBef>
              <a:spcAft>
                <a:spcPts val="0"/>
              </a:spcAft>
              <a:buClr>
                <a:schemeClr val="dk2"/>
              </a:buClr>
              <a:buSzPts val="10900"/>
              <a:buNone/>
              <a:defRPr sz="10900">
                <a:solidFill>
                  <a:schemeClr val="dk2"/>
                </a:solidFill>
              </a:defRPr>
            </a:lvl5pPr>
            <a:lvl6pPr lvl="5" algn="ctr">
              <a:spcBef>
                <a:spcPts val="0"/>
              </a:spcBef>
              <a:spcAft>
                <a:spcPts val="0"/>
              </a:spcAft>
              <a:buClr>
                <a:schemeClr val="dk2"/>
              </a:buClr>
              <a:buSzPts val="10900"/>
              <a:buNone/>
              <a:defRPr sz="10900">
                <a:solidFill>
                  <a:schemeClr val="dk2"/>
                </a:solidFill>
              </a:defRPr>
            </a:lvl6pPr>
            <a:lvl7pPr lvl="6" algn="ctr">
              <a:spcBef>
                <a:spcPts val="0"/>
              </a:spcBef>
              <a:spcAft>
                <a:spcPts val="0"/>
              </a:spcAft>
              <a:buClr>
                <a:schemeClr val="dk2"/>
              </a:buClr>
              <a:buSzPts val="10900"/>
              <a:buNone/>
              <a:defRPr sz="10900">
                <a:solidFill>
                  <a:schemeClr val="dk2"/>
                </a:solidFill>
              </a:defRPr>
            </a:lvl7pPr>
            <a:lvl8pPr lvl="7" algn="ctr">
              <a:spcBef>
                <a:spcPts val="0"/>
              </a:spcBef>
              <a:spcAft>
                <a:spcPts val="0"/>
              </a:spcAft>
              <a:buClr>
                <a:schemeClr val="dk2"/>
              </a:buClr>
              <a:buSzPts val="10900"/>
              <a:buNone/>
              <a:defRPr sz="10900">
                <a:solidFill>
                  <a:schemeClr val="dk2"/>
                </a:solidFill>
              </a:defRPr>
            </a:lvl8pPr>
            <a:lvl9pPr lvl="8" algn="ctr">
              <a:spcBef>
                <a:spcPts val="0"/>
              </a:spcBef>
              <a:spcAft>
                <a:spcPts val="0"/>
              </a:spcAft>
              <a:buClr>
                <a:schemeClr val="dk2"/>
              </a:buClr>
              <a:buSzPts val="10900"/>
              <a:buNone/>
              <a:defRPr sz="10900">
                <a:solidFill>
                  <a:schemeClr val="dk2"/>
                </a:solidFill>
              </a:defRPr>
            </a:lvl9pPr>
          </a:lstStyle>
          <a:p>
            <a:r>
              <a:t>xx%</a:t>
            </a:r>
          </a:p>
        </p:txBody>
      </p:sp>
      <p:sp>
        <p:nvSpPr>
          <p:cNvPr id="120" name="Google Shape;120;p11"/>
          <p:cNvSpPr txBox="1">
            <a:spLocks noGrp="1"/>
          </p:cNvSpPr>
          <p:nvPr>
            <p:ph type="body" idx="1"/>
          </p:nvPr>
        </p:nvSpPr>
        <p:spPr>
          <a:xfrm>
            <a:off x="1621444" y="4225773"/>
            <a:ext cx="7455600" cy="945900"/>
          </a:xfrm>
          <a:prstGeom prst="rect">
            <a:avLst/>
          </a:prstGeom>
        </p:spPr>
        <p:txBody>
          <a:bodyPr spcFirstLastPara="1" wrap="square" lIns="116275" tIns="116275" rIns="116275" bIns="116275" anchor="t" anchorCtr="0">
            <a:normAutofit/>
          </a:bodyPr>
          <a:lstStyle>
            <a:lvl1pPr marL="457200" lvl="0" indent="-336550" algn="ctr">
              <a:spcBef>
                <a:spcPts val="0"/>
              </a:spcBef>
              <a:spcAft>
                <a:spcPts val="0"/>
              </a:spcAft>
              <a:buSzPts val="17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21" name="Google Shape;121;p11"/>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5565775" y="3407650"/>
            <a:ext cx="5132700" cy="4182000"/>
          </a:xfrm>
          <a:prstGeom prst="rtTriangle">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6545406" y="5844849"/>
            <a:ext cx="3404934" cy="1744586"/>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232898" y="3"/>
            <a:ext cx="3270599" cy="1598499"/>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2209759" y="2576469"/>
            <a:ext cx="6291600" cy="2428800"/>
          </a:xfrm>
          <a:prstGeom prst="rect">
            <a:avLst/>
          </a:prstGeom>
        </p:spPr>
        <p:txBody>
          <a:bodyPr spcFirstLastPara="1" wrap="square" lIns="116275" tIns="116275" rIns="116275" bIns="116275" anchor="ctr" anchorCtr="0">
            <a:normAutofit/>
          </a:bodyPr>
          <a:lstStyle>
            <a:lvl1pPr lvl="0" algn="ctr">
              <a:spcBef>
                <a:spcPts val="0"/>
              </a:spcBef>
              <a:spcAft>
                <a:spcPts val="0"/>
              </a:spcAft>
              <a:buClr>
                <a:schemeClr val="dk2"/>
              </a:buClr>
              <a:buSzPts val="4100"/>
              <a:buNone/>
              <a:defRPr sz="4100">
                <a:solidFill>
                  <a:schemeClr val="dk2"/>
                </a:solidFill>
              </a:defRPr>
            </a:lvl1pPr>
            <a:lvl2pPr lvl="1" algn="ctr">
              <a:spcBef>
                <a:spcPts val="0"/>
              </a:spcBef>
              <a:spcAft>
                <a:spcPts val="0"/>
              </a:spcAft>
              <a:buClr>
                <a:schemeClr val="dk2"/>
              </a:buClr>
              <a:buSzPts val="4100"/>
              <a:buNone/>
              <a:defRPr sz="4100">
                <a:solidFill>
                  <a:schemeClr val="dk2"/>
                </a:solidFill>
              </a:defRPr>
            </a:lvl2pPr>
            <a:lvl3pPr lvl="2" algn="ctr">
              <a:spcBef>
                <a:spcPts val="0"/>
              </a:spcBef>
              <a:spcAft>
                <a:spcPts val="0"/>
              </a:spcAft>
              <a:buClr>
                <a:schemeClr val="dk2"/>
              </a:buClr>
              <a:buSzPts val="4100"/>
              <a:buNone/>
              <a:defRPr sz="4100">
                <a:solidFill>
                  <a:schemeClr val="dk2"/>
                </a:solidFill>
              </a:defRPr>
            </a:lvl3pPr>
            <a:lvl4pPr lvl="3" algn="ctr">
              <a:spcBef>
                <a:spcPts val="0"/>
              </a:spcBef>
              <a:spcAft>
                <a:spcPts val="0"/>
              </a:spcAft>
              <a:buClr>
                <a:schemeClr val="dk2"/>
              </a:buClr>
              <a:buSzPts val="4100"/>
              <a:buNone/>
              <a:defRPr sz="4100">
                <a:solidFill>
                  <a:schemeClr val="dk2"/>
                </a:solidFill>
              </a:defRPr>
            </a:lvl4pPr>
            <a:lvl5pPr lvl="4" algn="ctr">
              <a:spcBef>
                <a:spcPts val="0"/>
              </a:spcBef>
              <a:spcAft>
                <a:spcPts val="0"/>
              </a:spcAft>
              <a:buClr>
                <a:schemeClr val="dk2"/>
              </a:buClr>
              <a:buSzPts val="4100"/>
              <a:buNone/>
              <a:defRPr sz="4100">
                <a:solidFill>
                  <a:schemeClr val="dk2"/>
                </a:solidFill>
              </a:defRPr>
            </a:lvl5pPr>
            <a:lvl6pPr lvl="5" algn="ctr">
              <a:spcBef>
                <a:spcPts val="0"/>
              </a:spcBef>
              <a:spcAft>
                <a:spcPts val="0"/>
              </a:spcAft>
              <a:buClr>
                <a:schemeClr val="dk2"/>
              </a:buClr>
              <a:buSzPts val="4100"/>
              <a:buNone/>
              <a:defRPr sz="4100">
                <a:solidFill>
                  <a:schemeClr val="dk2"/>
                </a:solidFill>
              </a:defRPr>
            </a:lvl6pPr>
            <a:lvl7pPr lvl="6" algn="ctr">
              <a:spcBef>
                <a:spcPts val="0"/>
              </a:spcBef>
              <a:spcAft>
                <a:spcPts val="0"/>
              </a:spcAft>
              <a:buClr>
                <a:schemeClr val="dk2"/>
              </a:buClr>
              <a:buSzPts val="4100"/>
              <a:buNone/>
              <a:defRPr sz="4100">
                <a:solidFill>
                  <a:schemeClr val="dk2"/>
                </a:solidFill>
              </a:defRPr>
            </a:lvl7pPr>
            <a:lvl8pPr lvl="7" algn="ctr">
              <a:spcBef>
                <a:spcPts val="0"/>
              </a:spcBef>
              <a:spcAft>
                <a:spcPts val="0"/>
              </a:spcAft>
              <a:buClr>
                <a:schemeClr val="dk2"/>
              </a:buClr>
              <a:buSzPts val="4100"/>
              <a:buNone/>
              <a:defRPr sz="4100">
                <a:solidFill>
                  <a:schemeClr val="dk2"/>
                </a:solidFill>
              </a:defRPr>
            </a:lvl8pPr>
            <a:lvl9pPr lvl="8" algn="ctr">
              <a:spcBef>
                <a:spcPts val="0"/>
              </a:spcBef>
              <a:spcAft>
                <a:spcPts val="0"/>
              </a:spcAft>
              <a:buClr>
                <a:schemeClr val="dk2"/>
              </a:buClr>
              <a:buSzPts val="4100"/>
              <a:buNone/>
              <a:defRPr sz="4100">
                <a:solidFill>
                  <a:schemeClr val="dk2"/>
                </a:solidFill>
              </a:defRPr>
            </a:lvl9pPr>
          </a:lstStyle>
          <a:p>
            <a:endParaRPr/>
          </a:p>
        </p:txBody>
      </p:sp>
      <p:sp>
        <p:nvSpPr>
          <p:cNvPr id="48" name="Google Shape;48;p3"/>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4191775" y="2288146"/>
            <a:ext cx="6506700" cy="53013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51" name="Google Shape;51;p4"/>
          <p:cNvSpPr/>
          <p:nvPr/>
        </p:nvSpPr>
        <p:spPr>
          <a:xfrm>
            <a:off x="36" y="4167709"/>
            <a:ext cx="8623500" cy="3421800"/>
          </a:xfrm>
          <a:prstGeom prst="rtTriangle">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52" name="Google Shape;52;p4"/>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958405" y="1247731"/>
            <a:ext cx="8781600" cy="1408500"/>
          </a:xfrm>
          <a:prstGeom prst="rect">
            <a:avLst/>
          </a:prstGeom>
        </p:spPr>
        <p:txBody>
          <a:bodyPr spcFirstLastPara="1" wrap="square" lIns="116275" tIns="116275" rIns="116275" bIns="116275" anchor="t" anchorCtr="0">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a:endParaRPr/>
          </a:p>
        </p:txBody>
      </p:sp>
      <p:sp>
        <p:nvSpPr>
          <p:cNvPr id="54" name="Google Shape;54;p4"/>
          <p:cNvSpPr txBox="1">
            <a:spLocks noGrp="1"/>
          </p:cNvSpPr>
          <p:nvPr>
            <p:ph type="body" idx="1"/>
          </p:nvPr>
        </p:nvSpPr>
        <p:spPr>
          <a:xfrm>
            <a:off x="958405" y="2937427"/>
            <a:ext cx="8781600" cy="3612300"/>
          </a:xfrm>
          <a:prstGeom prst="rect">
            <a:avLst/>
          </a:prstGeom>
        </p:spPr>
        <p:txBody>
          <a:bodyPr spcFirstLastPara="1" wrap="square" lIns="116275" tIns="116275" rIns="116275" bIns="116275" anchor="t" anchorCtr="0">
            <a:normAutofit/>
          </a:bodyPr>
          <a:lstStyle>
            <a:lvl1pPr marL="457200" lvl="0" indent="-336550">
              <a:spcBef>
                <a:spcPts val="0"/>
              </a:spcBef>
              <a:spcAft>
                <a:spcPts val="0"/>
              </a:spcAft>
              <a:buSzPts val="17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 name="Google Shape;55;p4"/>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4191775" y="2288146"/>
            <a:ext cx="6506700" cy="53013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58" name="Google Shape;58;p5"/>
          <p:cNvSpPr/>
          <p:nvPr/>
        </p:nvSpPr>
        <p:spPr>
          <a:xfrm>
            <a:off x="36" y="4167709"/>
            <a:ext cx="8623500" cy="3421800"/>
          </a:xfrm>
          <a:prstGeom prst="rtTriangle">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59" name="Google Shape;59;p5"/>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958405" y="1247731"/>
            <a:ext cx="8781600" cy="1408500"/>
          </a:xfrm>
          <a:prstGeom prst="rect">
            <a:avLst/>
          </a:prstGeom>
        </p:spPr>
        <p:txBody>
          <a:bodyPr spcFirstLastPara="1" wrap="square" lIns="116275" tIns="116275" rIns="116275" bIns="116275" anchor="t" anchorCtr="0">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a:endParaRPr/>
          </a:p>
        </p:txBody>
      </p:sp>
      <p:sp>
        <p:nvSpPr>
          <p:cNvPr id="61" name="Google Shape;61;p5"/>
          <p:cNvSpPr txBox="1">
            <a:spLocks noGrp="1"/>
          </p:cNvSpPr>
          <p:nvPr>
            <p:ph type="body" idx="1"/>
          </p:nvPr>
        </p:nvSpPr>
        <p:spPr>
          <a:xfrm>
            <a:off x="958405" y="2937427"/>
            <a:ext cx="4312800" cy="3612300"/>
          </a:xfrm>
          <a:prstGeom prst="rect">
            <a:avLst/>
          </a:prstGeom>
        </p:spPr>
        <p:txBody>
          <a:bodyPr spcFirstLastPara="1" wrap="square" lIns="116275" tIns="116275" rIns="116275" bIns="116275" anchor="t" anchorCtr="0">
            <a:normAutofit/>
          </a:bodyPr>
          <a:lstStyle>
            <a:lvl1pPr marL="457200" lvl="0" indent="-336550">
              <a:spcBef>
                <a:spcPts val="0"/>
              </a:spcBef>
              <a:spcAft>
                <a:spcPts val="0"/>
              </a:spcAft>
              <a:buSzPts val="17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2" name="Google Shape;62;p5"/>
          <p:cNvSpPr txBox="1">
            <a:spLocks noGrp="1"/>
          </p:cNvSpPr>
          <p:nvPr>
            <p:ph type="body" idx="2"/>
          </p:nvPr>
        </p:nvSpPr>
        <p:spPr>
          <a:xfrm>
            <a:off x="5427247" y="2937427"/>
            <a:ext cx="4312800" cy="3612300"/>
          </a:xfrm>
          <a:prstGeom prst="rect">
            <a:avLst/>
          </a:prstGeom>
        </p:spPr>
        <p:txBody>
          <a:bodyPr spcFirstLastPara="1" wrap="square" lIns="116275" tIns="116275" rIns="116275" bIns="116275" anchor="t" anchorCtr="0">
            <a:normAutofit/>
          </a:bodyPr>
          <a:lstStyle>
            <a:lvl1pPr marL="457200" lvl="0" indent="-336550">
              <a:spcBef>
                <a:spcPts val="0"/>
              </a:spcBef>
              <a:spcAft>
                <a:spcPts val="0"/>
              </a:spcAft>
              <a:buSzPts val="17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3" name="Google Shape;63;p5"/>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4191775" y="2288146"/>
            <a:ext cx="6506700" cy="53013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66" name="Google Shape;66;p6"/>
          <p:cNvSpPr/>
          <p:nvPr/>
        </p:nvSpPr>
        <p:spPr>
          <a:xfrm>
            <a:off x="36" y="4167709"/>
            <a:ext cx="8623500" cy="3421800"/>
          </a:xfrm>
          <a:prstGeom prst="rtTriangle">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67" name="Google Shape;67;p6"/>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958405" y="1247731"/>
            <a:ext cx="8781600" cy="1408500"/>
          </a:xfrm>
          <a:prstGeom prst="rect">
            <a:avLst/>
          </a:prstGeom>
        </p:spPr>
        <p:txBody>
          <a:bodyPr spcFirstLastPara="1" wrap="square" lIns="116275" tIns="116275" rIns="116275" bIns="116275" anchor="t" anchorCtr="0">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a:endParaRPr/>
          </a:p>
        </p:txBody>
      </p:sp>
      <p:sp>
        <p:nvSpPr>
          <p:cNvPr id="69" name="Google Shape;69;p6"/>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4191775" y="2288146"/>
            <a:ext cx="6506700" cy="53013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72" name="Google Shape;72;p7"/>
          <p:cNvSpPr/>
          <p:nvPr/>
        </p:nvSpPr>
        <p:spPr>
          <a:xfrm>
            <a:off x="36" y="4167709"/>
            <a:ext cx="8623500" cy="3421800"/>
          </a:xfrm>
          <a:prstGeom prst="rtTriangle">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73" name="Google Shape;73;p7"/>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958405" y="1247731"/>
            <a:ext cx="4339800" cy="2040600"/>
          </a:xfrm>
          <a:prstGeom prst="rect">
            <a:avLst/>
          </a:prstGeom>
        </p:spPr>
        <p:txBody>
          <a:bodyPr spcFirstLastPara="1" wrap="square" lIns="116275" tIns="116275" rIns="116275" bIns="116275" anchor="t" anchorCtr="0">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a:endParaRPr/>
          </a:p>
        </p:txBody>
      </p:sp>
      <p:sp>
        <p:nvSpPr>
          <p:cNvPr id="75" name="Google Shape;75;p7"/>
          <p:cNvSpPr txBox="1">
            <a:spLocks noGrp="1"/>
          </p:cNvSpPr>
          <p:nvPr>
            <p:ph type="body" idx="1"/>
          </p:nvPr>
        </p:nvSpPr>
        <p:spPr>
          <a:xfrm>
            <a:off x="971919" y="3421889"/>
            <a:ext cx="4339800" cy="3127800"/>
          </a:xfrm>
          <a:prstGeom prst="rect">
            <a:avLst/>
          </a:prstGeom>
        </p:spPr>
        <p:txBody>
          <a:bodyPr spcFirstLastPara="1" wrap="square" lIns="116275" tIns="116275" rIns="116275" bIns="116275" anchor="t" anchorCtr="0">
            <a:normAutofit/>
          </a:bodyPr>
          <a:lstStyle>
            <a:lvl1pPr marL="457200" lvl="0" indent="-336550">
              <a:spcBef>
                <a:spcPts val="0"/>
              </a:spcBef>
              <a:spcAft>
                <a:spcPts val="0"/>
              </a:spcAft>
              <a:buSzPts val="17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6" name="Google Shape;76;p7"/>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4165709"/>
            <a:ext cx="8622000" cy="3418800"/>
          </a:xfrm>
          <a:prstGeom prst="rtTriangle">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4192336" y="2293181"/>
            <a:ext cx="6505800" cy="52965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99581" y="-255"/>
            <a:ext cx="2634096" cy="1539597"/>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40987" y="6672652"/>
            <a:ext cx="1864203" cy="91054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6887215" y="1834"/>
            <a:ext cx="3811280" cy="186140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630896" y="1919914"/>
            <a:ext cx="7449300" cy="3746700"/>
          </a:xfrm>
          <a:prstGeom prst="rect">
            <a:avLst/>
          </a:prstGeom>
        </p:spPr>
        <p:txBody>
          <a:bodyPr spcFirstLastPara="1" wrap="square" lIns="116275" tIns="116275" rIns="116275" bIns="116275" anchor="ctr" anchorCtr="0">
            <a:normAutofit/>
          </a:bodyPr>
          <a:lstStyle>
            <a:lvl1pPr lvl="0" algn="ctr">
              <a:spcBef>
                <a:spcPts val="0"/>
              </a:spcBef>
              <a:spcAft>
                <a:spcPts val="0"/>
              </a:spcAft>
              <a:buSzPts val="4100"/>
              <a:buNone/>
              <a:defRPr sz="4100"/>
            </a:lvl1pPr>
            <a:lvl2pPr lvl="1" algn="ctr">
              <a:spcBef>
                <a:spcPts val="0"/>
              </a:spcBef>
              <a:spcAft>
                <a:spcPts val="0"/>
              </a:spcAft>
              <a:buSzPts val="4100"/>
              <a:buNone/>
              <a:defRPr sz="4100"/>
            </a:lvl2pPr>
            <a:lvl3pPr lvl="2" algn="ctr">
              <a:spcBef>
                <a:spcPts val="0"/>
              </a:spcBef>
              <a:spcAft>
                <a:spcPts val="0"/>
              </a:spcAft>
              <a:buSzPts val="4100"/>
              <a:buNone/>
              <a:defRPr sz="4100"/>
            </a:lvl3pPr>
            <a:lvl4pPr lvl="3" algn="ctr">
              <a:spcBef>
                <a:spcPts val="0"/>
              </a:spcBef>
              <a:spcAft>
                <a:spcPts val="0"/>
              </a:spcAft>
              <a:buSzPts val="4100"/>
              <a:buNone/>
              <a:defRPr sz="4100"/>
            </a:lvl4pPr>
            <a:lvl5pPr lvl="4" algn="ctr">
              <a:spcBef>
                <a:spcPts val="0"/>
              </a:spcBef>
              <a:spcAft>
                <a:spcPts val="0"/>
              </a:spcAft>
              <a:buSzPts val="4100"/>
              <a:buNone/>
              <a:defRPr sz="4100"/>
            </a:lvl5pPr>
            <a:lvl6pPr lvl="5" algn="ctr">
              <a:spcBef>
                <a:spcPts val="0"/>
              </a:spcBef>
              <a:spcAft>
                <a:spcPts val="0"/>
              </a:spcAft>
              <a:buSzPts val="4100"/>
              <a:buNone/>
              <a:defRPr sz="4100"/>
            </a:lvl6pPr>
            <a:lvl7pPr lvl="6" algn="ctr">
              <a:spcBef>
                <a:spcPts val="0"/>
              </a:spcBef>
              <a:spcAft>
                <a:spcPts val="0"/>
              </a:spcAft>
              <a:buSzPts val="4100"/>
              <a:buNone/>
              <a:defRPr sz="4100"/>
            </a:lvl7pPr>
            <a:lvl8pPr lvl="7" algn="ctr">
              <a:spcBef>
                <a:spcPts val="0"/>
              </a:spcBef>
              <a:spcAft>
                <a:spcPts val="0"/>
              </a:spcAft>
              <a:buSzPts val="4100"/>
              <a:buNone/>
              <a:defRPr sz="4100"/>
            </a:lvl8pPr>
            <a:lvl9pPr lvl="8" algn="ctr">
              <a:spcBef>
                <a:spcPts val="0"/>
              </a:spcBef>
              <a:spcAft>
                <a:spcPts val="0"/>
              </a:spcAft>
              <a:buSzPts val="4100"/>
              <a:buNone/>
              <a:defRPr sz="4100"/>
            </a:lvl9pPr>
          </a:lstStyle>
          <a:p>
            <a:endParaRPr/>
          </a:p>
        </p:txBody>
      </p:sp>
      <p:sp>
        <p:nvSpPr>
          <p:cNvPr id="94" name="Google Shape;94;p8"/>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4191775" y="2288146"/>
            <a:ext cx="6506700" cy="53013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97" name="Google Shape;97;p9"/>
          <p:cNvSpPr/>
          <p:nvPr/>
        </p:nvSpPr>
        <p:spPr>
          <a:xfrm>
            <a:off x="36" y="4167709"/>
            <a:ext cx="8623500" cy="3421800"/>
          </a:xfrm>
          <a:prstGeom prst="rtTriangle">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98" name="Google Shape;98;p9"/>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958405" y="1247731"/>
            <a:ext cx="7516200" cy="1040400"/>
          </a:xfrm>
          <a:prstGeom prst="rect">
            <a:avLst/>
          </a:prstGeom>
        </p:spPr>
        <p:txBody>
          <a:bodyPr spcFirstLastPara="1" wrap="square" lIns="116275" tIns="116275" rIns="116275" bIns="116275" anchor="t" anchorCtr="0">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a:endParaRPr/>
          </a:p>
        </p:txBody>
      </p:sp>
      <p:sp>
        <p:nvSpPr>
          <p:cNvPr id="100" name="Google Shape;100;p9"/>
          <p:cNvSpPr txBox="1">
            <a:spLocks noGrp="1"/>
          </p:cNvSpPr>
          <p:nvPr>
            <p:ph type="subTitle" idx="1"/>
          </p:nvPr>
        </p:nvSpPr>
        <p:spPr>
          <a:xfrm>
            <a:off x="958405" y="2288146"/>
            <a:ext cx="6856200" cy="580800"/>
          </a:xfrm>
          <a:prstGeom prst="rect">
            <a:avLst/>
          </a:prstGeom>
        </p:spPr>
        <p:txBody>
          <a:bodyPr spcFirstLastPara="1" wrap="square" lIns="116275" tIns="116275" rIns="116275" bIns="116275" anchor="t" anchorCtr="0">
            <a:normAutofit/>
          </a:bodyPr>
          <a:lstStyle>
            <a:lvl1pPr lvl="0">
              <a:lnSpc>
                <a:spcPct val="100000"/>
              </a:lnSpc>
              <a:spcBef>
                <a:spcPts val="0"/>
              </a:spcBef>
              <a:spcAft>
                <a:spcPts val="0"/>
              </a:spcAft>
              <a:buClr>
                <a:schemeClr val="lt1"/>
              </a:buClr>
              <a:buSzPts val="2000"/>
              <a:buNone/>
              <a:defRPr sz="2000">
                <a:solidFill>
                  <a:schemeClr val="lt1"/>
                </a:solidFill>
              </a:defRPr>
            </a:lvl1pPr>
            <a:lvl2pPr lvl="1">
              <a:lnSpc>
                <a:spcPct val="100000"/>
              </a:lnSpc>
              <a:spcBef>
                <a:spcPts val="0"/>
              </a:spcBef>
              <a:spcAft>
                <a:spcPts val="0"/>
              </a:spcAft>
              <a:buClr>
                <a:schemeClr val="lt1"/>
              </a:buClr>
              <a:buSzPts val="2000"/>
              <a:buNone/>
              <a:defRPr sz="2000">
                <a:solidFill>
                  <a:schemeClr val="lt1"/>
                </a:solidFill>
              </a:defRPr>
            </a:lvl2pPr>
            <a:lvl3pPr lvl="2">
              <a:lnSpc>
                <a:spcPct val="100000"/>
              </a:lnSpc>
              <a:spcBef>
                <a:spcPts val="0"/>
              </a:spcBef>
              <a:spcAft>
                <a:spcPts val="0"/>
              </a:spcAft>
              <a:buClr>
                <a:schemeClr val="lt1"/>
              </a:buClr>
              <a:buSzPts val="2000"/>
              <a:buNone/>
              <a:defRPr sz="2000">
                <a:solidFill>
                  <a:schemeClr val="lt1"/>
                </a:solidFill>
              </a:defRPr>
            </a:lvl3pPr>
            <a:lvl4pPr lvl="3">
              <a:lnSpc>
                <a:spcPct val="100000"/>
              </a:lnSpc>
              <a:spcBef>
                <a:spcPts val="0"/>
              </a:spcBef>
              <a:spcAft>
                <a:spcPts val="0"/>
              </a:spcAft>
              <a:buClr>
                <a:schemeClr val="lt1"/>
              </a:buClr>
              <a:buSzPts val="2000"/>
              <a:buNone/>
              <a:defRPr sz="2000">
                <a:solidFill>
                  <a:schemeClr val="lt1"/>
                </a:solidFill>
              </a:defRPr>
            </a:lvl4pPr>
            <a:lvl5pPr lvl="4">
              <a:lnSpc>
                <a:spcPct val="100000"/>
              </a:lnSpc>
              <a:spcBef>
                <a:spcPts val="0"/>
              </a:spcBef>
              <a:spcAft>
                <a:spcPts val="0"/>
              </a:spcAft>
              <a:buClr>
                <a:schemeClr val="lt1"/>
              </a:buClr>
              <a:buSzPts val="2000"/>
              <a:buNone/>
              <a:defRPr sz="2000">
                <a:solidFill>
                  <a:schemeClr val="lt1"/>
                </a:solidFill>
              </a:defRPr>
            </a:lvl5pPr>
            <a:lvl6pPr lvl="5">
              <a:lnSpc>
                <a:spcPct val="100000"/>
              </a:lnSpc>
              <a:spcBef>
                <a:spcPts val="0"/>
              </a:spcBef>
              <a:spcAft>
                <a:spcPts val="0"/>
              </a:spcAft>
              <a:buClr>
                <a:schemeClr val="lt1"/>
              </a:buClr>
              <a:buSzPts val="2000"/>
              <a:buNone/>
              <a:defRPr sz="2000">
                <a:solidFill>
                  <a:schemeClr val="lt1"/>
                </a:solidFill>
              </a:defRPr>
            </a:lvl6pPr>
            <a:lvl7pPr lvl="6">
              <a:lnSpc>
                <a:spcPct val="100000"/>
              </a:lnSpc>
              <a:spcBef>
                <a:spcPts val="0"/>
              </a:spcBef>
              <a:spcAft>
                <a:spcPts val="0"/>
              </a:spcAft>
              <a:buClr>
                <a:schemeClr val="lt1"/>
              </a:buClr>
              <a:buSzPts val="2000"/>
              <a:buNone/>
              <a:defRPr sz="2000">
                <a:solidFill>
                  <a:schemeClr val="lt1"/>
                </a:solidFill>
              </a:defRPr>
            </a:lvl7pPr>
            <a:lvl8pPr lvl="7">
              <a:lnSpc>
                <a:spcPct val="100000"/>
              </a:lnSpc>
              <a:spcBef>
                <a:spcPts val="0"/>
              </a:spcBef>
              <a:spcAft>
                <a:spcPts val="0"/>
              </a:spcAft>
              <a:buClr>
                <a:schemeClr val="lt1"/>
              </a:buClr>
              <a:buSzPts val="2000"/>
              <a:buNone/>
              <a:defRPr sz="2000">
                <a:solidFill>
                  <a:schemeClr val="lt1"/>
                </a:solidFill>
              </a:defRPr>
            </a:lvl8pPr>
            <a:lvl9pPr lvl="8">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101" name="Google Shape;101;p9"/>
          <p:cNvSpPr txBox="1">
            <a:spLocks noGrp="1"/>
          </p:cNvSpPr>
          <p:nvPr>
            <p:ph type="body" idx="2"/>
          </p:nvPr>
        </p:nvSpPr>
        <p:spPr>
          <a:xfrm>
            <a:off x="958405" y="3640272"/>
            <a:ext cx="6856200" cy="3092100"/>
          </a:xfrm>
          <a:prstGeom prst="rect">
            <a:avLst/>
          </a:prstGeom>
        </p:spPr>
        <p:txBody>
          <a:bodyPr spcFirstLastPara="1" wrap="square" lIns="116275" tIns="116275" rIns="116275" bIns="116275" anchor="t" anchorCtr="0">
            <a:normAutofit/>
          </a:bodyPr>
          <a:lstStyle>
            <a:lvl1pPr marL="457200" lvl="0" indent="-336550">
              <a:spcBef>
                <a:spcPts val="0"/>
              </a:spcBef>
              <a:spcAft>
                <a:spcPts val="0"/>
              </a:spcAft>
              <a:buSzPts val="17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2" name="Google Shape;102;p9"/>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6" y="4167709"/>
            <a:ext cx="8623500" cy="34218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4191775" y="2288146"/>
            <a:ext cx="6506700" cy="5301300"/>
          </a:xfrm>
          <a:prstGeom prst="rtTriangle">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06" name="Google Shape;106;p10"/>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83789" y="6143480"/>
            <a:ext cx="8675700" cy="892800"/>
          </a:xfrm>
          <a:prstGeom prst="rect">
            <a:avLst/>
          </a:prstGeom>
        </p:spPr>
        <p:txBody>
          <a:bodyPr spcFirstLastPara="1" wrap="square" lIns="116275" tIns="116275" rIns="116275" bIns="116275" anchor="b" anchorCtr="0">
            <a:normAutofit/>
          </a:bodyPr>
          <a:lstStyle>
            <a:lvl1pPr marL="457200" lvl="0" indent="-228600">
              <a:lnSpc>
                <a:spcPct val="100000"/>
              </a:lnSpc>
              <a:spcBef>
                <a:spcPts val="0"/>
              </a:spcBef>
              <a:spcAft>
                <a:spcPts val="0"/>
              </a:spcAft>
              <a:buSzPts val="1700"/>
              <a:buNone/>
              <a:defRPr/>
            </a:lvl1pPr>
          </a:lstStyle>
          <a:p>
            <a:endParaRPr/>
          </a:p>
        </p:txBody>
      </p:sp>
      <p:sp>
        <p:nvSpPr>
          <p:cNvPr id="108" name="Google Shape;108;p10"/>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689" y="656660"/>
            <a:ext cx="9969000" cy="845100"/>
          </a:xfrm>
          <a:prstGeom prst="rect">
            <a:avLst/>
          </a:prstGeom>
          <a:noFill/>
          <a:ln>
            <a:noFill/>
          </a:ln>
        </p:spPr>
        <p:txBody>
          <a:bodyPr spcFirstLastPara="1" wrap="square" lIns="116275" tIns="116275" rIns="116275" bIns="116275" anchor="t" anchorCtr="0">
            <a:normAutofit/>
          </a:bodyPr>
          <a:lstStyle>
            <a:lvl1pPr lvl="0">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1pPr>
            <a:lvl2pPr lvl="1">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2pPr>
            <a:lvl3pPr lvl="2">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3pPr>
            <a:lvl4pPr lvl="3">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4pPr>
            <a:lvl5pPr lvl="4">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5pPr>
            <a:lvl6pPr lvl="5">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6pPr>
            <a:lvl7pPr lvl="6">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7pPr>
            <a:lvl8pPr lvl="7">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8pPr>
            <a:lvl9pPr lvl="8">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64689" y="1700542"/>
            <a:ext cx="9969000" cy="5004000"/>
          </a:xfrm>
          <a:prstGeom prst="rect">
            <a:avLst/>
          </a:prstGeom>
          <a:noFill/>
          <a:ln>
            <a:noFill/>
          </a:ln>
        </p:spPr>
        <p:txBody>
          <a:bodyPr spcFirstLastPara="1" wrap="square" lIns="116275" tIns="116275" rIns="116275" bIns="116275" anchor="t" anchorCtr="0">
            <a:normAutofit/>
          </a:bodyPr>
          <a:lstStyle>
            <a:lvl1pPr marL="457200" lvl="0" indent="-336550">
              <a:lnSpc>
                <a:spcPct val="115000"/>
              </a:lnSpc>
              <a:spcBef>
                <a:spcPts val="0"/>
              </a:spcBef>
              <a:spcAft>
                <a:spcPts val="0"/>
              </a:spcAft>
              <a:buClr>
                <a:schemeClr val="dk2"/>
              </a:buClr>
              <a:buSzPts val="1700"/>
              <a:buFont typeface="Calibri"/>
              <a:buChar char="●"/>
              <a:defRPr sz="1700">
                <a:solidFill>
                  <a:schemeClr val="dk2"/>
                </a:solidFill>
                <a:latin typeface="Calibri"/>
                <a:ea typeface="Calibri"/>
                <a:cs typeface="Calibri"/>
                <a:sym typeface="Calibri"/>
              </a:defRPr>
            </a:lvl1pPr>
            <a:lvl2pPr marL="914400" lvl="1"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2pPr>
            <a:lvl3pPr marL="1371600" lvl="2"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3pPr>
            <a:lvl4pPr marL="1828800" lvl="3"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4pPr>
            <a:lvl5pPr marL="2286000" lvl="4"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5pPr>
            <a:lvl6pPr marL="2743200" lvl="5"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6pPr>
            <a:lvl7pPr marL="3200400" lvl="6"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7pPr>
            <a:lvl8pPr marL="3657600" lvl="7"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8pPr>
            <a:lvl9pPr marL="4114800" lvl="8"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9817154" y="6704440"/>
            <a:ext cx="642000" cy="580800"/>
          </a:xfrm>
          <a:prstGeom prst="rect">
            <a:avLst/>
          </a:prstGeom>
          <a:noFill/>
          <a:ln>
            <a:noFill/>
          </a:ln>
        </p:spPr>
        <p:txBody>
          <a:bodyPr spcFirstLastPara="1" wrap="square" lIns="116275" tIns="116275" rIns="116275" bIns="116275" anchor="ctr" anchorCtr="0">
            <a:normAutofit/>
          </a:bodyPr>
          <a:lstStyle>
            <a:lvl1pPr lvl="0" algn="r">
              <a:buNone/>
              <a:defRPr sz="1300">
                <a:solidFill>
                  <a:schemeClr val="dk2"/>
                </a:solidFill>
                <a:latin typeface="Nunito"/>
                <a:ea typeface="Nunito"/>
                <a:cs typeface="Nunito"/>
                <a:sym typeface="Nunito"/>
              </a:defRPr>
            </a:lvl1pPr>
            <a:lvl2pPr lvl="1" algn="r">
              <a:buNone/>
              <a:defRPr sz="1300">
                <a:solidFill>
                  <a:schemeClr val="dk2"/>
                </a:solidFill>
                <a:latin typeface="Nunito"/>
                <a:ea typeface="Nunito"/>
                <a:cs typeface="Nunito"/>
                <a:sym typeface="Nunito"/>
              </a:defRPr>
            </a:lvl2pPr>
            <a:lvl3pPr lvl="2" algn="r">
              <a:buNone/>
              <a:defRPr sz="1300">
                <a:solidFill>
                  <a:schemeClr val="dk2"/>
                </a:solidFill>
                <a:latin typeface="Nunito"/>
                <a:ea typeface="Nunito"/>
                <a:cs typeface="Nunito"/>
                <a:sym typeface="Nunito"/>
              </a:defRPr>
            </a:lvl3pPr>
            <a:lvl4pPr lvl="3" algn="r">
              <a:buNone/>
              <a:defRPr sz="1300">
                <a:solidFill>
                  <a:schemeClr val="dk2"/>
                </a:solidFill>
                <a:latin typeface="Nunito"/>
                <a:ea typeface="Nunito"/>
                <a:cs typeface="Nunito"/>
                <a:sym typeface="Nunito"/>
              </a:defRPr>
            </a:lvl4pPr>
            <a:lvl5pPr lvl="4" algn="r">
              <a:buNone/>
              <a:defRPr sz="1300">
                <a:solidFill>
                  <a:schemeClr val="dk2"/>
                </a:solidFill>
                <a:latin typeface="Nunito"/>
                <a:ea typeface="Nunito"/>
                <a:cs typeface="Nunito"/>
                <a:sym typeface="Nunito"/>
              </a:defRPr>
            </a:lvl5pPr>
            <a:lvl6pPr lvl="5" algn="r">
              <a:buNone/>
              <a:defRPr sz="1300">
                <a:solidFill>
                  <a:schemeClr val="dk2"/>
                </a:solidFill>
                <a:latin typeface="Nunito"/>
                <a:ea typeface="Nunito"/>
                <a:cs typeface="Nunito"/>
                <a:sym typeface="Nunito"/>
              </a:defRPr>
            </a:lvl6pPr>
            <a:lvl7pPr lvl="6" algn="r">
              <a:buNone/>
              <a:defRPr sz="1300">
                <a:solidFill>
                  <a:schemeClr val="dk2"/>
                </a:solidFill>
                <a:latin typeface="Nunito"/>
                <a:ea typeface="Nunito"/>
                <a:cs typeface="Nunito"/>
                <a:sym typeface="Nunito"/>
              </a:defRPr>
            </a:lvl7pPr>
            <a:lvl8pPr lvl="7" algn="r">
              <a:buNone/>
              <a:defRPr sz="1300">
                <a:solidFill>
                  <a:schemeClr val="dk2"/>
                </a:solidFill>
                <a:latin typeface="Nunito"/>
                <a:ea typeface="Nunito"/>
                <a:cs typeface="Nunito"/>
                <a:sym typeface="Nunito"/>
              </a:defRPr>
            </a:lvl8pPr>
            <a:lvl9pPr lvl="8" algn="r">
              <a:buNone/>
              <a:defRPr sz="13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118863" y="2171706"/>
            <a:ext cx="7773600" cy="561109"/>
          </a:xfrm>
          <a:prstGeom prst="rect">
            <a:avLst/>
          </a:prstGeom>
        </p:spPr>
        <p:txBody>
          <a:bodyPr spcFirstLastPara="1" wrap="square" lIns="116275" tIns="116275" rIns="116275" bIns="116275" anchor="ctr" anchorCtr="0">
            <a:noAutofit/>
          </a:bodyPr>
          <a:lstStyle/>
          <a:p>
            <a:pPr marL="0" lvl="0" indent="0" rtl="0">
              <a:lnSpc>
                <a:spcPct val="130000"/>
              </a:lnSpc>
              <a:spcBef>
                <a:spcPts val="0"/>
              </a:spcBef>
              <a:spcAft>
                <a:spcPts val="0"/>
              </a:spcAft>
              <a:buSzPts val="990"/>
              <a:buNone/>
            </a:pPr>
            <a:r>
              <a:rPr lang="en" sz="3600" dirty="0">
                <a:solidFill>
                  <a:srgbClr val="A61C00"/>
                </a:solidFill>
                <a:highlight>
                  <a:srgbClr val="FFFFFF"/>
                </a:highlight>
                <a:latin typeface="Alfa Slab One"/>
                <a:ea typeface="Alfa Slab One"/>
                <a:cs typeface="Alfa Slab One"/>
                <a:sym typeface="Alfa Slab One"/>
              </a:rPr>
              <a:t>BD4YH-Yoga, Health </a:t>
            </a:r>
            <a:r>
              <a:rPr lang="en" sz="3600" dirty="0" smtClean="0">
                <a:solidFill>
                  <a:srgbClr val="A61C00"/>
                </a:solidFill>
                <a:highlight>
                  <a:srgbClr val="FFFFFF"/>
                </a:highlight>
                <a:latin typeface="Alfa Slab One"/>
                <a:ea typeface="Alfa Slab One"/>
                <a:cs typeface="Alfa Slab One"/>
                <a:sym typeface="Alfa Slab One"/>
              </a:rPr>
              <a:t>and </a:t>
            </a:r>
            <a:r>
              <a:rPr lang="en" sz="3600" dirty="0">
                <a:solidFill>
                  <a:srgbClr val="A61C00"/>
                </a:solidFill>
                <a:highlight>
                  <a:srgbClr val="FFFFFF"/>
                </a:highlight>
                <a:latin typeface="Alfa Slab One"/>
                <a:ea typeface="Alfa Slab One"/>
                <a:cs typeface="Alfa Slab One"/>
                <a:sym typeface="Alfa Slab One"/>
              </a:rPr>
              <a:t>Physical Education</a:t>
            </a:r>
            <a:endParaRPr sz="3600">
              <a:solidFill>
                <a:srgbClr val="A61C00"/>
              </a:solidFill>
              <a:highlight>
                <a:srgbClr val="FFFFFF"/>
              </a:highlight>
              <a:latin typeface="Alfa Slab One"/>
              <a:ea typeface="Alfa Slab One"/>
              <a:cs typeface="Alfa Slab One"/>
              <a:sym typeface="Alfa Slab One"/>
            </a:endParaRPr>
          </a:p>
          <a:p>
            <a:pPr marL="0" lvl="0" indent="0" algn="ctr" rtl="0">
              <a:spcBef>
                <a:spcPts val="400"/>
              </a:spcBef>
              <a:spcAft>
                <a:spcPts val="0"/>
              </a:spcAft>
              <a:buSzPts val="990"/>
              <a:buNone/>
            </a:pPr>
            <a:endParaRPr sz="3600"/>
          </a:p>
        </p:txBody>
      </p:sp>
      <p:pic>
        <p:nvPicPr>
          <p:cNvPr id="5123" name="Picture 3"/>
          <p:cNvPicPr>
            <a:picLocks noChangeAspect="1" noChangeArrowheads="1"/>
          </p:cNvPicPr>
          <p:nvPr/>
        </p:nvPicPr>
        <p:blipFill>
          <a:blip r:embed="rId3"/>
          <a:srcRect/>
          <a:stretch>
            <a:fillRect/>
          </a:stretch>
        </p:blipFill>
        <p:spPr bwMode="auto">
          <a:xfrm>
            <a:off x="6232401" y="4894120"/>
            <a:ext cx="1643908" cy="1605971"/>
          </a:xfrm>
          <a:prstGeom prst="rect">
            <a:avLst/>
          </a:prstGeom>
          <a:noFill/>
          <a:ln w="9525">
            <a:noFill/>
            <a:miter lim="800000"/>
            <a:headEnd/>
            <a:tailEnd/>
          </a:ln>
          <a:effectLst/>
        </p:spPr>
      </p:pic>
      <p:sp>
        <p:nvSpPr>
          <p:cNvPr id="6" name="TextBox 5"/>
          <p:cNvSpPr txBox="1"/>
          <p:nvPr/>
        </p:nvSpPr>
        <p:spPr>
          <a:xfrm>
            <a:off x="3855027" y="3158842"/>
            <a:ext cx="6390409" cy="1569660"/>
          </a:xfrm>
          <a:prstGeom prst="rect">
            <a:avLst/>
          </a:prstGeom>
          <a:noFill/>
        </p:spPr>
        <p:txBody>
          <a:bodyPr wrap="square" rtlCol="0">
            <a:spAutoFit/>
          </a:bodyPr>
          <a:lstStyle/>
          <a:p>
            <a:pPr algn="ctr"/>
            <a:r>
              <a:rPr lang="en-US" sz="3200" b="1" dirty="0" smtClean="0">
                <a:solidFill>
                  <a:schemeClr val="accent6">
                    <a:lumMod val="75000"/>
                  </a:schemeClr>
                </a:solidFill>
                <a:latin typeface="Times New Roman" pitchFamily="18" charset="0"/>
                <a:cs typeface="Times New Roman" pitchFamily="18" charset="0"/>
              </a:rPr>
              <a:t>UNIT - III </a:t>
            </a:r>
          </a:p>
          <a:p>
            <a:pPr algn="ctr"/>
            <a:r>
              <a:rPr lang="en-US" sz="3200" b="1" dirty="0" smtClean="0">
                <a:solidFill>
                  <a:schemeClr val="accent6">
                    <a:lumMod val="75000"/>
                  </a:schemeClr>
                </a:solidFill>
                <a:latin typeface="Times New Roman" pitchFamily="18" charset="0"/>
                <a:cs typeface="Times New Roman" pitchFamily="18" charset="0"/>
              </a:rPr>
              <a:t>Communicable Diseases and Lifestyle Disorders</a:t>
            </a:r>
            <a:endParaRPr lang="en-US" sz="3200" b="1" dirty="0">
              <a:solidFill>
                <a:schemeClr val="accent6">
                  <a:lumMod val="75000"/>
                </a:schemeClr>
              </a:solidFill>
              <a:latin typeface="Times New Roman" pitchFamily="18" charset="0"/>
              <a:cs typeface="Times New Roman" pitchFamily="18" charset="0"/>
            </a:endParaRPr>
          </a:p>
        </p:txBody>
      </p:sp>
      <p:pic>
        <p:nvPicPr>
          <p:cNvPr id="5" name="Image 0" descr="preencoded.png"/>
          <p:cNvPicPr>
            <a:picLocks noChangeAspect="1"/>
          </p:cNvPicPr>
          <p:nvPr/>
        </p:nvPicPr>
        <p:blipFill>
          <a:blip r:embed="rId4"/>
          <a:stretch>
            <a:fillRect/>
          </a:stretch>
        </p:blipFill>
        <p:spPr>
          <a:xfrm>
            <a:off x="415636" y="592282"/>
            <a:ext cx="3435928" cy="62864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468413"/>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Prevention of Typhoid</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246908"/>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Vaccination: </a:t>
            </a:r>
            <a:r>
              <a:rPr lang="en-US" sz="2100" b="1" dirty="0" smtClean="0">
                <a:solidFill>
                  <a:srgbClr val="002060"/>
                </a:solidFill>
                <a:latin typeface="Times New Roman" pitchFamily="18" charset="0"/>
                <a:cs typeface="Times New Roman" pitchFamily="18" charset="0"/>
              </a:rPr>
              <a:t>Vaccination is a key preventive measure against typhoid. Two types of vaccines are available: an oral vaccine and an injectable vaccine. Both provide protection but require booster doses.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Safe Practices: </a:t>
            </a:r>
            <a:r>
              <a:rPr lang="en-US" sz="2100" b="1" dirty="0" smtClean="0">
                <a:solidFill>
                  <a:srgbClr val="002060"/>
                </a:solidFill>
                <a:latin typeface="Times New Roman" pitchFamily="18" charset="0"/>
                <a:cs typeface="Times New Roman" pitchFamily="18" charset="0"/>
              </a:rPr>
              <a:t>Safe practices include drinking boiled or bottled water, avoiding raw fruits and vegetables unless they can be peeled, and maintaining good hand hygiene.</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Travel Advice: </a:t>
            </a:r>
            <a:r>
              <a:rPr lang="en-US" sz="2100" b="1" dirty="0" smtClean="0">
                <a:solidFill>
                  <a:srgbClr val="002060"/>
                </a:solidFill>
                <a:latin typeface="Times New Roman" pitchFamily="18" charset="0"/>
                <a:cs typeface="Times New Roman" pitchFamily="18" charset="0"/>
              </a:rPr>
              <a:t>Travelers to high-risk areas should get vaccinated and follow strict food and water safety guidelines to avoid infection.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Food Safety: </a:t>
            </a:r>
            <a:r>
              <a:rPr lang="en-US" sz="2100" b="1" dirty="0" smtClean="0">
                <a:solidFill>
                  <a:srgbClr val="002060"/>
                </a:solidFill>
                <a:latin typeface="Times New Roman" pitchFamily="18" charset="0"/>
                <a:cs typeface="Times New Roman" pitchFamily="18" charset="0"/>
              </a:rPr>
              <a:t>Ensuring food is cooked thoroughly and eating only hot, freshly prepared meals can reduce the risk of typhoid.</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Community Health Measures: </a:t>
            </a:r>
            <a:r>
              <a:rPr lang="en-US" sz="2100" b="1" dirty="0" smtClean="0">
                <a:solidFill>
                  <a:srgbClr val="002060"/>
                </a:solidFill>
                <a:latin typeface="Times New Roman" pitchFamily="18" charset="0"/>
                <a:cs typeface="Times New Roman" pitchFamily="18" charset="0"/>
              </a:rPr>
              <a:t>Community measures include improving sanitation, providing access to clean water, and educating the public about hygiene practices.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468413"/>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Tuberculosis (TB)</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246908"/>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000" b="1" dirty="0" smtClean="0">
                <a:solidFill>
                  <a:srgbClr val="FF0000"/>
                </a:solidFill>
                <a:latin typeface="Times New Roman" pitchFamily="18" charset="0"/>
                <a:cs typeface="Times New Roman" pitchFamily="18" charset="0"/>
              </a:rPr>
              <a:t>Definition and Cause: </a:t>
            </a:r>
            <a:r>
              <a:rPr lang="en-US" sz="2000" b="1" dirty="0" smtClean="0">
                <a:solidFill>
                  <a:srgbClr val="002060"/>
                </a:solidFill>
                <a:latin typeface="Times New Roman" pitchFamily="18" charset="0"/>
                <a:cs typeface="Times New Roman" pitchFamily="18" charset="0"/>
              </a:rPr>
              <a:t>Tuberculosis is a bacterial infection caused by Mycobacterium tuberculosis. It primarily affects the lungs but can spread to other organs.</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Types of TB: </a:t>
            </a:r>
            <a:r>
              <a:rPr lang="en-US" sz="2000" b="1" dirty="0" smtClean="0">
                <a:solidFill>
                  <a:srgbClr val="002060"/>
                </a:solidFill>
                <a:latin typeface="Times New Roman" pitchFamily="18" charset="0"/>
                <a:cs typeface="Times New Roman" pitchFamily="18" charset="0"/>
              </a:rPr>
              <a:t>TB can be latent (inactive) or active. Latent TB shows no symptoms and is not contagious, while active TB causes symptoms and can be transmitted to others.</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Symptoms: </a:t>
            </a:r>
            <a:r>
              <a:rPr lang="en-US" sz="2000" b="1" dirty="0" smtClean="0">
                <a:solidFill>
                  <a:srgbClr val="002060"/>
                </a:solidFill>
                <a:latin typeface="Times New Roman" pitchFamily="18" charset="0"/>
                <a:cs typeface="Times New Roman" pitchFamily="18" charset="0"/>
              </a:rPr>
              <a:t>Symptoms of active TB include a persistent cough, chest pain, coughing up blood, fatigue, weight loss, fever, and night sweats.</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Transmission: </a:t>
            </a:r>
            <a:r>
              <a:rPr lang="en-US" sz="2000" b="1" dirty="0" smtClean="0">
                <a:solidFill>
                  <a:srgbClr val="002060"/>
                </a:solidFill>
                <a:latin typeface="Times New Roman" pitchFamily="18" charset="0"/>
                <a:cs typeface="Times New Roman" pitchFamily="18" charset="0"/>
              </a:rPr>
              <a:t>TB spreads through airborne particles when an infected person coughs, sneezes, or speaks. Close and prolonged contact with an infected person increases the risk of transmission.</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Global Impact: </a:t>
            </a:r>
            <a:r>
              <a:rPr lang="en-US" sz="2000" b="1" dirty="0" smtClean="0">
                <a:solidFill>
                  <a:srgbClr val="002060"/>
                </a:solidFill>
                <a:latin typeface="Times New Roman" pitchFamily="18" charset="0"/>
                <a:cs typeface="Times New Roman" pitchFamily="18" charset="0"/>
              </a:rPr>
              <a:t>TB is a global health problem, particularly in developing countries. It is a leading cause of death among people with HIV.</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Diagnosis: </a:t>
            </a:r>
            <a:r>
              <a:rPr lang="en-US" sz="2000" b="1" dirty="0" smtClean="0">
                <a:solidFill>
                  <a:srgbClr val="002060"/>
                </a:solidFill>
                <a:latin typeface="Times New Roman" pitchFamily="18" charset="0"/>
                <a:cs typeface="Times New Roman" pitchFamily="18" charset="0"/>
              </a:rPr>
              <a:t>TB is diagnosed through skin tests (</a:t>
            </a:r>
            <a:r>
              <a:rPr lang="en-US" sz="2000" b="1" dirty="0" err="1" smtClean="0">
                <a:solidFill>
                  <a:srgbClr val="002060"/>
                </a:solidFill>
                <a:latin typeface="Times New Roman" pitchFamily="18" charset="0"/>
                <a:cs typeface="Times New Roman" pitchFamily="18" charset="0"/>
              </a:rPr>
              <a:t>Mantoux</a:t>
            </a:r>
            <a:r>
              <a:rPr lang="en-US" sz="2000" b="1" dirty="0" smtClean="0">
                <a:solidFill>
                  <a:srgbClr val="002060"/>
                </a:solidFill>
                <a:latin typeface="Times New Roman" pitchFamily="18" charset="0"/>
                <a:cs typeface="Times New Roman" pitchFamily="18" charset="0"/>
              </a:rPr>
              <a:t> test), blood tests (IGRAs), chest X-rays, and sputum tests to detect the presence of Mycobacterium tuberculosis.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Symptoms and Diagnosis of TB</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Latent TB: </a:t>
            </a:r>
            <a:r>
              <a:rPr lang="en-US" sz="2200" b="1" dirty="0" smtClean="0">
                <a:solidFill>
                  <a:srgbClr val="002060"/>
                </a:solidFill>
                <a:latin typeface="Times New Roman" pitchFamily="18" charset="0"/>
                <a:cs typeface="Times New Roman" pitchFamily="18" charset="0"/>
              </a:rPr>
              <a:t>No symptoms, not spread, but can become active.</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Active TB: </a:t>
            </a:r>
            <a:r>
              <a:rPr lang="en-US" sz="2200" b="1" dirty="0" smtClean="0">
                <a:solidFill>
                  <a:srgbClr val="002060"/>
                </a:solidFill>
                <a:latin typeface="Times New Roman" pitchFamily="18" charset="0"/>
                <a:cs typeface="Times New Roman" pitchFamily="18" charset="0"/>
              </a:rPr>
              <a:t>Cough &gt;3 weeks, chest pain, blood in sputum, weakness, weight loss.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Complications: </a:t>
            </a:r>
            <a:r>
              <a:rPr lang="en-US" sz="2200" b="1" dirty="0" smtClean="0">
                <a:solidFill>
                  <a:srgbClr val="002060"/>
                </a:solidFill>
                <a:latin typeface="Times New Roman" pitchFamily="18" charset="0"/>
                <a:cs typeface="Times New Roman" pitchFamily="18" charset="0"/>
              </a:rPr>
              <a:t>Untreated TB: spinal pain, joint damage, meningitis, organ problems.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Diagnostic Tests: </a:t>
            </a:r>
            <a:r>
              <a:rPr lang="en-US" sz="2200" b="1" dirty="0" smtClean="0">
                <a:solidFill>
                  <a:srgbClr val="002060"/>
                </a:solidFill>
                <a:latin typeface="Times New Roman" pitchFamily="18" charset="0"/>
                <a:cs typeface="Times New Roman" pitchFamily="18" charset="0"/>
              </a:rPr>
              <a:t>Skin (</a:t>
            </a:r>
            <a:r>
              <a:rPr lang="en-US" sz="2200" b="1" dirty="0" err="1" smtClean="0">
                <a:solidFill>
                  <a:srgbClr val="002060"/>
                </a:solidFill>
                <a:latin typeface="Times New Roman" pitchFamily="18" charset="0"/>
                <a:cs typeface="Times New Roman" pitchFamily="18" charset="0"/>
              </a:rPr>
              <a:t>Mantoux</a:t>
            </a:r>
            <a:r>
              <a:rPr lang="en-US" sz="2200" b="1" dirty="0" smtClean="0">
                <a:solidFill>
                  <a:srgbClr val="002060"/>
                </a:solidFill>
                <a:latin typeface="Times New Roman" pitchFamily="18" charset="0"/>
                <a:cs typeface="Times New Roman" pitchFamily="18" charset="0"/>
              </a:rPr>
              <a:t>), blood (IGRAs), positive results need more tests.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Imaging: </a:t>
            </a:r>
            <a:r>
              <a:rPr lang="en-US" sz="2200" b="1" dirty="0" smtClean="0">
                <a:solidFill>
                  <a:srgbClr val="002060"/>
                </a:solidFill>
                <a:latin typeface="Times New Roman" pitchFamily="18" charset="0"/>
                <a:cs typeface="Times New Roman" pitchFamily="18" charset="0"/>
              </a:rPr>
              <a:t>X-rays, CT scans identify lung TB lesions.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Laboratory Tests: </a:t>
            </a:r>
            <a:r>
              <a:rPr lang="en-US" sz="2200" b="1" dirty="0" smtClean="0">
                <a:solidFill>
                  <a:srgbClr val="002060"/>
                </a:solidFill>
                <a:latin typeface="Times New Roman" pitchFamily="18" charset="0"/>
                <a:cs typeface="Times New Roman" pitchFamily="18" charset="0"/>
              </a:rPr>
              <a:t>Sputum microscopy, cultures, rapid molecular tests (</a:t>
            </a:r>
            <a:r>
              <a:rPr lang="en-US" sz="2200" b="1" dirty="0" err="1" smtClean="0">
                <a:solidFill>
                  <a:srgbClr val="002060"/>
                </a:solidFill>
                <a:latin typeface="Times New Roman" pitchFamily="18" charset="0"/>
                <a:cs typeface="Times New Roman" pitchFamily="18" charset="0"/>
              </a:rPr>
              <a:t>Xpert</a:t>
            </a:r>
            <a:r>
              <a:rPr lang="en-US" sz="2200" b="1" dirty="0" smtClean="0">
                <a:solidFill>
                  <a:srgbClr val="002060"/>
                </a:solidFill>
                <a:latin typeface="Times New Roman" pitchFamily="18" charset="0"/>
                <a:cs typeface="Times New Roman" pitchFamily="18" charset="0"/>
              </a:rPr>
              <a:t> MTB/RIF).</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Treatment and Prevention of TB</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Medications: </a:t>
            </a:r>
            <a:r>
              <a:rPr lang="en-US" sz="2200" b="1" dirty="0" smtClean="0">
                <a:solidFill>
                  <a:srgbClr val="002060"/>
                </a:solidFill>
                <a:latin typeface="Times New Roman" pitchFamily="18" charset="0"/>
                <a:cs typeface="Times New Roman" pitchFamily="18" charset="0"/>
              </a:rPr>
              <a:t>Antibiotics (</a:t>
            </a:r>
            <a:r>
              <a:rPr lang="en-US" sz="2200" b="1" dirty="0" err="1" smtClean="0">
                <a:solidFill>
                  <a:srgbClr val="002060"/>
                </a:solidFill>
                <a:latin typeface="Times New Roman" pitchFamily="18" charset="0"/>
                <a:cs typeface="Times New Roman" pitchFamily="18" charset="0"/>
              </a:rPr>
              <a:t>isoniazid</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rifampin</a:t>
            </a:r>
            <a:r>
              <a:rPr lang="en-US" sz="2200" b="1" dirty="0" smtClean="0">
                <a:solidFill>
                  <a:srgbClr val="002060"/>
                </a:solidFill>
                <a:latin typeface="Times New Roman" pitchFamily="18" charset="0"/>
                <a:cs typeface="Times New Roman" pitchFamily="18" charset="0"/>
              </a:rPr>
              <a:t>) for 6-9 months.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Treatment Duration: </a:t>
            </a:r>
            <a:r>
              <a:rPr lang="en-US" sz="2200" b="1" dirty="0" smtClean="0">
                <a:solidFill>
                  <a:srgbClr val="002060"/>
                </a:solidFill>
                <a:latin typeface="Times New Roman" pitchFamily="18" charset="0"/>
                <a:cs typeface="Times New Roman" pitchFamily="18" charset="0"/>
              </a:rPr>
              <a:t>Complete full course to prevent resistance. Adhere to regimen.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Prevention Strategies: </a:t>
            </a:r>
            <a:r>
              <a:rPr lang="en-US" sz="2200" b="1" dirty="0" smtClean="0">
                <a:solidFill>
                  <a:srgbClr val="002060"/>
                </a:solidFill>
                <a:latin typeface="Times New Roman" pitchFamily="18" charset="0"/>
                <a:cs typeface="Times New Roman" pitchFamily="18" charset="0"/>
              </a:rPr>
              <a:t>BCG vaccine for severe forms in children.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Isolation: </a:t>
            </a:r>
            <a:r>
              <a:rPr lang="en-US" sz="2200" b="1" dirty="0" smtClean="0">
                <a:solidFill>
                  <a:srgbClr val="002060"/>
                </a:solidFill>
                <a:latin typeface="Times New Roman" pitchFamily="18" charset="0"/>
                <a:cs typeface="Times New Roman" pitchFamily="18" charset="0"/>
              </a:rPr>
              <a:t>Active TB patients isolated, mask use, ventilation.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Community Health Programs: </a:t>
            </a:r>
            <a:r>
              <a:rPr lang="en-US" sz="2200" b="1" dirty="0" smtClean="0">
                <a:solidFill>
                  <a:srgbClr val="002060"/>
                </a:solidFill>
                <a:latin typeface="Times New Roman" pitchFamily="18" charset="0"/>
                <a:cs typeface="Times New Roman" pitchFamily="18" charset="0"/>
              </a:rPr>
              <a:t>Screen high-risk, preventive therapy for latent TB.</a:t>
            </a:r>
            <a:endParaRPr lang="en-US" sz="2200" b="1" dirty="0" smtClean="0">
              <a:solidFill>
                <a:srgbClr val="FF0000"/>
              </a:solidFill>
              <a:latin typeface="Times New Roman" pitchFamily="18" charset="0"/>
              <a:cs typeface="Times New Roman" pitchFamily="18" charset="0"/>
            </a:endParaRP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Global Efforts: </a:t>
            </a:r>
            <a:r>
              <a:rPr lang="en-US" sz="2200" b="1" dirty="0" smtClean="0">
                <a:solidFill>
                  <a:srgbClr val="002060"/>
                </a:solidFill>
                <a:latin typeface="Times New Roman" pitchFamily="18" charset="0"/>
                <a:cs typeface="Times New Roman" pitchFamily="18" charset="0"/>
              </a:rPr>
              <a:t>Research, funding, strategies to reduce TB incidence, mortality.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Treatment and Prevention of TB</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Medications: </a:t>
            </a:r>
            <a:r>
              <a:rPr lang="en-US" sz="2200" b="1" dirty="0" smtClean="0">
                <a:solidFill>
                  <a:srgbClr val="002060"/>
                </a:solidFill>
                <a:latin typeface="Times New Roman" pitchFamily="18" charset="0"/>
                <a:cs typeface="Times New Roman" pitchFamily="18" charset="0"/>
              </a:rPr>
              <a:t>Antibiotics (</a:t>
            </a:r>
            <a:r>
              <a:rPr lang="en-US" sz="2200" b="1" dirty="0" err="1" smtClean="0">
                <a:solidFill>
                  <a:srgbClr val="002060"/>
                </a:solidFill>
                <a:latin typeface="Times New Roman" pitchFamily="18" charset="0"/>
                <a:cs typeface="Times New Roman" pitchFamily="18" charset="0"/>
              </a:rPr>
              <a:t>isoniazid</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rifampin</a:t>
            </a:r>
            <a:r>
              <a:rPr lang="en-US" sz="2200" b="1" dirty="0" smtClean="0">
                <a:solidFill>
                  <a:srgbClr val="002060"/>
                </a:solidFill>
                <a:latin typeface="Times New Roman" pitchFamily="18" charset="0"/>
                <a:cs typeface="Times New Roman" pitchFamily="18" charset="0"/>
              </a:rPr>
              <a:t>) for 6-9 months.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Treatment Duration: </a:t>
            </a:r>
            <a:r>
              <a:rPr lang="en-US" sz="2200" b="1" dirty="0" smtClean="0">
                <a:solidFill>
                  <a:srgbClr val="002060"/>
                </a:solidFill>
                <a:latin typeface="Times New Roman" pitchFamily="18" charset="0"/>
                <a:cs typeface="Times New Roman" pitchFamily="18" charset="0"/>
              </a:rPr>
              <a:t>Complete full course to prevent resistance. Adhere to regimen.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Prevention Strategies: </a:t>
            </a:r>
            <a:r>
              <a:rPr lang="en-US" sz="2200" b="1" dirty="0" smtClean="0">
                <a:solidFill>
                  <a:srgbClr val="002060"/>
                </a:solidFill>
                <a:latin typeface="Times New Roman" pitchFamily="18" charset="0"/>
                <a:cs typeface="Times New Roman" pitchFamily="18" charset="0"/>
              </a:rPr>
              <a:t>BCG vaccine for severe forms in children.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Isolation: </a:t>
            </a:r>
            <a:r>
              <a:rPr lang="en-US" sz="2200" b="1" dirty="0" smtClean="0">
                <a:solidFill>
                  <a:srgbClr val="002060"/>
                </a:solidFill>
                <a:latin typeface="Times New Roman" pitchFamily="18" charset="0"/>
                <a:cs typeface="Times New Roman" pitchFamily="18" charset="0"/>
              </a:rPr>
              <a:t>Active TB patients isolated, mask use, ventilation.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Community Health Programs: </a:t>
            </a:r>
            <a:r>
              <a:rPr lang="en-US" sz="2200" b="1" dirty="0" smtClean="0">
                <a:solidFill>
                  <a:srgbClr val="002060"/>
                </a:solidFill>
                <a:latin typeface="Times New Roman" pitchFamily="18" charset="0"/>
                <a:cs typeface="Times New Roman" pitchFamily="18" charset="0"/>
              </a:rPr>
              <a:t>Screen high-risk, preventive therapy for latent TB.</a:t>
            </a:r>
            <a:endParaRPr lang="en-US" sz="2200" b="1" dirty="0" smtClean="0">
              <a:solidFill>
                <a:srgbClr val="FF0000"/>
              </a:solidFill>
              <a:latin typeface="Times New Roman" pitchFamily="18" charset="0"/>
              <a:cs typeface="Times New Roman" pitchFamily="18" charset="0"/>
            </a:endParaRP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Global Efforts: </a:t>
            </a:r>
            <a:r>
              <a:rPr lang="en-US" sz="2200" b="1" dirty="0" smtClean="0">
                <a:solidFill>
                  <a:srgbClr val="002060"/>
                </a:solidFill>
                <a:latin typeface="Times New Roman" pitchFamily="18" charset="0"/>
                <a:cs typeface="Times New Roman" pitchFamily="18" charset="0"/>
              </a:rPr>
              <a:t>Research, funding, strategies to reduce TB incidence, mortality.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Cholera</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Definition and Cause: </a:t>
            </a:r>
            <a:r>
              <a:rPr lang="en-US" sz="2200" b="1" dirty="0" smtClean="0">
                <a:solidFill>
                  <a:srgbClr val="002060"/>
                </a:solidFill>
                <a:latin typeface="Times New Roman" pitchFamily="18" charset="0"/>
                <a:cs typeface="Times New Roman" pitchFamily="18" charset="0"/>
              </a:rPr>
              <a:t>Acute diarrheal disease from </a:t>
            </a:r>
            <a:r>
              <a:rPr lang="en-US" sz="2200" b="1" dirty="0" err="1" smtClean="0">
                <a:solidFill>
                  <a:srgbClr val="002060"/>
                </a:solidFill>
                <a:latin typeface="Times New Roman" pitchFamily="18" charset="0"/>
                <a:cs typeface="Times New Roman" pitchFamily="18" charset="0"/>
              </a:rPr>
              <a:t>Vibrio</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cholerae</a:t>
            </a:r>
            <a:r>
              <a:rPr lang="en-US" sz="2200" b="1" dirty="0" smtClean="0">
                <a:solidFill>
                  <a:srgbClr val="002060"/>
                </a:solidFill>
                <a:latin typeface="Times New Roman" pitchFamily="18" charset="0"/>
                <a:cs typeface="Times New Roman" pitchFamily="18" charset="0"/>
              </a:rPr>
              <a:t> in contaminated food, water.</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Transmission: </a:t>
            </a:r>
            <a:r>
              <a:rPr lang="en-US" sz="2200" b="1" dirty="0" smtClean="0">
                <a:solidFill>
                  <a:srgbClr val="002060"/>
                </a:solidFill>
                <a:latin typeface="Times New Roman" pitchFamily="18" charset="0"/>
                <a:cs typeface="Times New Roman" pitchFamily="18" charset="0"/>
              </a:rPr>
              <a:t>Contaminated water, food; poor sanitation, hygiene.</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Symptoms: </a:t>
            </a:r>
            <a:r>
              <a:rPr lang="en-US" sz="2200" b="1" dirty="0" smtClean="0">
                <a:solidFill>
                  <a:srgbClr val="002060"/>
                </a:solidFill>
                <a:latin typeface="Times New Roman" pitchFamily="18" charset="0"/>
                <a:cs typeface="Times New Roman" pitchFamily="18" charset="0"/>
              </a:rPr>
              <a:t>Severe watery diarrhea, vomiting, leg cramps, rapid dehydration.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Outbreaks: </a:t>
            </a:r>
            <a:r>
              <a:rPr lang="en-US" sz="2200" b="1" dirty="0" smtClean="0">
                <a:solidFill>
                  <a:srgbClr val="002060"/>
                </a:solidFill>
                <a:latin typeface="Times New Roman" pitchFamily="18" charset="0"/>
                <a:cs typeface="Times New Roman" pitchFamily="18" charset="0"/>
              </a:rPr>
              <a:t>Poor sanitation, water treatment, natural disasters, conflict exacerbate.</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Complications: </a:t>
            </a:r>
            <a:r>
              <a:rPr lang="en-US" sz="2200" b="1" dirty="0" smtClean="0">
                <a:solidFill>
                  <a:srgbClr val="002060"/>
                </a:solidFill>
                <a:latin typeface="Times New Roman" pitchFamily="18" charset="0"/>
                <a:cs typeface="Times New Roman" pitchFamily="18" charset="0"/>
              </a:rPr>
              <a:t>Severe dehydration: kidney failure, shock, death if untreated.</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Treatment: </a:t>
            </a:r>
            <a:r>
              <a:rPr lang="en-US" sz="2200" b="1" dirty="0" smtClean="0">
                <a:solidFill>
                  <a:srgbClr val="002060"/>
                </a:solidFill>
                <a:latin typeface="Times New Roman" pitchFamily="18" charset="0"/>
                <a:cs typeface="Times New Roman" pitchFamily="18" charset="0"/>
              </a:rPr>
              <a:t>Oral rehydration salts (ORS), IV fluids, antibiotics for severe cases.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Prevention of Cholera</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Water Safety: </a:t>
            </a:r>
            <a:r>
              <a:rPr lang="en-US" sz="2200" b="1" dirty="0" smtClean="0">
                <a:solidFill>
                  <a:srgbClr val="002060"/>
                </a:solidFill>
                <a:latin typeface="Times New Roman" pitchFamily="18" charset="0"/>
                <a:cs typeface="Times New Roman" pitchFamily="18" charset="0"/>
              </a:rPr>
              <a:t>Clean drinking water crucial. Boil water, purification tablets.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Sanitation: </a:t>
            </a:r>
            <a:r>
              <a:rPr lang="en-US" sz="2200" b="1" dirty="0" smtClean="0">
                <a:solidFill>
                  <a:srgbClr val="002060"/>
                </a:solidFill>
                <a:latin typeface="Times New Roman" pitchFamily="18" charset="0"/>
                <a:cs typeface="Times New Roman" pitchFamily="18" charset="0"/>
              </a:rPr>
              <a:t>Proper toilet use, waste disposal to prevent contamination.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Vaccination: </a:t>
            </a:r>
            <a:r>
              <a:rPr lang="en-US" sz="2200" b="1" dirty="0" smtClean="0">
                <a:solidFill>
                  <a:srgbClr val="002060"/>
                </a:solidFill>
                <a:latin typeface="Times New Roman" pitchFamily="18" charset="0"/>
                <a:cs typeface="Times New Roman" pitchFamily="18" charset="0"/>
              </a:rPr>
              <a:t>Oral vaccines protect, especially in high-risk, outbreak areas.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Community Education: </a:t>
            </a:r>
            <a:r>
              <a:rPr lang="en-US" sz="2200" b="1" dirty="0" smtClean="0">
                <a:solidFill>
                  <a:srgbClr val="002060"/>
                </a:solidFill>
                <a:latin typeface="Times New Roman" pitchFamily="18" charset="0"/>
                <a:cs typeface="Times New Roman" pitchFamily="18" charset="0"/>
              </a:rPr>
              <a:t>Hygiene, safe food practices education prevents spread.</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Rapid Response: </a:t>
            </a:r>
            <a:r>
              <a:rPr lang="en-US" sz="2200" b="1" dirty="0" smtClean="0">
                <a:solidFill>
                  <a:srgbClr val="002060"/>
                </a:solidFill>
                <a:latin typeface="Times New Roman" pitchFamily="18" charset="0"/>
                <a:cs typeface="Times New Roman" pitchFamily="18" charset="0"/>
              </a:rPr>
              <a:t>Distribute ORS, treat water sources, medical care during outbreaks.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International Aid: </a:t>
            </a:r>
            <a:r>
              <a:rPr lang="en-US" sz="2200" b="1" dirty="0" smtClean="0">
                <a:solidFill>
                  <a:srgbClr val="002060"/>
                </a:solidFill>
                <a:latin typeface="Times New Roman" pitchFamily="18" charset="0"/>
                <a:cs typeface="Times New Roman" pitchFamily="18" charset="0"/>
              </a:rPr>
              <a:t>Organizations provide medical supplies, clean water, sanitation.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Diarrhea and AIDS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Diarrhea: </a:t>
            </a:r>
            <a:r>
              <a:rPr lang="en-US" sz="2200" b="1" dirty="0" smtClean="0">
                <a:solidFill>
                  <a:srgbClr val="002060"/>
                </a:solidFill>
                <a:latin typeface="Times New Roman" pitchFamily="18" charset="0"/>
                <a:cs typeface="Times New Roman" pitchFamily="18" charset="0"/>
              </a:rPr>
              <a:t>Frequent loose stools from infections, food intolerances, health conditions.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Impact: </a:t>
            </a:r>
            <a:r>
              <a:rPr lang="en-US" sz="2200" b="1" dirty="0" smtClean="0">
                <a:solidFill>
                  <a:srgbClr val="002060"/>
                </a:solidFill>
                <a:latin typeface="Times New Roman" pitchFamily="18" charset="0"/>
                <a:cs typeface="Times New Roman" pitchFamily="18" charset="0"/>
              </a:rPr>
              <a:t>Leading cause of malnutrition, death in children in developing countries.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Prevention: </a:t>
            </a:r>
            <a:r>
              <a:rPr lang="en-US" sz="2200" b="1" dirty="0" smtClean="0">
                <a:solidFill>
                  <a:srgbClr val="002060"/>
                </a:solidFill>
                <a:latin typeface="Times New Roman" pitchFamily="18" charset="0"/>
                <a:cs typeface="Times New Roman" pitchFamily="18" charset="0"/>
              </a:rPr>
              <a:t>Sanitation, clean water, breastfeeding, hygiene education.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AIDS: </a:t>
            </a:r>
            <a:r>
              <a:rPr lang="en-US" sz="2200" b="1" dirty="0" smtClean="0">
                <a:solidFill>
                  <a:srgbClr val="002060"/>
                </a:solidFill>
                <a:latin typeface="Times New Roman" pitchFamily="18" charset="0"/>
                <a:cs typeface="Times New Roman" pitchFamily="18" charset="0"/>
              </a:rPr>
              <a:t>From HIV, weakens immune system, leads to infections, diseases.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Impact of AIDS: </a:t>
            </a:r>
            <a:r>
              <a:rPr lang="en-US" sz="2200" b="1" dirty="0" smtClean="0">
                <a:solidFill>
                  <a:srgbClr val="002060"/>
                </a:solidFill>
                <a:latin typeface="Times New Roman" pitchFamily="18" charset="0"/>
                <a:cs typeface="Times New Roman" pitchFamily="18" charset="0"/>
              </a:rPr>
              <a:t>Major global issue, millions affected, severe in sub-Saharan Africa.</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Treatment and Prevention: </a:t>
            </a:r>
            <a:r>
              <a:rPr lang="en-US" sz="2200" b="1" dirty="0" smtClean="0">
                <a:solidFill>
                  <a:srgbClr val="002060"/>
                </a:solidFill>
                <a:latin typeface="Times New Roman" pitchFamily="18" charset="0"/>
                <a:cs typeface="Times New Roman" pitchFamily="18" charset="0"/>
              </a:rPr>
              <a:t>ART controls HIV, prevents AIDS. Safe sex, needle exchange, education prevent transmission.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Lifestyle Disorders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Definition: </a:t>
            </a:r>
            <a:r>
              <a:rPr lang="en-US" sz="2200" b="1" dirty="0" smtClean="0">
                <a:solidFill>
                  <a:srgbClr val="002060"/>
                </a:solidFill>
                <a:latin typeface="Times New Roman" pitchFamily="18" charset="0"/>
                <a:cs typeface="Times New Roman" pitchFamily="18" charset="0"/>
              </a:rPr>
              <a:t>Diseases from lifestyle choices (diet, activity). Include diabetes, hypertension, obesity.</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Common Disorders: </a:t>
            </a:r>
            <a:r>
              <a:rPr lang="en-US" sz="2200" b="1" dirty="0" smtClean="0">
                <a:solidFill>
                  <a:srgbClr val="002060"/>
                </a:solidFill>
                <a:latin typeface="Times New Roman" pitchFamily="18" charset="0"/>
                <a:cs typeface="Times New Roman" pitchFamily="18" charset="0"/>
              </a:rPr>
              <a:t>Diabetes, hypertension, cardiovascular diseases, obesity, cancers.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Global Impact: </a:t>
            </a:r>
            <a:r>
              <a:rPr lang="en-US" sz="2200" b="1" dirty="0" smtClean="0">
                <a:solidFill>
                  <a:srgbClr val="002060"/>
                </a:solidFill>
                <a:latin typeface="Times New Roman" pitchFamily="18" charset="0"/>
                <a:cs typeface="Times New Roman" pitchFamily="18" charset="0"/>
              </a:rPr>
              <a:t>Major health issue in developed, developing countries. Prevention focus.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Contributing Factors: </a:t>
            </a:r>
            <a:r>
              <a:rPr lang="en-US" sz="2200" b="1" dirty="0" smtClean="0">
                <a:solidFill>
                  <a:srgbClr val="002060"/>
                </a:solidFill>
                <a:latin typeface="Times New Roman" pitchFamily="18" charset="0"/>
                <a:cs typeface="Times New Roman" pitchFamily="18" charset="0"/>
              </a:rPr>
              <a:t>Poor diet, inactivity, smoking, alcohol, stress.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Economic Burden: </a:t>
            </a:r>
            <a:r>
              <a:rPr lang="en-US" sz="2200" b="1" dirty="0" smtClean="0">
                <a:solidFill>
                  <a:srgbClr val="002060"/>
                </a:solidFill>
                <a:latin typeface="Times New Roman" pitchFamily="18" charset="0"/>
                <a:cs typeface="Times New Roman" pitchFamily="18" charset="0"/>
              </a:rPr>
              <a:t>High healthcare costs, lost productivity. Prevention crucial.</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Strategies: </a:t>
            </a:r>
            <a:r>
              <a:rPr lang="en-US" sz="2200" b="1" dirty="0" smtClean="0">
                <a:solidFill>
                  <a:srgbClr val="002060"/>
                </a:solidFill>
                <a:latin typeface="Times New Roman" pitchFamily="18" charset="0"/>
                <a:cs typeface="Times New Roman" pitchFamily="18" charset="0"/>
              </a:rPr>
              <a:t>Healthy diet, regular exercise, stress management, screenings.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Diabetes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Definition and Types: </a:t>
            </a:r>
            <a:r>
              <a:rPr lang="en-US" sz="2200" b="1" dirty="0" smtClean="0">
                <a:solidFill>
                  <a:srgbClr val="002060"/>
                </a:solidFill>
                <a:latin typeface="Times New Roman" pitchFamily="18" charset="0"/>
                <a:cs typeface="Times New Roman" pitchFamily="18" charset="0"/>
              </a:rPr>
              <a:t>Chronic condition: high blood sugar. Types 1, 2, gestational diabetes.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Causes: </a:t>
            </a:r>
            <a:r>
              <a:rPr lang="en-US" sz="2200" b="1" dirty="0" smtClean="0">
                <a:solidFill>
                  <a:srgbClr val="002060"/>
                </a:solidFill>
                <a:latin typeface="Times New Roman" pitchFamily="18" charset="0"/>
                <a:cs typeface="Times New Roman" pitchFamily="18" charset="0"/>
              </a:rPr>
              <a:t>Genetics, lifestyle factors (poor diet, inactivity), insulin resistance.</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Symptoms: </a:t>
            </a:r>
            <a:r>
              <a:rPr lang="en-US" sz="2200" b="1" dirty="0" smtClean="0">
                <a:solidFill>
                  <a:srgbClr val="002060"/>
                </a:solidFill>
                <a:latin typeface="Times New Roman" pitchFamily="18" charset="0"/>
                <a:cs typeface="Times New Roman" pitchFamily="18" charset="0"/>
              </a:rPr>
              <a:t>Increased thirst, frequent urination, extreme hunger, fatigue, blurred vision.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Complications: </a:t>
            </a:r>
            <a:r>
              <a:rPr lang="en-US" sz="2200" b="1" dirty="0" smtClean="0">
                <a:solidFill>
                  <a:srgbClr val="002060"/>
                </a:solidFill>
                <a:latin typeface="Times New Roman" pitchFamily="18" charset="0"/>
                <a:cs typeface="Times New Roman" pitchFamily="18" charset="0"/>
              </a:rPr>
              <a:t>Heart disease, kidney damage, nerve damage, vision problems.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Prevention: </a:t>
            </a:r>
            <a:r>
              <a:rPr lang="en-US" sz="2200" b="1" dirty="0" smtClean="0">
                <a:solidFill>
                  <a:srgbClr val="002060"/>
                </a:solidFill>
                <a:latin typeface="Times New Roman" pitchFamily="18" charset="0"/>
                <a:cs typeface="Times New Roman" pitchFamily="18" charset="0"/>
              </a:rPr>
              <a:t>Healthy diet, regular exercise, weight management, regular screenings.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Treatment: </a:t>
            </a:r>
            <a:r>
              <a:rPr lang="en-US" sz="2200" b="1" dirty="0" smtClean="0">
                <a:solidFill>
                  <a:srgbClr val="002060"/>
                </a:solidFill>
                <a:latin typeface="Times New Roman" pitchFamily="18" charset="0"/>
                <a:cs typeface="Times New Roman" pitchFamily="18" charset="0"/>
              </a:rPr>
              <a:t>Insulin, medications, lifestyle changes, monitoring blood sugar levels.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Introduction</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122215"/>
            <a:ext cx="9268691"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Overview of Diseases: </a:t>
            </a:r>
            <a:r>
              <a:rPr lang="en-US" sz="2100" b="1" dirty="0" smtClean="0">
                <a:solidFill>
                  <a:srgbClr val="002060"/>
                </a:solidFill>
                <a:latin typeface="Times New Roman" pitchFamily="18" charset="0"/>
                <a:cs typeface="Times New Roman" pitchFamily="18" charset="0"/>
              </a:rPr>
              <a:t>From fevers to severe illnesses like cancer and diabetes, diseases affect normal body functioning. Causes: pathogens, genetics, environment.</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Classification: </a:t>
            </a:r>
            <a:r>
              <a:rPr lang="en-US" sz="2100" b="1" dirty="0" smtClean="0">
                <a:solidFill>
                  <a:srgbClr val="002060"/>
                </a:solidFill>
                <a:latin typeface="Times New Roman" pitchFamily="18" charset="0"/>
                <a:cs typeface="Times New Roman" pitchFamily="18" charset="0"/>
              </a:rPr>
              <a:t>Diseases: communicable (infectious) and non-communicable (chronic). Communicable spread, non-communicable often due to genetics, lifestyle.</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Transmission: </a:t>
            </a:r>
            <a:r>
              <a:rPr lang="en-US" sz="2100" b="1" dirty="0" smtClean="0">
                <a:solidFill>
                  <a:srgbClr val="002060"/>
                </a:solidFill>
                <a:latin typeface="Times New Roman" pitchFamily="18" charset="0"/>
                <a:cs typeface="Times New Roman" pitchFamily="18" charset="0"/>
              </a:rPr>
              <a:t>Communicable via fluids, surfaces, air, food. Non-communicable: lifestyle choices, genetics</a:t>
            </a:r>
            <a:r>
              <a:rPr lang="en-US" sz="2100" b="1" dirty="0" smtClean="0">
                <a:solidFill>
                  <a:srgbClr val="002060"/>
                </a:solidFill>
                <a:latin typeface="Times New Roman" pitchFamily="18" charset="0"/>
                <a:cs typeface="Times New Roman" pitchFamily="18" charset="0"/>
              </a:rPr>
              <a:t>. Seasonal </a:t>
            </a:r>
            <a:r>
              <a:rPr lang="en-US" sz="2100" b="1" dirty="0" smtClean="0">
                <a:solidFill>
                  <a:srgbClr val="002060"/>
                </a:solidFill>
                <a:latin typeface="Times New Roman" pitchFamily="18" charset="0"/>
                <a:cs typeface="Times New Roman" pitchFamily="18" charset="0"/>
              </a:rPr>
              <a:t>Patterns: Some diseases like flu peak in certain seasons (e.g., colder months).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Microbial Causes: </a:t>
            </a:r>
            <a:r>
              <a:rPr lang="en-US" sz="2100" b="1" dirty="0" smtClean="0">
                <a:solidFill>
                  <a:srgbClr val="002060"/>
                </a:solidFill>
                <a:latin typeface="Times New Roman" pitchFamily="18" charset="0"/>
                <a:cs typeface="Times New Roman" pitchFamily="18" charset="0"/>
              </a:rPr>
              <a:t>Pathogens (bacteria, viruses, fungi, parasites) cause communicable diseases.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Significance: </a:t>
            </a:r>
            <a:r>
              <a:rPr lang="en-US" sz="2100" b="1" dirty="0" smtClean="0">
                <a:solidFill>
                  <a:srgbClr val="002060"/>
                </a:solidFill>
                <a:latin typeface="Times New Roman" pitchFamily="18" charset="0"/>
                <a:cs typeface="Times New Roman" pitchFamily="18" charset="0"/>
              </a:rPr>
              <a:t>Understanding diseases aids in prevention, management, treatment. Public health focuses on reducing spread, managing chronic conditions.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Hypertension (High Blood Pressure)</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Definition and Causes: </a:t>
            </a:r>
            <a:r>
              <a:rPr lang="en-US" sz="2200" b="1" dirty="0" smtClean="0">
                <a:solidFill>
                  <a:srgbClr val="002060"/>
                </a:solidFill>
                <a:latin typeface="Times New Roman" pitchFamily="18" charset="0"/>
                <a:cs typeface="Times New Roman" pitchFamily="18" charset="0"/>
              </a:rPr>
              <a:t>Chronic condition: force of blood against artery walls too high. Causes: genetics, lifestyle.</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Symptoms: </a:t>
            </a:r>
            <a:r>
              <a:rPr lang="en-US" sz="2200" b="1" dirty="0" smtClean="0">
                <a:solidFill>
                  <a:srgbClr val="002060"/>
                </a:solidFill>
                <a:latin typeface="Times New Roman" pitchFamily="18" charset="0"/>
                <a:cs typeface="Times New Roman" pitchFamily="18" charset="0"/>
              </a:rPr>
              <a:t>Often asymptomatic. Severe: headache, shortness of breath, nosebleeds.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Complications: </a:t>
            </a:r>
            <a:r>
              <a:rPr lang="en-US" sz="2200" b="1" dirty="0" smtClean="0">
                <a:solidFill>
                  <a:srgbClr val="002060"/>
                </a:solidFill>
                <a:latin typeface="Times New Roman" pitchFamily="18" charset="0"/>
                <a:cs typeface="Times New Roman" pitchFamily="18" charset="0"/>
              </a:rPr>
              <a:t>Heart disease, stroke, kidney damage, vision loss.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Prevention: </a:t>
            </a:r>
            <a:r>
              <a:rPr lang="en-US" sz="2200" b="1" dirty="0" smtClean="0">
                <a:solidFill>
                  <a:srgbClr val="002060"/>
                </a:solidFill>
                <a:latin typeface="Times New Roman" pitchFamily="18" charset="0"/>
                <a:cs typeface="Times New Roman" pitchFamily="18" charset="0"/>
              </a:rPr>
              <a:t>Healthy diet (low salt), regular exercise, weight management, stress reduction.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Treatment: </a:t>
            </a:r>
            <a:r>
              <a:rPr lang="en-US" sz="2200" b="1" dirty="0" smtClean="0">
                <a:solidFill>
                  <a:srgbClr val="002060"/>
                </a:solidFill>
                <a:latin typeface="Times New Roman" pitchFamily="18" charset="0"/>
                <a:cs typeface="Times New Roman" pitchFamily="18" charset="0"/>
              </a:rPr>
              <a:t>Medications (ACE inhibitors, beta-blockers), lifestyle changes.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Management: </a:t>
            </a:r>
            <a:r>
              <a:rPr lang="en-US" sz="2200" b="1" dirty="0" smtClean="0">
                <a:solidFill>
                  <a:srgbClr val="002060"/>
                </a:solidFill>
                <a:latin typeface="Times New Roman" pitchFamily="18" charset="0"/>
                <a:cs typeface="Times New Roman" pitchFamily="18" charset="0"/>
              </a:rPr>
              <a:t>Regular blood pressure monitoring, adherence to treatment, healthy habits.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Cardiovascular Diseases (CVDs)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Definition: </a:t>
            </a:r>
            <a:r>
              <a:rPr lang="en-US" sz="2200" b="1" dirty="0" smtClean="0">
                <a:solidFill>
                  <a:srgbClr val="002060"/>
                </a:solidFill>
                <a:latin typeface="Times New Roman" pitchFamily="18" charset="0"/>
                <a:cs typeface="Times New Roman" pitchFamily="18" charset="0"/>
              </a:rPr>
              <a:t>Diseases of heart, blood vessels (heart attack, stroke, heart failure).</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Risk Factors: </a:t>
            </a:r>
            <a:r>
              <a:rPr lang="en-US" sz="2200" b="1" dirty="0" smtClean="0">
                <a:solidFill>
                  <a:srgbClr val="002060"/>
                </a:solidFill>
                <a:latin typeface="Times New Roman" pitchFamily="18" charset="0"/>
                <a:cs typeface="Times New Roman" pitchFamily="18" charset="0"/>
              </a:rPr>
              <a:t>High blood pressure, cholesterol, smoking, poor diet, inactivity, diabetes.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Symptoms: </a:t>
            </a:r>
            <a:r>
              <a:rPr lang="en-US" sz="2200" b="1" dirty="0" smtClean="0">
                <a:solidFill>
                  <a:srgbClr val="002060"/>
                </a:solidFill>
                <a:latin typeface="Times New Roman" pitchFamily="18" charset="0"/>
                <a:cs typeface="Times New Roman" pitchFamily="18" charset="0"/>
              </a:rPr>
              <a:t>Chest pain, shortness of breath, fatigue, palpitations.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Complications: </a:t>
            </a:r>
            <a:r>
              <a:rPr lang="en-US" sz="2200" b="1" dirty="0" smtClean="0">
                <a:solidFill>
                  <a:srgbClr val="002060"/>
                </a:solidFill>
                <a:latin typeface="Times New Roman" pitchFamily="18" charset="0"/>
                <a:cs typeface="Times New Roman" pitchFamily="18" charset="0"/>
              </a:rPr>
              <a:t>Heart attack, stroke, heart failure, peripheral artery disease.</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Prevention: </a:t>
            </a:r>
            <a:r>
              <a:rPr lang="en-US" sz="2200" b="1" dirty="0" smtClean="0">
                <a:solidFill>
                  <a:srgbClr val="002060"/>
                </a:solidFill>
                <a:latin typeface="Times New Roman" pitchFamily="18" charset="0"/>
                <a:cs typeface="Times New Roman" pitchFamily="18" charset="0"/>
              </a:rPr>
              <a:t>Healthy lifestyle, regular check-ups, manage risk factors.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Treatment: </a:t>
            </a:r>
            <a:r>
              <a:rPr lang="en-US" sz="2200" b="1" dirty="0" smtClean="0">
                <a:solidFill>
                  <a:srgbClr val="002060"/>
                </a:solidFill>
                <a:latin typeface="Times New Roman" pitchFamily="18" charset="0"/>
                <a:cs typeface="Times New Roman" pitchFamily="18" charset="0"/>
              </a:rPr>
              <a:t>Medications (</a:t>
            </a:r>
            <a:r>
              <a:rPr lang="en-US" sz="2200" b="1" dirty="0" err="1" smtClean="0">
                <a:solidFill>
                  <a:srgbClr val="002060"/>
                </a:solidFill>
                <a:latin typeface="Times New Roman" pitchFamily="18" charset="0"/>
                <a:cs typeface="Times New Roman" pitchFamily="18" charset="0"/>
              </a:rPr>
              <a:t>statins</a:t>
            </a:r>
            <a:r>
              <a:rPr lang="en-US" sz="2200" b="1" dirty="0" smtClean="0">
                <a:solidFill>
                  <a:srgbClr val="002060"/>
                </a:solidFill>
                <a:latin typeface="Times New Roman" pitchFamily="18" charset="0"/>
                <a:cs typeface="Times New Roman" pitchFamily="18" charset="0"/>
              </a:rPr>
              <a:t>, blood thinners), lifestyle changes, surgeries (bypass).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Obesity</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Definition and Causes: </a:t>
            </a:r>
            <a:r>
              <a:rPr lang="en-US" sz="2200" b="1" dirty="0" smtClean="0">
                <a:solidFill>
                  <a:srgbClr val="002060"/>
                </a:solidFill>
                <a:latin typeface="Times New Roman" pitchFamily="18" charset="0"/>
                <a:cs typeface="Times New Roman" pitchFamily="18" charset="0"/>
              </a:rPr>
              <a:t>Excess body fat from poor diet, inactivity, genetics.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Health Impact: </a:t>
            </a:r>
            <a:r>
              <a:rPr lang="en-US" sz="2200" b="1" dirty="0" smtClean="0">
                <a:solidFill>
                  <a:srgbClr val="002060"/>
                </a:solidFill>
                <a:latin typeface="Times New Roman" pitchFamily="18" charset="0"/>
                <a:cs typeface="Times New Roman" pitchFamily="18" charset="0"/>
              </a:rPr>
              <a:t>Increases risk of diabetes, heart disease, certain cancers.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Symptoms: </a:t>
            </a:r>
            <a:r>
              <a:rPr lang="en-US" sz="2200" b="1" dirty="0" smtClean="0">
                <a:solidFill>
                  <a:srgbClr val="002060"/>
                </a:solidFill>
                <a:latin typeface="Times New Roman" pitchFamily="18" charset="0"/>
                <a:cs typeface="Times New Roman" pitchFamily="18" charset="0"/>
              </a:rPr>
              <a:t>High body mass index (BMI), difficulty in physical activity.</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Prevention: </a:t>
            </a:r>
            <a:r>
              <a:rPr lang="en-US" sz="2200" b="1" dirty="0" smtClean="0">
                <a:solidFill>
                  <a:srgbClr val="002060"/>
                </a:solidFill>
                <a:latin typeface="Times New Roman" pitchFamily="18" charset="0"/>
                <a:cs typeface="Times New Roman" pitchFamily="18" charset="0"/>
              </a:rPr>
              <a:t>Healthy diet, regular exercise, weight management, behavioral changes.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Treatment: </a:t>
            </a:r>
            <a:r>
              <a:rPr lang="en-US" sz="2200" b="1" dirty="0" smtClean="0">
                <a:solidFill>
                  <a:srgbClr val="002060"/>
                </a:solidFill>
                <a:latin typeface="Times New Roman" pitchFamily="18" charset="0"/>
                <a:cs typeface="Times New Roman" pitchFamily="18" charset="0"/>
              </a:rPr>
              <a:t>Diet, exercise, medications, surgery (bariatric).</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Public Health Strategies: </a:t>
            </a:r>
            <a:r>
              <a:rPr lang="en-US" sz="2200" b="1" dirty="0" smtClean="0">
                <a:solidFill>
                  <a:srgbClr val="002060"/>
                </a:solidFill>
                <a:latin typeface="Times New Roman" pitchFamily="18" charset="0"/>
                <a:cs typeface="Times New Roman" pitchFamily="18" charset="0"/>
              </a:rPr>
              <a:t>Education, policy changes, community programs.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759361"/>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Cancers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77684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Definition: </a:t>
            </a:r>
            <a:r>
              <a:rPr lang="en-US" sz="2200" b="1" dirty="0" smtClean="0">
                <a:solidFill>
                  <a:srgbClr val="002060"/>
                </a:solidFill>
                <a:latin typeface="Times New Roman" pitchFamily="18" charset="0"/>
                <a:cs typeface="Times New Roman" pitchFamily="18" charset="0"/>
              </a:rPr>
              <a:t>Uncontrolled cell growth. Types: breast, lung, prostate, colorectal, skin cancers.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Risk Factors: </a:t>
            </a:r>
            <a:r>
              <a:rPr lang="en-US" sz="2200" b="1" dirty="0" smtClean="0">
                <a:solidFill>
                  <a:srgbClr val="002060"/>
                </a:solidFill>
                <a:latin typeface="Times New Roman" pitchFamily="18" charset="0"/>
                <a:cs typeface="Times New Roman" pitchFamily="18" charset="0"/>
              </a:rPr>
              <a:t>Genetics, lifestyle (smoking, diet), environmental exposure.</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Symptoms: </a:t>
            </a:r>
            <a:r>
              <a:rPr lang="en-US" sz="2200" b="1" dirty="0" smtClean="0">
                <a:solidFill>
                  <a:srgbClr val="002060"/>
                </a:solidFill>
                <a:latin typeface="Times New Roman" pitchFamily="18" charset="0"/>
                <a:cs typeface="Times New Roman" pitchFamily="18" charset="0"/>
              </a:rPr>
              <a:t>Vary by type. Common: lumps, abnormal bleeding, weight loss, fatigue.</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Diagnosis: </a:t>
            </a:r>
            <a:r>
              <a:rPr lang="en-US" sz="2200" b="1" dirty="0" smtClean="0">
                <a:solidFill>
                  <a:srgbClr val="002060"/>
                </a:solidFill>
                <a:latin typeface="Times New Roman" pitchFamily="18" charset="0"/>
                <a:cs typeface="Times New Roman" pitchFamily="18" charset="0"/>
              </a:rPr>
              <a:t>Imaging (X-rays, MRIs), biopsies, blood tests, screenings.</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Treatment: </a:t>
            </a:r>
            <a:r>
              <a:rPr lang="en-US" sz="2200" b="1" dirty="0" smtClean="0">
                <a:solidFill>
                  <a:srgbClr val="002060"/>
                </a:solidFill>
                <a:latin typeface="Times New Roman" pitchFamily="18" charset="0"/>
                <a:cs typeface="Times New Roman" pitchFamily="18" charset="0"/>
              </a:rPr>
              <a:t>Surgery, radiation, chemotherapy, targeted therapy.</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Prevention: </a:t>
            </a:r>
            <a:r>
              <a:rPr lang="en-US" sz="2200" b="1" dirty="0" smtClean="0">
                <a:solidFill>
                  <a:srgbClr val="002060"/>
                </a:solidFill>
                <a:latin typeface="Times New Roman" pitchFamily="18" charset="0"/>
                <a:cs typeface="Times New Roman" pitchFamily="18" charset="0"/>
              </a:rPr>
              <a:t>Avoid risk factors, screenings, vaccinations (HPV, hepatitis B).</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49958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Case Studies and Real-life Examples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36120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Malaria Outbreaks: </a:t>
            </a:r>
            <a:r>
              <a:rPr lang="en-US" sz="2200" b="1" dirty="0" smtClean="0">
                <a:solidFill>
                  <a:srgbClr val="002060"/>
                </a:solidFill>
                <a:latin typeface="Times New Roman" pitchFamily="18" charset="0"/>
                <a:cs typeface="Times New Roman" pitchFamily="18" charset="0"/>
              </a:rPr>
              <a:t>High mortality in sub-Saharan Africa. Prevention through nets, meds, community education.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Typhoid in Developing Countries: </a:t>
            </a:r>
            <a:r>
              <a:rPr lang="en-US" sz="2200" b="1" dirty="0" smtClean="0">
                <a:solidFill>
                  <a:srgbClr val="002060"/>
                </a:solidFill>
                <a:latin typeface="Times New Roman" pitchFamily="18" charset="0"/>
                <a:cs typeface="Times New Roman" pitchFamily="18" charset="0"/>
              </a:rPr>
              <a:t>Poor sanitation, water safety lead to outbreaks. Vaccination, hygiene crucial.</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TB in High-risk Populations: </a:t>
            </a:r>
            <a:r>
              <a:rPr lang="en-US" sz="2200" b="1" dirty="0" smtClean="0">
                <a:solidFill>
                  <a:srgbClr val="002060"/>
                </a:solidFill>
                <a:latin typeface="Times New Roman" pitchFamily="18" charset="0"/>
                <a:cs typeface="Times New Roman" pitchFamily="18" charset="0"/>
              </a:rPr>
              <a:t>HIV co-infection increases risk. Screening, treatment vital.</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Cholera in Crisis Areas: </a:t>
            </a:r>
            <a:r>
              <a:rPr lang="en-US" sz="2200" b="1" dirty="0" smtClean="0">
                <a:solidFill>
                  <a:srgbClr val="002060"/>
                </a:solidFill>
                <a:latin typeface="Times New Roman" pitchFamily="18" charset="0"/>
                <a:cs typeface="Times New Roman" pitchFamily="18" charset="0"/>
              </a:rPr>
              <a:t>Natural disasters, conflict exacerbate. Rapid response, clean water needed.</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AIDS in Sub-Saharan Africa: </a:t>
            </a:r>
            <a:r>
              <a:rPr lang="en-US" sz="2200" b="1" dirty="0" smtClean="0">
                <a:solidFill>
                  <a:srgbClr val="002060"/>
                </a:solidFill>
                <a:latin typeface="Times New Roman" pitchFamily="18" charset="0"/>
                <a:cs typeface="Times New Roman" pitchFamily="18" charset="0"/>
              </a:rPr>
              <a:t>Major health challenge. ART access, education, preventive measures essential.</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Lifestyle Disorders in Urban Areas: </a:t>
            </a:r>
            <a:r>
              <a:rPr lang="en-US" sz="2200" b="1" dirty="0" smtClean="0">
                <a:solidFill>
                  <a:srgbClr val="002060"/>
                </a:solidFill>
                <a:latin typeface="Times New Roman" pitchFamily="18" charset="0"/>
                <a:cs typeface="Times New Roman" pitchFamily="18" charset="0"/>
              </a:rPr>
              <a:t>Rising diabetes, hypertension. Prevention through lifestyle changes, public health policies.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49958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Case Studies and Real-life Examples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361209"/>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200" b="1" dirty="0" smtClean="0">
                <a:solidFill>
                  <a:srgbClr val="FF0000"/>
                </a:solidFill>
                <a:latin typeface="Times New Roman" pitchFamily="18" charset="0"/>
                <a:cs typeface="Times New Roman" pitchFamily="18" charset="0"/>
              </a:rPr>
              <a:t>Malaria Outbreaks: </a:t>
            </a:r>
            <a:r>
              <a:rPr lang="en-US" sz="2200" b="1" dirty="0" smtClean="0">
                <a:solidFill>
                  <a:srgbClr val="002060"/>
                </a:solidFill>
                <a:latin typeface="Times New Roman" pitchFamily="18" charset="0"/>
                <a:cs typeface="Times New Roman" pitchFamily="18" charset="0"/>
              </a:rPr>
              <a:t>High mortality in sub-Saharan Africa. Prevention through nets, meds, community education.</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Typhoid in Developing Countries: </a:t>
            </a:r>
            <a:r>
              <a:rPr lang="en-US" sz="2200" b="1" dirty="0" smtClean="0">
                <a:solidFill>
                  <a:srgbClr val="002060"/>
                </a:solidFill>
                <a:latin typeface="Times New Roman" pitchFamily="18" charset="0"/>
                <a:cs typeface="Times New Roman" pitchFamily="18" charset="0"/>
              </a:rPr>
              <a:t>Poor sanitation, water safety lead to outbreaks. Vaccination, hygiene crucial.</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TB in High-risk Populations: </a:t>
            </a:r>
            <a:r>
              <a:rPr lang="en-US" sz="2200" b="1" dirty="0" smtClean="0">
                <a:solidFill>
                  <a:srgbClr val="002060"/>
                </a:solidFill>
                <a:latin typeface="Times New Roman" pitchFamily="18" charset="0"/>
                <a:cs typeface="Times New Roman" pitchFamily="18" charset="0"/>
              </a:rPr>
              <a:t>HIV co-infection increases risk. Screening, treatment vital.</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Cholera in Crisis Areas: </a:t>
            </a:r>
            <a:r>
              <a:rPr lang="en-US" sz="2200" b="1" dirty="0" smtClean="0">
                <a:solidFill>
                  <a:srgbClr val="002060"/>
                </a:solidFill>
                <a:latin typeface="Times New Roman" pitchFamily="18" charset="0"/>
                <a:cs typeface="Times New Roman" pitchFamily="18" charset="0"/>
              </a:rPr>
              <a:t>Natural disasters, conflict exacerbate. Rapid response, clean water needed.</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AIDS in Sub-Saharan Africa: </a:t>
            </a:r>
            <a:r>
              <a:rPr lang="en-US" sz="2200" b="1" dirty="0" smtClean="0">
                <a:solidFill>
                  <a:srgbClr val="002060"/>
                </a:solidFill>
                <a:latin typeface="Times New Roman" pitchFamily="18" charset="0"/>
                <a:cs typeface="Times New Roman" pitchFamily="18" charset="0"/>
              </a:rPr>
              <a:t>Major health challenge. ART access, education, preventive measures essential.</a:t>
            </a:r>
          </a:p>
          <a:p>
            <a:pPr marL="0" lvl="0" indent="0" algn="just">
              <a:spcAft>
                <a:spcPts val="1500"/>
              </a:spcAft>
              <a:buNone/>
            </a:pPr>
            <a:r>
              <a:rPr lang="en-US" sz="2200" b="1" dirty="0" smtClean="0">
                <a:solidFill>
                  <a:srgbClr val="FF0000"/>
                </a:solidFill>
                <a:latin typeface="Times New Roman" pitchFamily="18" charset="0"/>
                <a:cs typeface="Times New Roman" pitchFamily="18" charset="0"/>
              </a:rPr>
              <a:t>Lifestyle Disorders in Urban Areas: </a:t>
            </a:r>
            <a:r>
              <a:rPr lang="en-US" sz="2200" b="1" dirty="0" smtClean="0">
                <a:solidFill>
                  <a:srgbClr val="002060"/>
                </a:solidFill>
                <a:latin typeface="Times New Roman" pitchFamily="18" charset="0"/>
                <a:cs typeface="Times New Roman" pitchFamily="18" charset="0"/>
              </a:rPr>
              <a:t>Rising diabetes, hypertension. Prevention through lifestyle changes, public health policies.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925617"/>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Conclusion</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841664" y="1745676"/>
            <a:ext cx="9092045"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400" b="1" dirty="0" smtClean="0">
                <a:solidFill>
                  <a:srgbClr val="002060"/>
                </a:solidFill>
                <a:latin typeface="Times New Roman" pitchFamily="18" charset="0"/>
                <a:cs typeface="Times New Roman" pitchFamily="18" charset="0"/>
              </a:rPr>
              <a:t>The study of communicable diseases and lifestyle disorders reveals their profound impact on global health. Understanding their causes, symptoms, and prevention is crucial. Effective management relies on awareness, education, and healthcare provider involvement. Community and global efforts, along with ongoing research and robust health policies, are vital for combating these health challenges and improving quality of life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49958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Meaning of Communicable Diseases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330035"/>
            <a:ext cx="9268691"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Definition: </a:t>
            </a:r>
            <a:r>
              <a:rPr lang="en-US" sz="2100" b="1" dirty="0" smtClean="0">
                <a:solidFill>
                  <a:srgbClr val="002060"/>
                </a:solidFill>
                <a:latin typeface="Times New Roman" pitchFamily="18" charset="0"/>
                <a:cs typeface="Times New Roman" pitchFamily="18" charset="0"/>
              </a:rPr>
              <a:t>Illnesses caused by pathogens (bacteria, viruses, fungi, parasites), transmitted person-to-person or animal-to-human.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Historical Context: </a:t>
            </a:r>
            <a:r>
              <a:rPr lang="en-US" sz="2100" b="1" dirty="0" smtClean="0">
                <a:solidFill>
                  <a:srgbClr val="002060"/>
                </a:solidFill>
                <a:latin typeface="Times New Roman" pitchFamily="18" charset="0"/>
                <a:cs typeface="Times New Roman" pitchFamily="18" charset="0"/>
              </a:rPr>
              <a:t>Germ theory (19th century) identified microorganisms as disease causes.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Reporting and Surveillance: </a:t>
            </a:r>
            <a:r>
              <a:rPr lang="en-US" sz="2100" b="1" dirty="0" smtClean="0">
                <a:solidFill>
                  <a:srgbClr val="002060"/>
                </a:solidFill>
                <a:latin typeface="Times New Roman" pitchFamily="18" charset="0"/>
                <a:cs typeface="Times New Roman" pitchFamily="18" charset="0"/>
              </a:rPr>
              <a:t>Surveillance tracks outbreaks for control, prevention. Accurate reporting aids public health response.</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Legal Requirements: </a:t>
            </a:r>
            <a:r>
              <a:rPr lang="en-US" sz="2100" b="1" dirty="0" smtClean="0">
                <a:solidFill>
                  <a:srgbClr val="002060"/>
                </a:solidFill>
                <a:latin typeface="Times New Roman" pitchFamily="18" charset="0"/>
                <a:cs typeface="Times New Roman" pitchFamily="18" charset="0"/>
              </a:rPr>
              <a:t>Laws mandate reporting certain diseases (e.g., measles, tuberculosis).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Examples: </a:t>
            </a:r>
            <a:r>
              <a:rPr lang="en-US" sz="2100" b="1" dirty="0" smtClean="0">
                <a:solidFill>
                  <a:srgbClr val="002060"/>
                </a:solidFill>
                <a:latin typeface="Times New Roman" pitchFamily="18" charset="0"/>
                <a:cs typeface="Times New Roman" pitchFamily="18" charset="0"/>
              </a:rPr>
              <a:t>Hepatitis A, B, C; influenza; measles; salmonella. Unique symptoms, transmission, prevention.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Impact on Public Health: </a:t>
            </a:r>
            <a:r>
              <a:rPr lang="en-US" sz="2100" b="1" dirty="0" smtClean="0">
                <a:solidFill>
                  <a:srgbClr val="002060"/>
                </a:solidFill>
                <a:latin typeface="Times New Roman" pitchFamily="18" charset="0"/>
                <a:cs typeface="Times New Roman" pitchFamily="18" charset="0"/>
              </a:rPr>
              <a:t>Widespread illness, death; healthcare strain. Effective strategies essential.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572323"/>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Spread of Communicable Diseases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517073"/>
            <a:ext cx="9268691"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Physical Contact: </a:t>
            </a:r>
            <a:r>
              <a:rPr lang="en-US" sz="2100" b="1" dirty="0" smtClean="0">
                <a:solidFill>
                  <a:srgbClr val="002060"/>
                </a:solidFill>
                <a:latin typeface="Times New Roman" pitchFamily="18" charset="0"/>
                <a:cs typeface="Times New Roman" pitchFamily="18" charset="0"/>
              </a:rPr>
              <a:t>Direct contact (touching, kissing, sex) spreads pathogens through mucous membranes, broken skin.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Contaminated Surfaces: </a:t>
            </a:r>
            <a:r>
              <a:rPr lang="en-US" sz="2100" b="1" dirty="0" smtClean="0">
                <a:solidFill>
                  <a:srgbClr val="002060"/>
                </a:solidFill>
                <a:latin typeface="Times New Roman" pitchFamily="18" charset="0"/>
                <a:cs typeface="Times New Roman" pitchFamily="18" charset="0"/>
              </a:rPr>
              <a:t>Pathogens on surfaces (doorknobs, utensils) infect via touch, face contact.</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Insect Bites: </a:t>
            </a:r>
            <a:r>
              <a:rPr lang="en-US" sz="2100" b="1" dirty="0" smtClean="0">
                <a:solidFill>
                  <a:srgbClr val="002060"/>
                </a:solidFill>
                <a:latin typeface="Times New Roman" pitchFamily="18" charset="0"/>
                <a:cs typeface="Times New Roman" pitchFamily="18" charset="0"/>
              </a:rPr>
              <a:t>Vector-borne (malaria, dengue) via mosquitoes, fleas, ticks.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Airborne Transmission: </a:t>
            </a:r>
            <a:r>
              <a:rPr lang="en-US" sz="2100" b="1" dirty="0" smtClean="0">
                <a:solidFill>
                  <a:srgbClr val="002060"/>
                </a:solidFill>
                <a:latin typeface="Times New Roman" pitchFamily="18" charset="0"/>
                <a:cs typeface="Times New Roman" pitchFamily="18" charset="0"/>
              </a:rPr>
              <a:t>Airborne diseases (tuberculosis, measles) via droplets from coughs, sneezes.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Preventative Measures: </a:t>
            </a:r>
            <a:r>
              <a:rPr lang="en-US" sz="2100" b="1" dirty="0" smtClean="0">
                <a:solidFill>
                  <a:srgbClr val="002060"/>
                </a:solidFill>
                <a:latin typeface="Times New Roman" pitchFamily="18" charset="0"/>
                <a:cs typeface="Times New Roman" pitchFamily="18" charset="0"/>
              </a:rPr>
              <a:t>Hand washing, sanitizers, hygiene, avoiding infected contact.</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Case Studies: </a:t>
            </a:r>
            <a:r>
              <a:rPr lang="en-US" sz="2100" b="1" dirty="0" smtClean="0">
                <a:solidFill>
                  <a:srgbClr val="002060"/>
                </a:solidFill>
                <a:latin typeface="Times New Roman" pitchFamily="18" charset="0"/>
                <a:cs typeface="Times New Roman" pitchFamily="18" charset="0"/>
              </a:rPr>
              <a:t>Outbreaks (1918 flu, 2014 Ebola) show rapid spread, need for timely intervention.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572323"/>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Types of Communicable Diseases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465118"/>
            <a:ext cx="9268691"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Malaria: </a:t>
            </a:r>
            <a:r>
              <a:rPr lang="en-US" sz="2100" b="1" dirty="0" smtClean="0">
                <a:solidFill>
                  <a:srgbClr val="002060"/>
                </a:solidFill>
                <a:latin typeface="Times New Roman" pitchFamily="18" charset="0"/>
                <a:cs typeface="Times New Roman" pitchFamily="18" charset="0"/>
              </a:rPr>
              <a:t>Plasmodium parasites via Anopheles mosquitoes. Symptoms: fever, chills. Prevalent in tropical regions.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Typhoid: </a:t>
            </a:r>
            <a:r>
              <a:rPr lang="en-US" sz="2100" b="1" dirty="0" smtClean="0">
                <a:solidFill>
                  <a:srgbClr val="002060"/>
                </a:solidFill>
                <a:latin typeface="Times New Roman" pitchFamily="18" charset="0"/>
                <a:cs typeface="Times New Roman" pitchFamily="18" charset="0"/>
              </a:rPr>
              <a:t>Salmonella </a:t>
            </a:r>
            <a:r>
              <a:rPr lang="en-US" sz="2100" b="1" dirty="0" err="1" smtClean="0">
                <a:solidFill>
                  <a:srgbClr val="002060"/>
                </a:solidFill>
                <a:latin typeface="Times New Roman" pitchFamily="18" charset="0"/>
                <a:cs typeface="Times New Roman" pitchFamily="18" charset="0"/>
              </a:rPr>
              <a:t>typhi</a:t>
            </a:r>
            <a:r>
              <a:rPr lang="en-US" sz="2100" b="1" dirty="0" smtClean="0">
                <a:solidFill>
                  <a:srgbClr val="002060"/>
                </a:solidFill>
                <a:latin typeface="Times New Roman" pitchFamily="18" charset="0"/>
                <a:cs typeface="Times New Roman" pitchFamily="18" charset="0"/>
              </a:rPr>
              <a:t> via contaminated food, water. Symptoms: fever, weakness, stomach pain.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Tuberculosis (TB): </a:t>
            </a:r>
            <a:r>
              <a:rPr lang="en-US" sz="2100" b="1" dirty="0" smtClean="0">
                <a:solidFill>
                  <a:srgbClr val="002060"/>
                </a:solidFill>
                <a:latin typeface="Times New Roman" pitchFamily="18" charset="0"/>
                <a:cs typeface="Times New Roman" pitchFamily="18" charset="0"/>
              </a:rPr>
              <a:t>Mycobacterium tuberculosis, airborne. Symptoms: persistent cough, fever.</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Cholera: </a:t>
            </a:r>
            <a:r>
              <a:rPr lang="en-US" sz="2100" b="1" dirty="0" err="1" smtClean="0">
                <a:solidFill>
                  <a:srgbClr val="002060"/>
                </a:solidFill>
                <a:latin typeface="Times New Roman" pitchFamily="18" charset="0"/>
                <a:cs typeface="Times New Roman" pitchFamily="18" charset="0"/>
              </a:rPr>
              <a:t>Vibrio</a:t>
            </a:r>
            <a:r>
              <a:rPr lang="en-US" sz="2100" b="1" dirty="0" smtClean="0">
                <a:solidFill>
                  <a:srgbClr val="002060"/>
                </a:solidFill>
                <a:latin typeface="Times New Roman" pitchFamily="18" charset="0"/>
                <a:cs typeface="Times New Roman" pitchFamily="18" charset="0"/>
              </a:rPr>
              <a:t> </a:t>
            </a:r>
            <a:r>
              <a:rPr lang="en-US" sz="2100" b="1" dirty="0" err="1" smtClean="0">
                <a:solidFill>
                  <a:srgbClr val="002060"/>
                </a:solidFill>
                <a:latin typeface="Times New Roman" pitchFamily="18" charset="0"/>
                <a:cs typeface="Times New Roman" pitchFamily="18" charset="0"/>
              </a:rPr>
              <a:t>cholerae</a:t>
            </a:r>
            <a:r>
              <a:rPr lang="en-US" sz="2100" b="1" dirty="0" smtClean="0">
                <a:solidFill>
                  <a:srgbClr val="002060"/>
                </a:solidFill>
                <a:latin typeface="Times New Roman" pitchFamily="18" charset="0"/>
                <a:cs typeface="Times New Roman" pitchFamily="18" charset="0"/>
              </a:rPr>
              <a:t> via contaminated water, food. Symptoms: severe diarrhea, dehydration.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Diarrhea and AIDS: </a:t>
            </a:r>
            <a:r>
              <a:rPr lang="en-US" sz="2100" b="1" dirty="0" smtClean="0">
                <a:solidFill>
                  <a:srgbClr val="002060"/>
                </a:solidFill>
                <a:latin typeface="Times New Roman" pitchFamily="18" charset="0"/>
                <a:cs typeface="Times New Roman" pitchFamily="18" charset="0"/>
              </a:rPr>
              <a:t>Various pathogens cause diarrhea. AIDS from HIV weakens immune system.</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Comparative Analysis: </a:t>
            </a:r>
            <a:r>
              <a:rPr lang="en-US" sz="2100" b="1" dirty="0" smtClean="0">
                <a:solidFill>
                  <a:srgbClr val="002060"/>
                </a:solidFill>
                <a:latin typeface="Times New Roman" pitchFamily="18" charset="0"/>
                <a:cs typeface="Times New Roman" pitchFamily="18" charset="0"/>
              </a:rPr>
              <a:t>Different transmission, symptoms, prevalence. Understanding aids prevention, treatment.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572323"/>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Malaria</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517073"/>
            <a:ext cx="9268691" cy="5226627"/>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Definition and Cause: </a:t>
            </a:r>
            <a:r>
              <a:rPr lang="en-US" sz="2100" b="1" dirty="0" smtClean="0">
                <a:solidFill>
                  <a:srgbClr val="002060"/>
                </a:solidFill>
                <a:latin typeface="Times New Roman" pitchFamily="18" charset="0"/>
                <a:cs typeface="Times New Roman" pitchFamily="18" charset="0"/>
              </a:rPr>
              <a:t>Life-threatening from Plasmodium via Anopheles mosquitoes.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History and Etymology: </a:t>
            </a:r>
            <a:r>
              <a:rPr lang="en-US" sz="2100" b="1" dirty="0" smtClean="0">
                <a:solidFill>
                  <a:srgbClr val="002060"/>
                </a:solidFill>
                <a:latin typeface="Times New Roman" pitchFamily="18" charset="0"/>
                <a:cs typeface="Times New Roman" pitchFamily="18" charset="0"/>
              </a:rPr>
              <a:t>'Malaria' from Italian 'mala aria' (bad air).</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Transmission: </a:t>
            </a:r>
            <a:r>
              <a:rPr lang="en-US" sz="2100" b="1" dirty="0" smtClean="0">
                <a:solidFill>
                  <a:srgbClr val="002060"/>
                </a:solidFill>
                <a:latin typeface="Times New Roman" pitchFamily="18" charset="0"/>
                <a:cs typeface="Times New Roman" pitchFamily="18" charset="0"/>
              </a:rPr>
              <a:t>Mosquito bites infected person, then another, injecting parasites.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Symptoms: </a:t>
            </a:r>
            <a:r>
              <a:rPr lang="en-US" sz="2100" b="1" dirty="0" smtClean="0">
                <a:solidFill>
                  <a:srgbClr val="002060"/>
                </a:solidFill>
                <a:latin typeface="Times New Roman" pitchFamily="18" charset="0"/>
                <a:cs typeface="Times New Roman" pitchFamily="18" charset="0"/>
              </a:rPr>
              <a:t>Fever, chills, headache, nausea. Severe: anemia, cerebral malaria.</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Types of Malaria: </a:t>
            </a:r>
            <a:r>
              <a:rPr lang="en-US" sz="2100" b="1" dirty="0" smtClean="0">
                <a:solidFill>
                  <a:srgbClr val="002060"/>
                </a:solidFill>
                <a:latin typeface="Times New Roman" pitchFamily="18" charset="0"/>
                <a:cs typeface="Times New Roman" pitchFamily="18" charset="0"/>
              </a:rPr>
              <a:t>Four types by Plasmodium species. P. </a:t>
            </a:r>
            <a:r>
              <a:rPr lang="en-US" sz="2100" b="1" dirty="0" err="1" smtClean="0">
                <a:solidFill>
                  <a:srgbClr val="002060"/>
                </a:solidFill>
                <a:latin typeface="Times New Roman" pitchFamily="18" charset="0"/>
                <a:cs typeface="Times New Roman" pitchFamily="18" charset="0"/>
              </a:rPr>
              <a:t>falciparum</a:t>
            </a:r>
            <a:r>
              <a:rPr lang="en-US" sz="2100" b="1" dirty="0" smtClean="0">
                <a:solidFill>
                  <a:srgbClr val="002060"/>
                </a:solidFill>
                <a:latin typeface="Times New Roman" pitchFamily="18" charset="0"/>
                <a:cs typeface="Times New Roman" pitchFamily="18" charset="0"/>
              </a:rPr>
              <a:t> most severe.</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Complications: </a:t>
            </a:r>
            <a:r>
              <a:rPr lang="en-US" sz="2100" b="1" dirty="0" smtClean="0">
                <a:solidFill>
                  <a:srgbClr val="002060"/>
                </a:solidFill>
                <a:latin typeface="Times New Roman" pitchFamily="18" charset="0"/>
                <a:cs typeface="Times New Roman" pitchFamily="18" charset="0"/>
              </a:rPr>
              <a:t>Untreated can lead to severe anemia, kidney failure, fatal cerebral malaria.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468413"/>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Symptoms of Malaria in Children</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246908"/>
            <a:ext cx="9497292" cy="6255330"/>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Early Symptoms: </a:t>
            </a:r>
            <a:r>
              <a:rPr lang="en-US" sz="2100" b="1" dirty="0" smtClean="0">
                <a:solidFill>
                  <a:srgbClr val="002060"/>
                </a:solidFill>
                <a:latin typeface="Times New Roman" pitchFamily="18" charset="0"/>
                <a:cs typeface="Times New Roman" pitchFamily="18" charset="0"/>
              </a:rPr>
              <a:t>In children, early symptoms of malaria may include drowsiness, irritability, poor appetite, and crying more than usual.</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Severe Symptoms: </a:t>
            </a:r>
            <a:r>
              <a:rPr lang="en-US" sz="2100" b="1" dirty="0" smtClean="0">
                <a:solidFill>
                  <a:srgbClr val="002060"/>
                </a:solidFill>
                <a:latin typeface="Times New Roman" pitchFamily="18" charset="0"/>
                <a:cs typeface="Times New Roman" pitchFamily="18" charset="0"/>
              </a:rPr>
              <a:t>Severe symptoms can include high recurring fever, rapid breathing, lethargy, and convulsions.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Impact on Health: </a:t>
            </a:r>
            <a:r>
              <a:rPr lang="en-US" sz="2100" b="1" dirty="0" smtClean="0">
                <a:solidFill>
                  <a:srgbClr val="002060"/>
                </a:solidFill>
                <a:latin typeface="Times New Roman" pitchFamily="18" charset="0"/>
                <a:cs typeface="Times New Roman" pitchFamily="18" charset="0"/>
              </a:rPr>
              <a:t>Malaria can severely affect children's health, leading to long-term developmental issues and increased susceptibility to other illnesses.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Diagnosis Challenges: </a:t>
            </a:r>
            <a:r>
              <a:rPr lang="en-US" sz="2100" b="1" dirty="0" smtClean="0">
                <a:solidFill>
                  <a:srgbClr val="002060"/>
                </a:solidFill>
                <a:latin typeface="Times New Roman" pitchFamily="18" charset="0"/>
                <a:cs typeface="Times New Roman" pitchFamily="18" charset="0"/>
              </a:rPr>
              <a:t>Diagnosing malaria in children can be challenging due to non-specific symptoms that resemble other common childhood illnesses.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Prevalence: </a:t>
            </a:r>
            <a:r>
              <a:rPr lang="en-US" sz="2100" b="1" dirty="0" smtClean="0">
                <a:solidFill>
                  <a:srgbClr val="002060"/>
                </a:solidFill>
                <a:latin typeface="Times New Roman" pitchFamily="18" charset="0"/>
                <a:cs typeface="Times New Roman" pitchFamily="18" charset="0"/>
              </a:rPr>
              <a:t>Malaria is prevalent in tropical and subtropical regions, with the highest burden in sub-Saharan Africa, where it is a leading cause of illness and death among children.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Preventive Measures: </a:t>
            </a:r>
            <a:r>
              <a:rPr lang="en-US" sz="2100" b="1" dirty="0" smtClean="0">
                <a:solidFill>
                  <a:srgbClr val="002060"/>
                </a:solidFill>
                <a:latin typeface="Times New Roman" pitchFamily="18" charset="0"/>
                <a:cs typeface="Times New Roman" pitchFamily="18" charset="0"/>
              </a:rPr>
              <a:t>Preventive measures for children include using insecticide-treated bed nets, </a:t>
            </a:r>
            <a:r>
              <a:rPr lang="en-US" sz="2100" b="1" dirty="0" err="1" smtClean="0">
                <a:solidFill>
                  <a:srgbClr val="002060"/>
                </a:solidFill>
                <a:latin typeface="Times New Roman" pitchFamily="18" charset="0"/>
                <a:cs typeface="Times New Roman" pitchFamily="18" charset="0"/>
              </a:rPr>
              <a:t>antimalarial</a:t>
            </a:r>
            <a:r>
              <a:rPr lang="en-US" sz="2100" b="1" dirty="0" smtClean="0">
                <a:solidFill>
                  <a:srgbClr val="002060"/>
                </a:solidFill>
                <a:latin typeface="Times New Roman" pitchFamily="18" charset="0"/>
                <a:cs typeface="Times New Roman" pitchFamily="18" charset="0"/>
              </a:rPr>
              <a:t> medications, and reducing mosquito exposure.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468413"/>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Prevention and Treatment of Malaria</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246908"/>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Preventive Medicine: </a:t>
            </a:r>
            <a:r>
              <a:rPr lang="en-US" sz="2100" b="1" dirty="0" err="1" smtClean="0">
                <a:solidFill>
                  <a:srgbClr val="002060"/>
                </a:solidFill>
                <a:latin typeface="Times New Roman" pitchFamily="18" charset="0"/>
                <a:cs typeface="Times New Roman" pitchFamily="18" charset="0"/>
              </a:rPr>
              <a:t>Antimalarial</a:t>
            </a:r>
            <a:r>
              <a:rPr lang="en-US" sz="2100" b="1" dirty="0" smtClean="0">
                <a:solidFill>
                  <a:srgbClr val="002060"/>
                </a:solidFill>
                <a:latin typeface="Times New Roman" pitchFamily="18" charset="0"/>
                <a:cs typeface="Times New Roman" pitchFamily="18" charset="0"/>
              </a:rPr>
              <a:t> drugs like </a:t>
            </a:r>
            <a:r>
              <a:rPr lang="en-US" sz="2100" b="1" dirty="0" err="1" smtClean="0">
                <a:solidFill>
                  <a:srgbClr val="002060"/>
                </a:solidFill>
                <a:latin typeface="Times New Roman" pitchFamily="18" charset="0"/>
                <a:cs typeface="Times New Roman" pitchFamily="18" charset="0"/>
              </a:rPr>
              <a:t>chloroquine</a:t>
            </a:r>
            <a:r>
              <a:rPr lang="en-US" sz="2100" b="1" dirty="0" smtClean="0">
                <a:solidFill>
                  <a:srgbClr val="002060"/>
                </a:solidFill>
                <a:latin typeface="Times New Roman" pitchFamily="18" charset="0"/>
                <a:cs typeface="Times New Roman" pitchFamily="18" charset="0"/>
              </a:rPr>
              <a:t>, </a:t>
            </a:r>
            <a:r>
              <a:rPr lang="en-US" sz="2100" b="1" dirty="0" err="1" smtClean="0">
                <a:solidFill>
                  <a:srgbClr val="002060"/>
                </a:solidFill>
                <a:latin typeface="Times New Roman" pitchFamily="18" charset="0"/>
                <a:cs typeface="Times New Roman" pitchFamily="18" charset="0"/>
              </a:rPr>
              <a:t>doxycycline</a:t>
            </a:r>
            <a:r>
              <a:rPr lang="en-US" sz="2100" b="1" dirty="0" smtClean="0">
                <a:solidFill>
                  <a:srgbClr val="002060"/>
                </a:solidFill>
                <a:latin typeface="Times New Roman" pitchFamily="18" charset="0"/>
                <a:cs typeface="Times New Roman" pitchFamily="18" charset="0"/>
              </a:rPr>
              <a:t>, and </a:t>
            </a:r>
            <a:r>
              <a:rPr lang="en-US" sz="2100" b="1" dirty="0" err="1" smtClean="0">
                <a:solidFill>
                  <a:srgbClr val="002060"/>
                </a:solidFill>
                <a:latin typeface="Times New Roman" pitchFamily="18" charset="0"/>
                <a:cs typeface="Times New Roman" pitchFamily="18" charset="0"/>
              </a:rPr>
              <a:t>atovaquone-proguanil</a:t>
            </a:r>
            <a:r>
              <a:rPr lang="en-US" sz="2100" b="1" dirty="0" smtClean="0">
                <a:solidFill>
                  <a:srgbClr val="002060"/>
                </a:solidFill>
                <a:latin typeface="Times New Roman" pitchFamily="18" charset="0"/>
                <a:cs typeface="Times New Roman" pitchFamily="18" charset="0"/>
              </a:rPr>
              <a:t> are used to prevent malaria in travelers to endemic regions.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Preventive Strategies: </a:t>
            </a:r>
            <a:r>
              <a:rPr lang="en-US" sz="2100" b="1" dirty="0" smtClean="0">
                <a:solidFill>
                  <a:srgbClr val="002060"/>
                </a:solidFill>
                <a:latin typeface="Times New Roman" pitchFamily="18" charset="0"/>
                <a:cs typeface="Times New Roman" pitchFamily="18" charset="0"/>
              </a:rPr>
              <a:t>Strategies include wearing protective clothing, using mosquito repellents, and sleeping under insecticide-treated bed nets.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Environmental Control: </a:t>
            </a:r>
            <a:r>
              <a:rPr lang="en-US" sz="2100" b="1" dirty="0" smtClean="0">
                <a:solidFill>
                  <a:srgbClr val="002060"/>
                </a:solidFill>
                <a:latin typeface="Times New Roman" pitchFamily="18" charset="0"/>
                <a:cs typeface="Times New Roman" pitchFamily="18" charset="0"/>
              </a:rPr>
              <a:t>Measures to prevent mosquito breeding include draining stagnant water, spraying insecticides, and fumigation in high-risk areas.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Traveler Precautions: </a:t>
            </a:r>
            <a:r>
              <a:rPr lang="en-US" sz="2100" b="1" dirty="0" smtClean="0">
                <a:solidFill>
                  <a:srgbClr val="002060"/>
                </a:solidFill>
                <a:latin typeface="Times New Roman" pitchFamily="18" charset="0"/>
                <a:cs typeface="Times New Roman" pitchFamily="18" charset="0"/>
              </a:rPr>
              <a:t>Travelers to malaria-prone areas should take prescribed </a:t>
            </a:r>
            <a:r>
              <a:rPr lang="en-US" sz="2100" b="1" dirty="0" smtClean="0">
                <a:solidFill>
                  <a:srgbClr val="002060"/>
                </a:solidFill>
                <a:latin typeface="Times New Roman" pitchFamily="18" charset="0"/>
                <a:cs typeface="Times New Roman" pitchFamily="18" charset="0"/>
              </a:rPr>
              <a:t>anti malarial </a:t>
            </a:r>
            <a:r>
              <a:rPr lang="en-US" sz="2100" b="1" dirty="0" smtClean="0">
                <a:solidFill>
                  <a:srgbClr val="002060"/>
                </a:solidFill>
                <a:latin typeface="Times New Roman" pitchFamily="18" charset="0"/>
                <a:cs typeface="Times New Roman" pitchFamily="18" charset="0"/>
              </a:rPr>
              <a:t>medication and follow preventive measures to reduce the risk of infection.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Community Health Programs: </a:t>
            </a:r>
            <a:r>
              <a:rPr lang="en-US" sz="2100" b="1" dirty="0" smtClean="0">
                <a:solidFill>
                  <a:srgbClr val="002060"/>
                </a:solidFill>
                <a:latin typeface="Times New Roman" pitchFamily="18" charset="0"/>
                <a:cs typeface="Times New Roman" pitchFamily="18" charset="0"/>
              </a:rPr>
              <a:t>Community health programs play a crucial role in educating people about malaria prevention, distributing bed nets, and providing access to medical care.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636285" y="468413"/>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Typhoid</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602672" y="1246908"/>
            <a:ext cx="9497292" cy="5881256"/>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Definition and Cause: </a:t>
            </a:r>
            <a:r>
              <a:rPr lang="en-US" sz="2100" b="1" dirty="0" smtClean="0">
                <a:solidFill>
                  <a:srgbClr val="002060"/>
                </a:solidFill>
                <a:latin typeface="Times New Roman" pitchFamily="18" charset="0"/>
                <a:cs typeface="Times New Roman" pitchFamily="18" charset="0"/>
              </a:rPr>
              <a:t>Typhoid fever is a bacterial infection caused by Salmonella </a:t>
            </a:r>
            <a:r>
              <a:rPr lang="en-US" sz="2100" b="1" dirty="0" err="1" smtClean="0">
                <a:solidFill>
                  <a:srgbClr val="002060"/>
                </a:solidFill>
                <a:latin typeface="Times New Roman" pitchFamily="18" charset="0"/>
                <a:cs typeface="Times New Roman" pitchFamily="18" charset="0"/>
              </a:rPr>
              <a:t>typhi</a:t>
            </a:r>
            <a:r>
              <a:rPr lang="en-US" sz="2100" b="1" dirty="0" smtClean="0">
                <a:solidFill>
                  <a:srgbClr val="002060"/>
                </a:solidFill>
                <a:latin typeface="Times New Roman" pitchFamily="18" charset="0"/>
                <a:cs typeface="Times New Roman" pitchFamily="18" charset="0"/>
              </a:rPr>
              <a:t>, which spreads through contaminated food and water.</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Transmission: </a:t>
            </a:r>
            <a:r>
              <a:rPr lang="en-US" sz="2100" b="1" dirty="0" smtClean="0">
                <a:solidFill>
                  <a:srgbClr val="002060"/>
                </a:solidFill>
                <a:latin typeface="Times New Roman" pitchFamily="18" charset="0"/>
                <a:cs typeface="Times New Roman" pitchFamily="18" charset="0"/>
              </a:rPr>
              <a:t>Typhoid is transmitted via the fecal-oral route, often through ingestion of food or water contaminated with the feces of an infected person.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Symptoms: </a:t>
            </a:r>
            <a:r>
              <a:rPr lang="en-US" sz="2100" b="1" dirty="0" smtClean="0">
                <a:solidFill>
                  <a:srgbClr val="002060"/>
                </a:solidFill>
                <a:latin typeface="Times New Roman" pitchFamily="18" charset="0"/>
                <a:cs typeface="Times New Roman" pitchFamily="18" charset="0"/>
              </a:rPr>
              <a:t>Symptoms include prolonged high fever, weakness, abdominal pain, headache, and loss of appetite. Some patients may develop a rash of flat, rose-colored spots.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Stages of Disease: </a:t>
            </a:r>
            <a:r>
              <a:rPr lang="en-US" sz="2100" b="1" dirty="0" smtClean="0">
                <a:solidFill>
                  <a:srgbClr val="002060"/>
                </a:solidFill>
                <a:latin typeface="Times New Roman" pitchFamily="18" charset="0"/>
                <a:cs typeface="Times New Roman" pitchFamily="18" charset="0"/>
              </a:rPr>
              <a:t>If untreated, typhoid fever progresses through four stages over about a month, with symptoms worsening each week. These stages include increasing fever, abdominal pain, severe illness, and potential complications.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Treatment: </a:t>
            </a:r>
            <a:r>
              <a:rPr lang="en-US" sz="2100" b="1" dirty="0" smtClean="0">
                <a:solidFill>
                  <a:srgbClr val="002060"/>
                </a:solidFill>
                <a:latin typeface="Times New Roman" pitchFamily="18" charset="0"/>
                <a:cs typeface="Times New Roman" pitchFamily="18" charset="0"/>
              </a:rPr>
              <a:t>Typhoid fever is treated with antibiotics such as ciprofloxacin, </a:t>
            </a:r>
            <a:r>
              <a:rPr lang="en-US" sz="2100" b="1" dirty="0" err="1" smtClean="0">
                <a:solidFill>
                  <a:srgbClr val="002060"/>
                </a:solidFill>
                <a:latin typeface="Times New Roman" pitchFamily="18" charset="0"/>
                <a:cs typeface="Times New Roman" pitchFamily="18" charset="0"/>
              </a:rPr>
              <a:t>azithromycin</a:t>
            </a:r>
            <a:r>
              <a:rPr lang="en-US" sz="2100" b="1" dirty="0" smtClean="0">
                <a:solidFill>
                  <a:srgbClr val="002060"/>
                </a:solidFill>
                <a:latin typeface="Times New Roman" pitchFamily="18" charset="0"/>
                <a:cs typeface="Times New Roman" pitchFamily="18" charset="0"/>
              </a:rPr>
              <a:t>, and </a:t>
            </a:r>
            <a:r>
              <a:rPr lang="en-US" sz="2100" b="1" dirty="0" err="1" smtClean="0">
                <a:solidFill>
                  <a:srgbClr val="002060"/>
                </a:solidFill>
                <a:latin typeface="Times New Roman" pitchFamily="18" charset="0"/>
                <a:cs typeface="Times New Roman" pitchFamily="18" charset="0"/>
              </a:rPr>
              <a:t>ceftriaxone</a:t>
            </a:r>
            <a:r>
              <a:rPr lang="en-US" sz="2100" b="1" dirty="0" smtClean="0">
                <a:solidFill>
                  <a:srgbClr val="002060"/>
                </a:solidFill>
                <a:latin typeface="Times New Roman" pitchFamily="18" charset="0"/>
                <a:cs typeface="Times New Roman" pitchFamily="18" charset="0"/>
              </a:rPr>
              <a:t>. Rehydration and supportive care are also important to manage symptoms.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2670</Words>
  <PresentationFormat>Custom</PresentationFormat>
  <Paragraphs>169</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Alfa Slab One</vt:lpstr>
      <vt:lpstr>Nunito</vt:lpstr>
      <vt:lpstr>Times New Roman</vt:lpstr>
      <vt:lpstr>Calibri</vt:lpstr>
      <vt:lpstr>Shift</vt:lpstr>
      <vt:lpstr>BD4YH-Yoga, Health and Physical Education </vt:lpstr>
      <vt:lpstr>Introduction</vt:lpstr>
      <vt:lpstr>Meaning of Communicable Diseases</vt:lpstr>
      <vt:lpstr>Spread of Communicable Diseases</vt:lpstr>
      <vt:lpstr>Types of Communicable Diseases</vt:lpstr>
      <vt:lpstr>Malaria</vt:lpstr>
      <vt:lpstr>Symptoms of Malaria in Children</vt:lpstr>
      <vt:lpstr>Prevention and Treatment of Malaria</vt:lpstr>
      <vt:lpstr>Typhoid</vt:lpstr>
      <vt:lpstr>Prevention of Typhoid</vt:lpstr>
      <vt:lpstr>Tuberculosis (TB)</vt:lpstr>
      <vt:lpstr>Symptoms and Diagnosis of TB</vt:lpstr>
      <vt:lpstr>Treatment and Prevention of TB</vt:lpstr>
      <vt:lpstr>Treatment and Prevention of TB</vt:lpstr>
      <vt:lpstr>Cholera</vt:lpstr>
      <vt:lpstr>Prevention of Cholera</vt:lpstr>
      <vt:lpstr>Diarrhea and AIDS</vt:lpstr>
      <vt:lpstr>Lifestyle Disorders</vt:lpstr>
      <vt:lpstr>Diabetes</vt:lpstr>
      <vt:lpstr>Hypertension (High Blood Pressure)</vt:lpstr>
      <vt:lpstr>Cardiovascular Diseases (CVDs)</vt:lpstr>
      <vt:lpstr>Obesity</vt:lpstr>
      <vt:lpstr>Cancers</vt:lpstr>
      <vt:lpstr>Case Studies and Real-life Examples</vt:lpstr>
      <vt:lpstr>Case Studies and Real-life Examples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BD4YH-Yoga, Health and Physical Education</dc:title>
  <dc:creator>pc4</dc:creator>
  <cp:lastModifiedBy>pc pri</cp:lastModifiedBy>
  <cp:revision>59</cp:revision>
  <dcterms:modified xsi:type="dcterms:W3CDTF">2024-07-11T09:50:10Z</dcterms:modified>
</cp:coreProperties>
</file>