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350" y="-9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1DB4EC-0C3C-46BE-B8B8-6ECE4CC3AA46}" type="datetimeFigureOut">
              <a:rPr lang="en-US" smtClean="0"/>
              <a:pPr/>
              <a:t>7/22/2024</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9F427B-7C9D-461D-A51B-2F283741F5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9F427B-7C9D-461D-A51B-2F283741F56F}"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476500" y="3124200"/>
            <a:ext cx="668655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506923" y="1158222"/>
            <a:ext cx="2286000" cy="412750"/>
          </a:xfrm>
        </p:spPr>
        <p:txBody>
          <a:bodyPr/>
          <a:lstStyle/>
          <a:p>
            <a:fld id="{1D8BD707-D9CF-40AE-B4C6-C98DA3205C09}" type="datetimeFigureOut">
              <a:rPr lang="en-US" smtClean="0"/>
              <a:pPr/>
              <a:t>7/22/2024</a:t>
            </a:fld>
            <a:endParaRPr lang="en-US"/>
          </a:p>
        </p:txBody>
      </p:sp>
      <p:sp>
        <p:nvSpPr>
          <p:cNvPr id="17" name="Footer Placeholder 16"/>
          <p:cNvSpPr>
            <a:spLocks noGrp="1"/>
          </p:cNvSpPr>
          <p:nvPr>
            <p:ph type="ftr" sz="quarter" idx="11"/>
          </p:nvPr>
        </p:nvSpPr>
        <p:spPr bwMode="auto">
          <a:xfrm rot="5400000">
            <a:off x="7819441" y="4165667"/>
            <a:ext cx="3657600" cy="416052"/>
          </a:xfrm>
        </p:spPr>
        <p:txBody>
          <a:bodyPr/>
          <a:lstStyle/>
          <a:p>
            <a:endParaRPr lang="en-US"/>
          </a:p>
        </p:txBody>
      </p:sp>
      <p:sp>
        <p:nvSpPr>
          <p:cNvPr id="10" name="Rectangle 9"/>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8733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18768"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02892" y="5788152"/>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63750" y="4495800"/>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36006" y="4928702"/>
            <a:ext cx="6604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18161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95300" y="1600200"/>
            <a:ext cx="80899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76500" y="2895600"/>
            <a:ext cx="668655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476500" y="5010150"/>
            <a:ext cx="668655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505444" y="1154557"/>
            <a:ext cx="2286000" cy="412750"/>
          </a:xfrm>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bwMode="auto">
          <a:xfrm rot="5400000">
            <a:off x="7819644" y="4162806"/>
            <a:ext cx="3657600" cy="416052"/>
          </a:xfrm>
        </p:spPr>
        <p:txBody>
          <a:bodyPr/>
          <a:lstStyle/>
          <a:p>
            <a:endParaRPr lang="en-US"/>
          </a:p>
        </p:txBody>
      </p:sp>
      <p:sp>
        <p:nvSpPr>
          <p:cNvPr id="9" name="Rectangle 8"/>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35096"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02892" y="5791200"/>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35627" y="4479888"/>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85610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452334" y="4928702"/>
            <a:ext cx="6604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95300"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26102"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17245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95300"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736306"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915728" y="3181350"/>
            <a:ext cx="6309360" cy="4953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0200" y="274320"/>
            <a:ext cx="61087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892201" y="3181350"/>
            <a:ext cx="6309360" cy="4953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7329615" y="264795"/>
            <a:ext cx="1651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7409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95300" y="274638"/>
            <a:ext cx="80899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0899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305800" y="1065849"/>
            <a:ext cx="2011680" cy="416052"/>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7/22/2024</a:t>
            </a:fld>
            <a:endParaRPr lang="en-US"/>
          </a:p>
        </p:txBody>
      </p:sp>
      <p:sp>
        <p:nvSpPr>
          <p:cNvPr id="3" name="Footer Placeholder 2"/>
          <p:cNvSpPr>
            <a:spLocks noGrp="1"/>
          </p:cNvSpPr>
          <p:nvPr>
            <p:ph type="ftr" sz="quarter" idx="3"/>
          </p:nvPr>
        </p:nvSpPr>
        <p:spPr>
          <a:xfrm rot="5400000">
            <a:off x="7706052" y="3722000"/>
            <a:ext cx="3200400" cy="39624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806434" y="5734050"/>
            <a:ext cx="6604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150" y="1143001"/>
            <a:ext cx="7848601" cy="38164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endParaRPr lang="en-US" dirty="0" smtClean="0"/>
          </a:p>
          <a:p>
            <a:pPr algn="ctr"/>
            <a:r>
              <a:rPr lang="en-US" sz="3200" b="1" dirty="0" smtClean="0">
                <a:solidFill>
                  <a:srgbClr val="002060"/>
                </a:solidFill>
              </a:rPr>
              <a:t>St. Charles College of Education</a:t>
            </a:r>
          </a:p>
          <a:p>
            <a:pPr algn="ctr"/>
            <a:endParaRPr lang="en-US" sz="3200" b="1" dirty="0" smtClean="0">
              <a:solidFill>
                <a:srgbClr val="002060"/>
              </a:solidFill>
            </a:endParaRPr>
          </a:p>
          <a:p>
            <a:pPr algn="ctr"/>
            <a:endParaRPr lang="en-US" sz="3200" b="1" dirty="0" smtClean="0">
              <a:solidFill>
                <a:srgbClr val="002060"/>
              </a:solidFill>
            </a:endParaRPr>
          </a:p>
          <a:p>
            <a:pPr algn="ctr"/>
            <a:endParaRPr lang="en-US" sz="3200" b="1" dirty="0" smtClean="0">
              <a:solidFill>
                <a:srgbClr val="002060"/>
              </a:solidFill>
            </a:endParaRPr>
          </a:p>
          <a:p>
            <a:pPr algn="ctr"/>
            <a:r>
              <a:rPr lang="en-US" sz="3200" b="1" dirty="0" smtClean="0">
                <a:solidFill>
                  <a:srgbClr val="002060"/>
                </a:solidFill>
              </a:rPr>
              <a:t>Life Skill Education </a:t>
            </a:r>
            <a:br>
              <a:rPr lang="en-US" sz="3200" b="1" dirty="0" smtClean="0">
                <a:solidFill>
                  <a:srgbClr val="002060"/>
                </a:solidFill>
              </a:rPr>
            </a:br>
            <a:r>
              <a:rPr lang="en-US" sz="3200" b="1" dirty="0" smtClean="0">
                <a:solidFill>
                  <a:srgbClr val="002060"/>
                </a:solidFill>
              </a:rPr>
              <a:t>Elective </a:t>
            </a:r>
            <a:br>
              <a:rPr lang="en-US" sz="3200" b="1" dirty="0" smtClean="0">
                <a:solidFill>
                  <a:srgbClr val="002060"/>
                </a:solidFill>
              </a:rPr>
            </a:br>
            <a:r>
              <a:rPr lang="en-US" sz="3200" b="1" dirty="0" err="1" smtClean="0">
                <a:solidFill>
                  <a:srgbClr val="002060"/>
                </a:solidFill>
              </a:rPr>
              <a:t>B.Ed</a:t>
            </a:r>
            <a:r>
              <a:rPr lang="en-US" sz="3200" b="1" dirty="0" smtClean="0">
                <a:solidFill>
                  <a:srgbClr val="002060"/>
                </a:solidFill>
              </a:rPr>
              <a:t> </a:t>
            </a:r>
            <a:r>
              <a:rPr lang="en-US" sz="3200" b="1" dirty="0" err="1" smtClean="0">
                <a:solidFill>
                  <a:srgbClr val="002060"/>
                </a:solidFill>
              </a:rPr>
              <a:t>Sem</a:t>
            </a:r>
            <a:r>
              <a:rPr lang="en-US" sz="3200" b="1" dirty="0" smtClean="0">
                <a:solidFill>
                  <a:srgbClr val="002060"/>
                </a:solidFill>
              </a:rPr>
              <a:t> IV</a:t>
            </a:r>
          </a:p>
        </p:txBody>
      </p:sp>
      <p:pic>
        <p:nvPicPr>
          <p:cNvPr id="3" name="Picture 4"/>
          <p:cNvPicPr>
            <a:picLocks noChangeAspect="1" noChangeArrowheads="1"/>
          </p:cNvPicPr>
          <p:nvPr/>
        </p:nvPicPr>
        <p:blipFill>
          <a:blip r:embed="rId2"/>
          <a:srcRect/>
          <a:stretch>
            <a:fillRect/>
          </a:stretch>
        </p:blipFill>
        <p:spPr bwMode="auto">
          <a:xfrm>
            <a:off x="3962401" y="2057400"/>
            <a:ext cx="1465972" cy="1295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81000"/>
            <a:ext cx="8997950" cy="1569660"/>
          </a:xfrm>
          <a:prstGeom prst="rect">
            <a:avLst/>
          </a:prstGeom>
        </p:spPr>
        <p:txBody>
          <a:bodyPr wrap="square">
            <a:spAutoFit/>
          </a:bodyPr>
          <a:lstStyle/>
          <a:p>
            <a:pPr algn="just"/>
            <a:r>
              <a:rPr lang="en-US" sz="2400" b="1" i="1" dirty="0" smtClean="0">
                <a:solidFill>
                  <a:srgbClr val="FF0000"/>
                </a:solidFill>
              </a:rPr>
              <a:t>5.2.2 Para curriculum: </a:t>
            </a:r>
            <a:r>
              <a:rPr lang="en-US" sz="2400" dirty="0" smtClean="0"/>
              <a:t>It is also a latest off shooting the study are a of the curriculum. It embraces some area of thrust from curricular activities and some area form co curricular activities laying stress to social values.</a:t>
            </a:r>
          </a:p>
        </p:txBody>
      </p:sp>
      <p:sp>
        <p:nvSpPr>
          <p:cNvPr id="3" name="Rectangle 2"/>
          <p:cNvSpPr/>
          <p:nvPr/>
        </p:nvSpPr>
        <p:spPr>
          <a:xfrm>
            <a:off x="495300" y="2133600"/>
            <a:ext cx="8832850" cy="1938992"/>
          </a:xfrm>
          <a:prstGeom prst="rect">
            <a:avLst/>
          </a:prstGeom>
        </p:spPr>
        <p:txBody>
          <a:bodyPr wrap="square">
            <a:spAutoFit/>
          </a:bodyPr>
          <a:lstStyle/>
          <a:p>
            <a:pPr algn="just"/>
            <a:r>
              <a:rPr lang="en-US" sz="2400" b="1" i="1" dirty="0" smtClean="0">
                <a:solidFill>
                  <a:srgbClr val="FF0000"/>
                </a:solidFill>
              </a:rPr>
              <a:t>Career paths: </a:t>
            </a:r>
            <a:r>
              <a:rPr lang="en-US" sz="2400" dirty="0" smtClean="0"/>
              <a:t>It is a common opinion that the so called curricular study is not so much useful to real life. so for this purpose successful people are consulted to feed the curriculum inputs. It will not be an authentic solution. Hence such approach is earned as Para curricular.</a:t>
            </a:r>
          </a:p>
        </p:txBody>
      </p:sp>
      <p:sp>
        <p:nvSpPr>
          <p:cNvPr id="4" name="Rectangle 3"/>
          <p:cNvSpPr/>
          <p:nvPr/>
        </p:nvSpPr>
        <p:spPr>
          <a:xfrm>
            <a:off x="577851" y="4191001"/>
            <a:ext cx="3182281"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Student the masters </a:t>
            </a:r>
            <a:endParaRPr lang="en-US" sz="2400" dirty="0"/>
          </a:p>
        </p:txBody>
      </p:sp>
      <p:sp>
        <p:nvSpPr>
          <p:cNvPr id="5" name="Rectangle 4"/>
          <p:cNvSpPr/>
          <p:nvPr/>
        </p:nvSpPr>
        <p:spPr>
          <a:xfrm>
            <a:off x="577851" y="4648201"/>
            <a:ext cx="4102405"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dirty="0" smtClean="0"/>
              <a:t>The teacher as a facilitator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381001"/>
            <a:ext cx="563968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b="1" i="1" dirty="0" smtClean="0">
                <a:solidFill>
                  <a:srgbClr val="FF0000"/>
                </a:solidFill>
              </a:rPr>
              <a:t>5.3. Agencies of life skill education</a:t>
            </a:r>
            <a:endParaRPr lang="en-US" sz="2400" b="1" i="1" dirty="0">
              <a:solidFill>
                <a:srgbClr val="FF0000"/>
              </a:solidFill>
            </a:endParaRPr>
          </a:p>
        </p:txBody>
      </p:sp>
      <p:sp>
        <p:nvSpPr>
          <p:cNvPr id="3" name="Rectangle 2"/>
          <p:cNvSpPr/>
          <p:nvPr/>
        </p:nvSpPr>
        <p:spPr>
          <a:xfrm>
            <a:off x="330200" y="1066800"/>
            <a:ext cx="9163050" cy="1569660"/>
          </a:xfrm>
          <a:prstGeom prst="rect">
            <a:avLst/>
          </a:prstGeom>
        </p:spPr>
        <p:txBody>
          <a:bodyPr wrap="square">
            <a:spAutoFit/>
          </a:bodyPr>
          <a:lstStyle/>
          <a:p>
            <a:pPr algn="just"/>
            <a:r>
              <a:rPr lang="en-US" sz="2400" b="1" i="1" dirty="0" smtClean="0">
                <a:solidFill>
                  <a:srgbClr val="FF0000"/>
                </a:solidFill>
              </a:rPr>
              <a:t>5.3.1 UNESCO: </a:t>
            </a:r>
            <a:r>
              <a:rPr lang="en-US" sz="2400" dirty="0" smtClean="0"/>
              <a:t>It provides global and regional leadership in education, strengthens educational systems worldwide and responds to contemporary global challenges through education with gender quality as an underlying principle.</a:t>
            </a:r>
          </a:p>
        </p:txBody>
      </p:sp>
      <p:sp>
        <p:nvSpPr>
          <p:cNvPr id="4" name="Rectangle 3"/>
          <p:cNvSpPr/>
          <p:nvPr/>
        </p:nvSpPr>
        <p:spPr>
          <a:xfrm>
            <a:off x="495300" y="2971800"/>
            <a:ext cx="8750300" cy="2308324"/>
          </a:xfrm>
          <a:prstGeom prst="rect">
            <a:avLst/>
          </a:prstGeom>
        </p:spPr>
        <p:txBody>
          <a:bodyPr wrap="square">
            <a:spAutoFit/>
          </a:bodyPr>
          <a:lstStyle/>
          <a:p>
            <a:pPr algn="just"/>
            <a:r>
              <a:rPr lang="en-US" sz="2400" dirty="0" smtClean="0"/>
              <a:t>What are 21st century skills UNESCO: The skills include </a:t>
            </a:r>
            <a:r>
              <a:rPr lang="en-US" sz="2400" b="1" i="1" dirty="0" smtClean="0">
                <a:solidFill>
                  <a:srgbClr val="FF0000"/>
                </a:solidFill>
              </a:rPr>
              <a:t>creativity and innovation, critical thinking/ problem solving/ decision making, learning to learn, meta cognition, communication, collaboration, information literacy, ICT literacy, citizenship, life and career skills and personal and social responsibility.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0"/>
            <a:ext cx="8915400" cy="1200329"/>
          </a:xfrm>
          <a:prstGeom prst="rect">
            <a:avLst/>
          </a:prstGeom>
        </p:spPr>
        <p:txBody>
          <a:bodyPr wrap="square">
            <a:spAutoFit/>
          </a:bodyPr>
          <a:lstStyle/>
          <a:p>
            <a:pPr algn="just"/>
            <a:r>
              <a:rPr lang="en-US" sz="2400" b="1" i="1" dirty="0" smtClean="0">
                <a:solidFill>
                  <a:srgbClr val="FF0000"/>
                </a:solidFill>
              </a:rPr>
              <a:t>Conference, seminars, training programs: </a:t>
            </a:r>
            <a:r>
              <a:rPr lang="en-US" sz="2400" dirty="0" smtClean="0"/>
              <a:t>UNESCO has been conducting Conferences, Seminars and Training programs periodically to promote life skills online and offline </a:t>
            </a:r>
          </a:p>
        </p:txBody>
      </p:sp>
      <p:sp>
        <p:nvSpPr>
          <p:cNvPr id="3" name="Rectangle 2"/>
          <p:cNvSpPr/>
          <p:nvPr/>
        </p:nvSpPr>
        <p:spPr>
          <a:xfrm>
            <a:off x="495300" y="2362200"/>
            <a:ext cx="8750300" cy="1569660"/>
          </a:xfrm>
          <a:prstGeom prst="rect">
            <a:avLst/>
          </a:prstGeom>
        </p:spPr>
        <p:txBody>
          <a:bodyPr wrap="square">
            <a:spAutoFit/>
          </a:bodyPr>
          <a:lstStyle/>
          <a:p>
            <a:pPr algn="just"/>
            <a:r>
              <a:rPr lang="en-US" sz="2400" b="1" i="1" dirty="0" smtClean="0">
                <a:solidFill>
                  <a:srgbClr val="FF0000"/>
                </a:solidFill>
              </a:rPr>
              <a:t>5.3.2 UNICEF: </a:t>
            </a:r>
            <a:r>
              <a:rPr lang="en-US" sz="2400" dirty="0" smtClean="0"/>
              <a:t>It is also one of the specialized agencies of UNO which promotes the value  life skills" through its various ventures like publications, seminars and training programs across the globe</a:t>
            </a:r>
            <a:endParaRPr lang="en-US" sz="2400" dirty="0"/>
          </a:p>
        </p:txBody>
      </p:sp>
      <p:sp>
        <p:nvSpPr>
          <p:cNvPr id="4" name="Rectangle 3"/>
          <p:cNvSpPr/>
          <p:nvPr/>
        </p:nvSpPr>
        <p:spPr>
          <a:xfrm>
            <a:off x="495300" y="4419601"/>
            <a:ext cx="8420100" cy="1200329"/>
          </a:xfrm>
          <a:prstGeom prst="rect">
            <a:avLst/>
          </a:prstGeom>
        </p:spPr>
        <p:txBody>
          <a:bodyPr wrap="square">
            <a:spAutoFit/>
          </a:bodyPr>
          <a:lstStyle/>
          <a:p>
            <a:r>
              <a:rPr lang="en-US" sz="2400" b="1" i="1" dirty="0" smtClean="0">
                <a:solidFill>
                  <a:srgbClr val="FF0000"/>
                </a:solidFill>
              </a:rPr>
              <a:t>Criteria for using life skills</a:t>
            </a:r>
            <a:r>
              <a:rPr lang="en-US" sz="2400" dirty="0" smtClean="0"/>
              <a:t>: UNICEF  identifies the following criteria to ensure a successful life skills based education: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152401"/>
            <a:ext cx="9080500" cy="830997"/>
          </a:xfrm>
          <a:prstGeom prst="rect">
            <a:avLst/>
          </a:prstGeom>
        </p:spPr>
        <p:txBody>
          <a:bodyPr wrap="square">
            <a:spAutoFit/>
          </a:bodyPr>
          <a:lstStyle/>
          <a:p>
            <a:pPr algn="just"/>
            <a:r>
              <a:rPr lang="en-US" sz="2400" dirty="0" smtClean="0"/>
              <a:t>It should not only address knowledge and attitude change but more importantly behavioral change</a:t>
            </a:r>
            <a:endParaRPr lang="en-US" sz="2400" dirty="0"/>
          </a:p>
        </p:txBody>
      </p:sp>
      <p:sp>
        <p:nvSpPr>
          <p:cNvPr id="3" name="Rectangle 2"/>
          <p:cNvSpPr/>
          <p:nvPr/>
        </p:nvSpPr>
        <p:spPr>
          <a:xfrm>
            <a:off x="247650" y="1066801"/>
            <a:ext cx="8997950" cy="1200329"/>
          </a:xfrm>
          <a:prstGeom prst="rect">
            <a:avLst/>
          </a:prstGeom>
        </p:spPr>
        <p:txBody>
          <a:bodyPr wrap="square">
            <a:spAutoFit/>
          </a:bodyPr>
          <a:lstStyle/>
          <a:p>
            <a:pPr algn="just"/>
            <a:r>
              <a:rPr lang="en-US" sz="2400" dirty="0" smtClean="0"/>
              <a:t>It will work best when combined with policy development, access to appropriate health services, community development and media.</a:t>
            </a:r>
          </a:p>
        </p:txBody>
      </p:sp>
      <p:sp>
        <p:nvSpPr>
          <p:cNvPr id="4" name="Rectangle 3"/>
          <p:cNvSpPr/>
          <p:nvPr/>
        </p:nvSpPr>
        <p:spPr>
          <a:xfrm>
            <a:off x="247650" y="2438401"/>
            <a:ext cx="8915400" cy="830997"/>
          </a:xfrm>
          <a:prstGeom prst="rect">
            <a:avLst/>
          </a:prstGeom>
        </p:spPr>
        <p:txBody>
          <a:bodyPr wrap="square">
            <a:spAutoFit/>
          </a:bodyPr>
          <a:lstStyle/>
          <a:p>
            <a:pPr algn="just"/>
            <a:r>
              <a:rPr lang="en-US" sz="2400" b="1" i="1" dirty="0" smtClean="0">
                <a:solidFill>
                  <a:srgbClr val="FF0000"/>
                </a:solidFill>
              </a:rPr>
              <a:t>How can life skills help young people make better choices concerning their health?</a:t>
            </a:r>
          </a:p>
        </p:txBody>
      </p:sp>
      <p:sp>
        <p:nvSpPr>
          <p:cNvPr id="5" name="Rectangle 4"/>
          <p:cNvSpPr/>
          <p:nvPr/>
        </p:nvSpPr>
        <p:spPr>
          <a:xfrm>
            <a:off x="247650" y="3505200"/>
            <a:ext cx="9080500" cy="1569660"/>
          </a:xfrm>
          <a:prstGeom prst="rect">
            <a:avLst/>
          </a:prstGeom>
        </p:spPr>
        <p:txBody>
          <a:bodyPr wrap="square">
            <a:spAutoFit/>
          </a:bodyPr>
          <a:lstStyle/>
          <a:p>
            <a:pPr algn="just"/>
            <a:r>
              <a:rPr lang="en-US" sz="2400" dirty="0" smtClean="0"/>
              <a:t>Developing life skills helps adolescents translate knowledge attitudes and values into healthy behavior, such as acquiring the ability to reduce a special health risks and adopt healthy behavior that improve their lives in general.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28601"/>
            <a:ext cx="8750300" cy="830997"/>
          </a:xfrm>
          <a:prstGeom prst="rect">
            <a:avLst/>
          </a:prstGeom>
        </p:spPr>
        <p:txBody>
          <a:bodyPr wrap="square">
            <a:spAutoFit/>
          </a:bodyPr>
          <a:lstStyle/>
          <a:p>
            <a:pPr algn="just"/>
            <a:r>
              <a:rPr lang="en-US" sz="2400" dirty="0" smtClean="0"/>
              <a:t>What does Research say about the outcomes of life skills based education:</a:t>
            </a:r>
          </a:p>
        </p:txBody>
      </p:sp>
      <p:sp>
        <p:nvSpPr>
          <p:cNvPr id="3" name="Rectangle 2"/>
          <p:cNvSpPr/>
          <p:nvPr/>
        </p:nvSpPr>
        <p:spPr>
          <a:xfrm>
            <a:off x="577850" y="1143001"/>
            <a:ext cx="85852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dirty="0" smtClean="0"/>
              <a:t>Programs aimed at developing life skill shave produced the following aspects.</a:t>
            </a:r>
          </a:p>
        </p:txBody>
      </p:sp>
      <p:sp>
        <p:nvSpPr>
          <p:cNvPr id="4" name="Rectangle 3"/>
          <p:cNvSpPr/>
          <p:nvPr/>
        </p:nvSpPr>
        <p:spPr>
          <a:xfrm>
            <a:off x="577850" y="1981201"/>
            <a:ext cx="3879588"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Lessened violent behavior</a:t>
            </a:r>
          </a:p>
        </p:txBody>
      </p:sp>
      <p:sp>
        <p:nvSpPr>
          <p:cNvPr id="5" name="Rectangle 4"/>
          <p:cNvSpPr/>
          <p:nvPr/>
        </p:nvSpPr>
        <p:spPr>
          <a:xfrm>
            <a:off x="577850" y="2438401"/>
            <a:ext cx="84201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Increased pro social behavior and decreased negative and self destructive behavior</a:t>
            </a:r>
          </a:p>
        </p:txBody>
      </p:sp>
      <p:sp>
        <p:nvSpPr>
          <p:cNvPr id="6" name="Rectangle 5"/>
          <p:cNvSpPr/>
          <p:nvPr/>
        </p:nvSpPr>
        <p:spPr>
          <a:xfrm>
            <a:off x="577850" y="3276601"/>
            <a:ext cx="84201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Self image, self awareness, social and emotional adjustment</a:t>
            </a:r>
            <a:endParaRPr lang="en-US" sz="2400" dirty="0"/>
          </a:p>
        </p:txBody>
      </p:sp>
      <p:sp>
        <p:nvSpPr>
          <p:cNvPr id="7" name="Rectangle 6"/>
          <p:cNvSpPr/>
          <p:nvPr/>
        </p:nvSpPr>
        <p:spPr>
          <a:xfrm>
            <a:off x="577850" y="4114800"/>
            <a:ext cx="8420100"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dirty="0" smtClean="0"/>
              <a:t>Increased acquisition of knowledge, improved classroom behavior, gains in self control and handling of interpersonal problems, and coping with anxiety. Improved constructive conflict resolution with peers, Impulse control and popularity.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1"/>
            <a:ext cx="7759700" cy="461665"/>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en-US" sz="2400" dirty="0" smtClean="0"/>
              <a:t>6.3.3 WHO Life skills recommended by WHO:</a:t>
            </a:r>
          </a:p>
        </p:txBody>
      </p:sp>
      <p:sp>
        <p:nvSpPr>
          <p:cNvPr id="3" name="Rectangle 2"/>
          <p:cNvSpPr/>
          <p:nvPr/>
        </p:nvSpPr>
        <p:spPr>
          <a:xfrm>
            <a:off x="412750" y="1143001"/>
            <a:ext cx="899795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smtClean="0"/>
              <a:t>Problem </a:t>
            </a:r>
            <a:r>
              <a:rPr lang="en-US" sz="2400" dirty="0" smtClean="0"/>
              <a:t>solving: </a:t>
            </a:r>
            <a:r>
              <a:rPr lang="en-US" sz="2400" dirty="0" smtClean="0"/>
              <a:t>Understanding the nature of the problem, different solutions and how to choose the best</a:t>
            </a:r>
          </a:p>
        </p:txBody>
      </p:sp>
      <p:sp>
        <p:nvSpPr>
          <p:cNvPr id="4" name="Rectangle 3"/>
          <p:cNvSpPr/>
          <p:nvPr/>
        </p:nvSpPr>
        <p:spPr>
          <a:xfrm>
            <a:off x="412750" y="1981201"/>
            <a:ext cx="899795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Decision making: List the pros and cons ad the gain and risk involved. One need not hesitate to consult the appropriate people.</a:t>
            </a:r>
          </a:p>
        </p:txBody>
      </p:sp>
      <p:sp>
        <p:nvSpPr>
          <p:cNvPr id="5" name="Rectangle 4"/>
          <p:cNvSpPr/>
          <p:nvPr/>
        </p:nvSpPr>
        <p:spPr>
          <a:xfrm>
            <a:off x="412750" y="3200401"/>
            <a:ext cx="899795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Creative thinking: Being innovative and creative</a:t>
            </a:r>
          </a:p>
        </p:txBody>
      </p:sp>
      <p:sp>
        <p:nvSpPr>
          <p:cNvPr id="6" name="Rectangle 5"/>
          <p:cNvSpPr/>
          <p:nvPr/>
        </p:nvSpPr>
        <p:spPr>
          <a:xfrm>
            <a:off x="412750" y="3657601"/>
            <a:ext cx="88328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Critical thinking: One has to learn to evaluate and critically look at an issue, information , situation and requirement</a:t>
            </a:r>
          </a:p>
        </p:txBody>
      </p:sp>
      <p:sp>
        <p:nvSpPr>
          <p:cNvPr id="7" name="Rectangle 6"/>
          <p:cNvSpPr/>
          <p:nvPr/>
        </p:nvSpPr>
        <p:spPr>
          <a:xfrm>
            <a:off x="412750" y="4876801"/>
            <a:ext cx="90805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t>Self awareness: To have an insight into self for the best progress</a:t>
            </a:r>
          </a:p>
        </p:txBody>
      </p:sp>
      <p:sp>
        <p:nvSpPr>
          <p:cNvPr id="8" name="Rectangle 7"/>
          <p:cNvSpPr/>
          <p:nvPr/>
        </p:nvSpPr>
        <p:spPr>
          <a:xfrm>
            <a:off x="412750" y="5715001"/>
            <a:ext cx="89979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Empathy: Understanding others views, experiences and expressions with sympathy and moving into action.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28601"/>
            <a:ext cx="883285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smtClean="0"/>
              <a:t>Interpersonal relationship: One should develop the skills of establishing and maintaining an appropriate , friendly relationship with most of the persons</a:t>
            </a:r>
            <a:endParaRPr lang="en-US" sz="2400" dirty="0"/>
          </a:p>
        </p:txBody>
      </p:sp>
      <p:sp>
        <p:nvSpPr>
          <p:cNvPr id="3" name="Rectangle 2"/>
          <p:cNvSpPr/>
          <p:nvPr/>
        </p:nvSpPr>
        <p:spPr>
          <a:xfrm>
            <a:off x="495300" y="1447800"/>
            <a:ext cx="88328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Good communication: both verbal and non verbal are very important in day to day life.</a:t>
            </a:r>
          </a:p>
        </p:txBody>
      </p:sp>
      <p:sp>
        <p:nvSpPr>
          <p:cNvPr id="4" name="Rectangle 3"/>
          <p:cNvSpPr/>
          <p:nvPr/>
        </p:nvSpPr>
        <p:spPr>
          <a:xfrm>
            <a:off x="495300" y="2286001"/>
            <a:ext cx="883285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smtClean="0"/>
              <a:t>Management and stress: Appropriate and healthy methods of managing ones stresses and go along way in the prevention of physical and mental disorders.</a:t>
            </a:r>
          </a:p>
        </p:txBody>
      </p:sp>
      <p:sp>
        <p:nvSpPr>
          <p:cNvPr id="5" name="Rectangle 4"/>
          <p:cNvSpPr/>
          <p:nvPr/>
        </p:nvSpPr>
        <p:spPr>
          <a:xfrm>
            <a:off x="495300" y="3505200"/>
            <a:ext cx="88328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Management of emotions:  Appropriate and healthy methods of managing ones negative emotions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838200"/>
            <a:ext cx="8420100" cy="34163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buFont typeface="Wingdings" pitchFamily="2" charset="2"/>
              <a:buChar char="q"/>
            </a:pPr>
            <a:r>
              <a:rPr lang="en-US" sz="2400" dirty="0" smtClean="0"/>
              <a:t>Be friendly and kind to all</a:t>
            </a:r>
          </a:p>
          <a:p>
            <a:pPr algn="just">
              <a:buFont typeface="Wingdings" pitchFamily="2" charset="2"/>
              <a:buChar char="q"/>
            </a:pPr>
            <a:r>
              <a:rPr lang="en-US" sz="2400" dirty="0" smtClean="0"/>
              <a:t>Show love and affection to others without expecting anything in return</a:t>
            </a:r>
          </a:p>
          <a:p>
            <a:pPr algn="just">
              <a:buFont typeface="Wingdings" pitchFamily="2" charset="2"/>
              <a:buChar char="q"/>
            </a:pPr>
            <a:r>
              <a:rPr lang="en-US" sz="2400" dirty="0" smtClean="0"/>
              <a:t>Appreciate their good gestures and behavior</a:t>
            </a:r>
          </a:p>
          <a:p>
            <a:pPr algn="just">
              <a:buFont typeface="Wingdings" pitchFamily="2" charset="2"/>
              <a:buChar char="q"/>
            </a:pPr>
            <a:r>
              <a:rPr lang="en-US" sz="2400" dirty="0" smtClean="0"/>
              <a:t>Avoid them when they misbehave. Help them if you can.</a:t>
            </a:r>
          </a:p>
          <a:p>
            <a:pPr algn="just">
              <a:buFont typeface="Wingdings" pitchFamily="2" charset="2"/>
              <a:buChar char="q"/>
            </a:pPr>
            <a:r>
              <a:rPr lang="en-US" sz="2400" dirty="0" smtClean="0"/>
              <a:t>Share the resources. accommodate if there are differences in opinions</a:t>
            </a:r>
          </a:p>
          <a:p>
            <a:pPr algn="just">
              <a:buFont typeface="Wingdings" pitchFamily="2" charset="2"/>
              <a:buChar char="q"/>
            </a:pPr>
            <a:r>
              <a:rPr lang="en-US" sz="2400" dirty="0" smtClean="0"/>
              <a:t>Have a few common activities</a:t>
            </a:r>
          </a:p>
          <a:p>
            <a:pPr algn="just">
              <a:buFont typeface="Wingdings" pitchFamily="2" charset="2"/>
              <a:buChar char="q"/>
            </a:pPr>
            <a:r>
              <a:rPr lang="en-US" sz="2400" dirty="0" smtClean="0"/>
              <a:t>Encourage good communication.</a:t>
            </a:r>
          </a:p>
        </p:txBody>
      </p:sp>
      <p:sp>
        <p:nvSpPr>
          <p:cNvPr id="3" name="Rectangle 2"/>
          <p:cNvSpPr/>
          <p:nvPr/>
        </p:nvSpPr>
        <p:spPr>
          <a:xfrm>
            <a:off x="412750" y="228601"/>
            <a:ext cx="29718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r>
              <a:rPr lang="en-US" sz="2400" dirty="0" smtClean="0"/>
              <a:t>Other things are</a:t>
            </a:r>
          </a:p>
        </p:txBody>
      </p:sp>
      <p:sp>
        <p:nvSpPr>
          <p:cNvPr id="4" name="Rectangle 3"/>
          <p:cNvSpPr/>
          <p:nvPr/>
        </p:nvSpPr>
        <p:spPr>
          <a:xfrm>
            <a:off x="412750" y="4800600"/>
            <a:ext cx="8420100"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 sz="2400" dirty="0" smtClean="0"/>
              <a:t>5.3.4 </a:t>
            </a:r>
            <a:r>
              <a:rPr lang="en-US" sz="2400" dirty="0" smtClean="0"/>
              <a:t>NSDC: National skill development corporation.  is  not  a for profit public limited company incorporated on July 31, 2008 under section 25 of the companies act, 1956.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0"/>
            <a:ext cx="89154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Vision: </a:t>
            </a:r>
            <a:r>
              <a:rPr lang="en-US" sz="2400" dirty="0" smtClean="0"/>
              <a:t>NSDC was set up as a part of a national skill development mission to fulfill the growing need in India for skilled manpower across sectors and narrow the existing gap between the demand and supply of skills.</a:t>
            </a:r>
          </a:p>
        </p:txBody>
      </p:sp>
      <p:sp>
        <p:nvSpPr>
          <p:cNvPr id="3" name="Rectangle 2"/>
          <p:cNvSpPr/>
          <p:nvPr/>
        </p:nvSpPr>
        <p:spPr>
          <a:xfrm>
            <a:off x="330200" y="1981200"/>
            <a:ext cx="8832850"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400" b="1" i="1" dirty="0" smtClean="0">
                <a:solidFill>
                  <a:srgbClr val="FF0000"/>
                </a:solidFill>
              </a:rPr>
              <a:t>Mission: </a:t>
            </a:r>
            <a:r>
              <a:rPr lang="en-US" sz="2400" dirty="0" smtClean="0"/>
              <a:t>Upgrade skills to international standards through significant industry involvement and develop necessary frameworks for standards , curriculum and quality assurance.</a:t>
            </a:r>
          </a:p>
        </p:txBody>
      </p:sp>
      <p:sp>
        <p:nvSpPr>
          <p:cNvPr id="4" name="Rectangle 3"/>
          <p:cNvSpPr/>
          <p:nvPr/>
        </p:nvSpPr>
        <p:spPr>
          <a:xfrm>
            <a:off x="330200" y="3581401"/>
            <a:ext cx="883285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Enhance support and coordinate private sector initiatives for skill development through appropriate public private partnership </a:t>
            </a:r>
          </a:p>
        </p:txBody>
      </p:sp>
      <p:sp>
        <p:nvSpPr>
          <p:cNvPr id="6" name="Rectangle 5"/>
          <p:cNvSpPr/>
          <p:nvPr/>
        </p:nvSpPr>
        <p:spPr>
          <a:xfrm>
            <a:off x="330200" y="4724401"/>
            <a:ext cx="74295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t>Play the role of a market maker by funding funds</a:t>
            </a:r>
          </a:p>
        </p:txBody>
      </p:sp>
      <p:sp>
        <p:nvSpPr>
          <p:cNvPr id="7" name="Rectangle 6"/>
          <p:cNvSpPr/>
          <p:nvPr/>
        </p:nvSpPr>
        <p:spPr>
          <a:xfrm>
            <a:off x="330200" y="5562601"/>
            <a:ext cx="87503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Prioritize initiatives that can have a multiplier </a:t>
            </a:r>
            <a:r>
              <a:rPr lang="en-US" sz="2400" dirty="0" smtClean="0"/>
              <a:t>or catalytic </a:t>
            </a:r>
            <a:r>
              <a:rPr lang="en-US" sz="2400" dirty="0" smtClean="0"/>
              <a:t>effect as opposed to one off impact.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152400"/>
            <a:ext cx="8997950"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Objective: </a:t>
            </a:r>
            <a:r>
              <a:rPr lang="en-US" sz="2400" dirty="0" smtClean="0"/>
              <a:t>To contribute significantly to the over all target of skilling up of people in India , mainly by fostering private sector initiatives in skill development programs and to provide funding. The approach is to develop partnerships with multiple stakeholders and build on current efforts, rather than undertaking too many initiatives directly.</a:t>
            </a:r>
          </a:p>
        </p:txBody>
      </p:sp>
      <p:sp>
        <p:nvSpPr>
          <p:cNvPr id="3" name="Rectangle 2"/>
          <p:cNvSpPr/>
          <p:nvPr/>
        </p:nvSpPr>
        <p:spPr>
          <a:xfrm>
            <a:off x="330200" y="2971801"/>
            <a:ext cx="2132315" cy="461665"/>
          </a:xfrm>
          <a:prstGeom prst="rect">
            <a:avLst/>
          </a:prstGeom>
        </p:spPr>
        <p:txBody>
          <a:bodyPr wrap="none">
            <a:spAutoFit/>
          </a:bodyPr>
          <a:lstStyle/>
          <a:p>
            <a:r>
              <a:rPr lang="en-US" sz="2400" b="1" i="1" dirty="0" smtClean="0">
                <a:solidFill>
                  <a:srgbClr val="FF0000"/>
                </a:solidFill>
              </a:rPr>
              <a:t>It strives to :</a:t>
            </a:r>
          </a:p>
        </p:txBody>
      </p:sp>
      <p:sp>
        <p:nvSpPr>
          <p:cNvPr id="4" name="Rectangle 3"/>
          <p:cNvSpPr/>
          <p:nvPr/>
        </p:nvSpPr>
        <p:spPr>
          <a:xfrm>
            <a:off x="412750" y="3581400"/>
            <a:ext cx="8832850" cy="230832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buFont typeface="Wingdings" pitchFamily="2" charset="2"/>
              <a:buChar char="Ø"/>
            </a:pPr>
            <a:r>
              <a:rPr lang="en-US" sz="2400" dirty="0" smtClean="0"/>
              <a:t>Develop ultra low cost , high quality and innovative business models.</a:t>
            </a:r>
          </a:p>
          <a:p>
            <a:pPr algn="just">
              <a:buFont typeface="Wingdings" pitchFamily="2" charset="2"/>
              <a:buChar char="Ø"/>
            </a:pPr>
            <a:r>
              <a:rPr lang="en-US" sz="2400" dirty="0" smtClean="0"/>
              <a:t>Attract significant private investment</a:t>
            </a:r>
          </a:p>
          <a:p>
            <a:pPr algn="just">
              <a:buFont typeface="Wingdings" pitchFamily="2" charset="2"/>
              <a:buChar char="Ø"/>
            </a:pPr>
            <a:r>
              <a:rPr lang="en-US" sz="2400" dirty="0" smtClean="0"/>
              <a:t>Ensure that its funds are largely re circulating</a:t>
            </a:r>
          </a:p>
          <a:p>
            <a:pPr algn="just">
              <a:buFont typeface="Wingdings" pitchFamily="2" charset="2"/>
              <a:buChar char="Ø"/>
            </a:pPr>
            <a:r>
              <a:rPr lang="en-US" sz="2400" dirty="0" smtClean="0"/>
              <a:t>Create leverage for itself</a:t>
            </a:r>
          </a:p>
          <a:p>
            <a:pPr algn="just">
              <a:buFont typeface="Wingdings" pitchFamily="2" charset="2"/>
              <a:buChar char="Ø"/>
            </a:pPr>
            <a:r>
              <a:rPr lang="en-US" sz="2400" dirty="0" smtClean="0"/>
              <a:t>Build a strong corpus.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150" y="1676400"/>
            <a:ext cx="7924800"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n-US" sz="4800" b="1" dirty="0" smtClean="0">
                <a:solidFill>
                  <a:srgbClr val="FF0000"/>
                </a:solidFill>
              </a:rPr>
              <a:t>Unit V</a:t>
            </a:r>
          </a:p>
          <a:p>
            <a:pPr algn="ctr"/>
            <a:r>
              <a:rPr lang="en-US" sz="4800" b="1" dirty="0" smtClean="0">
                <a:solidFill>
                  <a:srgbClr val="FF0000"/>
                </a:solidFill>
              </a:rPr>
              <a:t>Universal Human Values</a:t>
            </a:r>
            <a:endParaRPr lang="en-US" sz="4800"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1"/>
            <a:ext cx="4953000" cy="461665"/>
          </a:xfrm>
          <a:prstGeom prst="rect">
            <a:avLst/>
          </a:prstGeom>
        </p:spPr>
        <p:txBody>
          <a:bodyPr>
            <a:spAutoFit/>
          </a:bodyPr>
          <a:lstStyle/>
          <a:p>
            <a:r>
              <a:rPr lang="en-US" sz="2400" b="1" i="1" dirty="0" smtClean="0">
                <a:solidFill>
                  <a:srgbClr val="FF0000"/>
                </a:solidFill>
              </a:rPr>
              <a:t>Three key roles are:</a:t>
            </a:r>
          </a:p>
        </p:txBody>
      </p:sp>
      <p:sp>
        <p:nvSpPr>
          <p:cNvPr id="3" name="Rectangle 2"/>
          <p:cNvSpPr/>
          <p:nvPr/>
        </p:nvSpPr>
        <p:spPr>
          <a:xfrm>
            <a:off x="412750" y="762001"/>
            <a:ext cx="3930884"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Funding and incentivizing</a:t>
            </a:r>
            <a:endParaRPr lang="en-US" sz="2400" dirty="0"/>
          </a:p>
        </p:txBody>
      </p:sp>
      <p:sp>
        <p:nvSpPr>
          <p:cNvPr id="4" name="Rectangle 3"/>
          <p:cNvSpPr/>
          <p:nvPr/>
        </p:nvSpPr>
        <p:spPr>
          <a:xfrm>
            <a:off x="412750" y="1219201"/>
            <a:ext cx="3873176" cy="461665"/>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sz="2400" dirty="0" smtClean="0"/>
              <a:t>Enabling support services</a:t>
            </a:r>
            <a:endParaRPr lang="en-US" sz="2400" dirty="0"/>
          </a:p>
        </p:txBody>
      </p:sp>
      <p:sp>
        <p:nvSpPr>
          <p:cNvPr id="5" name="Rectangle 4"/>
          <p:cNvSpPr/>
          <p:nvPr/>
        </p:nvSpPr>
        <p:spPr>
          <a:xfrm>
            <a:off x="412751" y="1676401"/>
            <a:ext cx="3320140"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Shaping and creating </a:t>
            </a:r>
            <a:endParaRPr lang="en-US" sz="2400" dirty="0"/>
          </a:p>
        </p:txBody>
      </p:sp>
      <p:sp>
        <p:nvSpPr>
          <p:cNvPr id="6" name="Rectangle 5"/>
          <p:cNvSpPr/>
          <p:nvPr/>
        </p:nvSpPr>
        <p:spPr>
          <a:xfrm>
            <a:off x="330200" y="2438401"/>
            <a:ext cx="9080500" cy="830997"/>
          </a:xfrm>
          <a:prstGeom prst="rect">
            <a:avLst/>
          </a:prstGeom>
        </p:spPr>
        <p:txBody>
          <a:bodyPr wrap="square">
            <a:spAutoFit/>
          </a:bodyPr>
          <a:lstStyle/>
          <a:p>
            <a:pPr algn="just"/>
            <a:r>
              <a:rPr lang="en-US" sz="2400" b="1" i="1" dirty="0" smtClean="0">
                <a:solidFill>
                  <a:srgbClr val="FF0000"/>
                </a:solidFill>
              </a:rPr>
              <a:t>NSDC</a:t>
            </a:r>
            <a:r>
              <a:rPr lang="en-US" sz="2400" dirty="0" smtClean="0"/>
              <a:t> is a unique model created with a well thought through underlying philosophy based on the following pillars:</a:t>
            </a:r>
          </a:p>
        </p:txBody>
      </p:sp>
      <p:sp>
        <p:nvSpPr>
          <p:cNvPr id="7" name="Rectangle 6"/>
          <p:cNvSpPr/>
          <p:nvPr/>
        </p:nvSpPr>
        <p:spPr>
          <a:xfrm>
            <a:off x="330200" y="3733800"/>
            <a:ext cx="88328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FF0000"/>
                </a:solidFill>
              </a:rPr>
              <a:t>Create: </a:t>
            </a:r>
            <a:r>
              <a:rPr lang="en-US" sz="2400" dirty="0" smtClean="0"/>
              <a:t>Proactively catalyze creation of large ,quality and vocational training institutions.</a:t>
            </a:r>
          </a:p>
        </p:txBody>
      </p:sp>
      <p:sp>
        <p:nvSpPr>
          <p:cNvPr id="8" name="Rectangle 7"/>
          <p:cNvSpPr/>
          <p:nvPr/>
        </p:nvSpPr>
        <p:spPr>
          <a:xfrm>
            <a:off x="330200" y="4572001"/>
            <a:ext cx="850265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i="1" dirty="0" smtClean="0">
                <a:solidFill>
                  <a:srgbClr val="FF0000"/>
                </a:solidFill>
              </a:rPr>
              <a:t>Fund: </a:t>
            </a:r>
            <a:r>
              <a:rPr lang="en-US" sz="2400" dirty="0" smtClean="0"/>
              <a:t>Reduce risk by providing patient capital</a:t>
            </a:r>
          </a:p>
        </p:txBody>
      </p:sp>
      <p:sp>
        <p:nvSpPr>
          <p:cNvPr id="9" name="Rectangle 8"/>
          <p:cNvSpPr/>
          <p:nvPr/>
        </p:nvSpPr>
        <p:spPr>
          <a:xfrm>
            <a:off x="330200" y="5029201"/>
            <a:ext cx="89979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FF0000"/>
                </a:solidFill>
              </a:rPr>
              <a:t>Enable:</a:t>
            </a:r>
            <a:r>
              <a:rPr lang="en-US" sz="2400" dirty="0" smtClean="0"/>
              <a:t> The creation and sustainability of support systems required for skill development.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304800"/>
            <a:ext cx="87503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dirty="0" smtClean="0">
                <a:solidFill>
                  <a:srgbClr val="FF0000"/>
                </a:solidFill>
              </a:rPr>
              <a:t>Partnerships: </a:t>
            </a:r>
            <a:r>
              <a:rPr lang="en-US" sz="2400" dirty="0" smtClean="0"/>
              <a:t>NSDC operates through partnerships with multiple stakeholders in catalyzing and evolving the skilling ecosystem.</a:t>
            </a:r>
          </a:p>
        </p:txBody>
      </p:sp>
      <p:sp>
        <p:nvSpPr>
          <p:cNvPr id="3" name="Rectangle 2"/>
          <p:cNvSpPr/>
          <p:nvPr/>
        </p:nvSpPr>
        <p:spPr>
          <a:xfrm>
            <a:off x="412750" y="1676400"/>
            <a:ext cx="4953000" cy="2677656"/>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buFont typeface="Wingdings" pitchFamily="2" charset="2"/>
              <a:buChar char="q"/>
            </a:pPr>
            <a:r>
              <a:rPr lang="en-US" sz="2400" dirty="0" smtClean="0"/>
              <a:t>Private sector</a:t>
            </a:r>
          </a:p>
          <a:p>
            <a:pPr>
              <a:buFont typeface="Wingdings" pitchFamily="2" charset="2"/>
              <a:buChar char="q"/>
            </a:pPr>
            <a:r>
              <a:rPr lang="en-US" sz="2400" dirty="0" smtClean="0"/>
              <a:t>International  engagements</a:t>
            </a:r>
          </a:p>
          <a:p>
            <a:pPr>
              <a:buFont typeface="Wingdings" pitchFamily="2" charset="2"/>
              <a:buChar char="q"/>
            </a:pPr>
            <a:r>
              <a:rPr lang="en-US" sz="2400" dirty="0" smtClean="0"/>
              <a:t>Central ministries</a:t>
            </a:r>
          </a:p>
          <a:p>
            <a:pPr>
              <a:buFont typeface="Wingdings" pitchFamily="2" charset="2"/>
              <a:buChar char="q"/>
            </a:pPr>
            <a:r>
              <a:rPr lang="en-US" sz="2400" dirty="0" smtClean="0"/>
              <a:t>State governments</a:t>
            </a:r>
          </a:p>
          <a:p>
            <a:pPr>
              <a:buFont typeface="Wingdings" pitchFamily="2" charset="2"/>
              <a:buChar char="q"/>
            </a:pPr>
            <a:r>
              <a:rPr lang="en-US" sz="2400" dirty="0" smtClean="0"/>
              <a:t>University/ school systems</a:t>
            </a:r>
          </a:p>
          <a:p>
            <a:pPr>
              <a:buFont typeface="Wingdings" pitchFamily="2" charset="2"/>
              <a:buChar char="q"/>
            </a:pPr>
            <a:r>
              <a:rPr lang="en-US" sz="2400" dirty="0" smtClean="0"/>
              <a:t>Non profit organizations</a:t>
            </a:r>
          </a:p>
          <a:p>
            <a:pPr>
              <a:buFont typeface="Wingdings" pitchFamily="2" charset="2"/>
              <a:buChar char="q"/>
            </a:pPr>
            <a:r>
              <a:rPr lang="en-US" sz="2400" dirty="0" smtClean="0"/>
              <a:t>Innovation</a:t>
            </a:r>
            <a:endParaRPr lang="en-US" sz="2400" dirty="0"/>
          </a:p>
        </p:txBody>
      </p:sp>
      <p:sp>
        <p:nvSpPr>
          <p:cNvPr id="4" name="Rectangle 3"/>
          <p:cNvSpPr/>
          <p:nvPr/>
        </p:nvSpPr>
        <p:spPr>
          <a:xfrm>
            <a:off x="412750" y="4419600"/>
            <a:ext cx="866775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TNSDC: </a:t>
            </a:r>
            <a:r>
              <a:rPr lang="en-US" sz="2400" dirty="0" smtClean="0"/>
              <a:t>Tamil Nadu skill Development Corporation was formed with a vision to transform the state into skill hub by skilling the youth to enhance their employability and match the expectations of the industry.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0"/>
            <a:ext cx="90805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TNSDC is the Nodal Agency for the skill development related activates in the state and it aims to converge the activities of various stakeholders including industries, industrial associations, training partners, sector skill councils, and central government bodies.</a:t>
            </a:r>
          </a:p>
        </p:txBody>
      </p:sp>
      <p:sp>
        <p:nvSpPr>
          <p:cNvPr id="3" name="Rectangle 2"/>
          <p:cNvSpPr/>
          <p:nvPr/>
        </p:nvSpPr>
        <p:spPr>
          <a:xfrm>
            <a:off x="247650" y="3124200"/>
            <a:ext cx="8832850" cy="230832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400" b="1" i="1" dirty="0" smtClean="0">
                <a:solidFill>
                  <a:srgbClr val="FF0000"/>
                </a:solidFill>
              </a:rPr>
              <a:t>Implementation of National Skill Qualification Framework: </a:t>
            </a:r>
            <a:r>
              <a:rPr lang="en-US" sz="2400" dirty="0" smtClean="0"/>
              <a:t>In order to have uniform curriculum standards in the country , TNSDC strictly adheres to the national skill qualification framework.. approved job roles and other standard parameters like course duration, quality standards, assessment methodology and payment milestones.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381000"/>
            <a:ext cx="8832850"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Independent assessment and certification of training programs: </a:t>
            </a:r>
            <a:r>
              <a:rPr lang="en-US" sz="2400" dirty="0" smtClean="0"/>
              <a:t>In order to ensure the quality of training programs, third party independent assessment as well as certification is being done by State Council of Vocational Training and the concerned Sector skill Council.</a:t>
            </a:r>
          </a:p>
        </p:txBody>
      </p:sp>
      <p:sp>
        <p:nvSpPr>
          <p:cNvPr id="3" name="Rectangle 2"/>
          <p:cNvSpPr/>
          <p:nvPr/>
        </p:nvSpPr>
        <p:spPr>
          <a:xfrm>
            <a:off x="660400" y="2971801"/>
            <a:ext cx="8337550" cy="295465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The skill registry: </a:t>
            </a:r>
            <a:r>
              <a:rPr lang="en-US" sz="2400" dirty="0" smtClean="0"/>
              <a:t>On completion of training successful candidates are part of the TN skill registry which will be the state repository of skilled candidates and accessible to the private employers who have registered in the TN Private Job Portal. This will ensure the trainees who have undergone short term skill training are immediately employed.</a:t>
            </a:r>
          </a:p>
          <a:p>
            <a:endParaRPr lang="en"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400" y="457201"/>
            <a:ext cx="6436377"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b="1" i="1" dirty="0" smtClean="0">
                <a:solidFill>
                  <a:srgbClr val="FF0000"/>
                </a:solidFill>
              </a:rPr>
              <a:t>Universal Values: Love and compassion</a:t>
            </a:r>
            <a:endParaRPr lang="en-US" sz="2400" b="1" i="1" dirty="0">
              <a:solidFill>
                <a:srgbClr val="FF0000"/>
              </a:solidFill>
            </a:endParaRPr>
          </a:p>
        </p:txBody>
      </p:sp>
      <p:sp>
        <p:nvSpPr>
          <p:cNvPr id="3" name="Rectangle 2"/>
          <p:cNvSpPr/>
          <p:nvPr/>
        </p:nvSpPr>
        <p:spPr>
          <a:xfrm>
            <a:off x="660400" y="1295400"/>
            <a:ext cx="850265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The word love and compassion may have different lexical meaning. A strong feeling that we have when we like somebody/ something very much is called love. For example Mothers love for her children. </a:t>
            </a:r>
          </a:p>
        </p:txBody>
      </p:sp>
      <p:sp>
        <p:nvSpPr>
          <p:cNvPr id="4" name="Rectangle 3"/>
          <p:cNvSpPr/>
          <p:nvPr/>
        </p:nvSpPr>
        <p:spPr>
          <a:xfrm>
            <a:off x="660400" y="3352801"/>
            <a:ext cx="85852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Compassion:</a:t>
            </a:r>
            <a:r>
              <a:rPr lang="en-US" sz="2400" dirty="0" smtClean="0"/>
              <a:t> Its something that propel us </a:t>
            </a:r>
            <a:r>
              <a:rPr lang="en-US" sz="2400" dirty="0" smtClean="0"/>
              <a:t>from </a:t>
            </a:r>
            <a:r>
              <a:rPr lang="en-US" sz="2400" dirty="0" smtClean="0"/>
              <a:t>deep </a:t>
            </a:r>
            <a:r>
              <a:rPr lang="en-US" sz="2400" dirty="0" smtClean="0"/>
              <a:t>within </a:t>
            </a:r>
            <a:r>
              <a:rPr lang="en-US" sz="2400" dirty="0" smtClean="0"/>
              <a:t>to do something for those who are in need . </a:t>
            </a:r>
          </a:p>
        </p:txBody>
      </p:sp>
      <p:sp>
        <p:nvSpPr>
          <p:cNvPr id="5" name="Rectangle 4"/>
          <p:cNvSpPr/>
          <p:nvPr/>
        </p:nvSpPr>
        <p:spPr>
          <a:xfrm>
            <a:off x="577850" y="4572000"/>
            <a:ext cx="866775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Compassion and love do not always extend to others but may be just as important when inwardly directed. Here are five tips to feel more love and compassion for yourself and therefore reflect back to the world.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28600"/>
            <a:ext cx="8667750"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2400" b="1" i="1" dirty="0" smtClean="0">
                <a:solidFill>
                  <a:srgbClr val="FF0000"/>
                </a:solidFill>
              </a:rPr>
              <a:t>1.If you don't feel real love for yourself, act as if. </a:t>
            </a:r>
            <a:r>
              <a:rPr lang="en-US" sz="2400" dirty="0" smtClean="0"/>
              <a:t>Act lovingly towards oneself and do things that nurture us, make us stronger, make you proud of who you are and how you live your life</a:t>
            </a:r>
            <a:r>
              <a:rPr lang="en-US" dirty="0" smtClean="0"/>
              <a:t>.</a:t>
            </a:r>
          </a:p>
        </p:txBody>
      </p:sp>
      <p:sp>
        <p:nvSpPr>
          <p:cNvPr id="3" name="Rectangle 2"/>
          <p:cNvSpPr/>
          <p:nvPr/>
        </p:nvSpPr>
        <p:spPr>
          <a:xfrm>
            <a:off x="495300" y="2133600"/>
            <a:ext cx="866775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2.When you feel hurt by someone else remind yourself that they are just like you. They hurt feel fear, have insecurities, and feel the need to defend and protect themselves.</a:t>
            </a:r>
          </a:p>
        </p:txBody>
      </p:sp>
      <p:sp>
        <p:nvSpPr>
          <p:cNvPr id="4" name="Rectangle 3"/>
          <p:cNvSpPr/>
          <p:nvPr/>
        </p:nvSpPr>
        <p:spPr>
          <a:xfrm>
            <a:off x="495300" y="3886201"/>
            <a:ext cx="87503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dirty="0" smtClean="0"/>
              <a:t>3.Remember others are on their path just like you are on yours</a:t>
            </a:r>
            <a:r>
              <a:rPr lang="en-US" sz="2400" dirty="0" smtClean="0"/>
              <a:t>. You </a:t>
            </a:r>
            <a:r>
              <a:rPr lang="en-US" sz="2400" dirty="0" smtClean="0"/>
              <a:t>are both just doing the best you can.</a:t>
            </a:r>
          </a:p>
        </p:txBody>
      </p:sp>
      <p:sp>
        <p:nvSpPr>
          <p:cNvPr id="5" name="Rectangle 4"/>
          <p:cNvSpPr/>
          <p:nvPr/>
        </p:nvSpPr>
        <p:spPr>
          <a:xfrm>
            <a:off x="495300" y="4876800"/>
            <a:ext cx="87503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dirty="0" smtClean="0"/>
              <a:t>4.Be of service in the world: Nothing will help you find compassion within yourself and for others like coming face to face with people who have much bigger problems like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228601"/>
            <a:ext cx="89154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2400" dirty="0" smtClean="0"/>
              <a:t>5.Turn within ask your higher knowing to show you where you lack integrity, love, trust, compassion, forgiveness and acceptance.</a:t>
            </a:r>
          </a:p>
        </p:txBody>
      </p:sp>
      <p:sp>
        <p:nvSpPr>
          <p:cNvPr id="3" name="Rectangle 2"/>
          <p:cNvSpPr/>
          <p:nvPr/>
        </p:nvSpPr>
        <p:spPr>
          <a:xfrm>
            <a:off x="330200" y="1752600"/>
            <a:ext cx="89154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5.1.2.Truth: </a:t>
            </a:r>
            <a:r>
              <a:rPr lang="en-US" sz="2400" dirty="0" smtClean="0"/>
              <a:t>Truth is the property of being in accord with fact or reality. </a:t>
            </a:r>
            <a:r>
              <a:rPr lang="en-US" sz="2400" dirty="0" err="1" smtClean="0"/>
              <a:t>Thiruvalluvar</a:t>
            </a:r>
            <a:r>
              <a:rPr lang="en-US" sz="2400" dirty="0" smtClean="0"/>
              <a:t> says </a:t>
            </a:r>
            <a:r>
              <a:rPr lang="en-US" sz="2400" b="1" i="1" dirty="0" smtClean="0">
                <a:solidFill>
                  <a:srgbClr val="FF0000"/>
                </a:solidFill>
              </a:rPr>
              <a:t>‘Truthfulness is the utterance of a word that does not cause the slightest harm to others'</a:t>
            </a:r>
          </a:p>
        </p:txBody>
      </p:sp>
      <p:sp>
        <p:nvSpPr>
          <p:cNvPr id="4" name="Rectangle 3"/>
          <p:cNvSpPr/>
          <p:nvPr/>
        </p:nvSpPr>
        <p:spPr>
          <a:xfrm>
            <a:off x="412750" y="3581400"/>
            <a:ext cx="87503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5.1.3. Non Violence: </a:t>
            </a:r>
            <a:r>
              <a:rPr lang="en-US" sz="2400" dirty="0" smtClean="0"/>
              <a:t>Avoiding causing harm to anyone or anything in our thoughts, words and deeds. Non violence allows us to appreciate diversity, cultivate tolerance, and recognize the unity of all beings and respect for all life.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0"/>
            <a:ext cx="87503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5.1.4.Righteousness</a:t>
            </a:r>
            <a:r>
              <a:rPr lang="en-US" sz="2400" dirty="0" smtClean="0"/>
              <a:t>: When right conduct is associated with others, the value takes the form of a good behavior, respect for others, helpfulness and capacity to cultivate good relationships. Where are such values to be found</a:t>
            </a:r>
            <a:r>
              <a:rPr lang="en-US" dirty="0" smtClean="0"/>
              <a:t>.</a:t>
            </a:r>
          </a:p>
        </p:txBody>
      </p:sp>
      <p:sp>
        <p:nvSpPr>
          <p:cNvPr id="3" name="Rectangle 2"/>
          <p:cNvSpPr/>
          <p:nvPr/>
        </p:nvSpPr>
        <p:spPr>
          <a:xfrm>
            <a:off x="330200" y="3048000"/>
            <a:ext cx="8750300" cy="2308324"/>
          </a:xfrm>
          <a:prstGeom prst="rect">
            <a:avLst/>
          </a:prstGeom>
        </p:spPr>
        <p:txBody>
          <a:bodyPr wrap="square">
            <a:spAutoFit/>
          </a:bodyPr>
          <a:lstStyle/>
          <a:p>
            <a:pPr algn="just"/>
            <a:r>
              <a:rPr lang="en" sz="2400" b="1" i="1" dirty="0" smtClean="0">
                <a:solidFill>
                  <a:srgbClr val="FF0000"/>
                </a:solidFill>
              </a:rPr>
              <a:t>5.1.5 </a:t>
            </a:r>
            <a:r>
              <a:rPr lang="en-US" sz="2400" b="1" i="1" dirty="0" smtClean="0">
                <a:solidFill>
                  <a:srgbClr val="FF0000"/>
                </a:solidFill>
              </a:rPr>
              <a:t>Peace: </a:t>
            </a:r>
            <a:r>
              <a:rPr lang="en-US" sz="2400" dirty="0" smtClean="0"/>
              <a:t>Peace is a state of tranquility or harmony, characterized by the absence of violence, conflict, or disturbance. It encompasses not just the absence of war, but also a sense of wellbeing and mutual respect among individuals and communities. Peace can be both internal (within oneself) and external (among groups and nations.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304800"/>
            <a:ext cx="8832850"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2400" b="1" i="1" dirty="0" smtClean="0">
                <a:solidFill>
                  <a:srgbClr val="FF0000"/>
                </a:solidFill>
              </a:rPr>
              <a:t>Renunciation: </a:t>
            </a:r>
            <a:r>
              <a:rPr lang="en-US" sz="2400" dirty="0" smtClean="0"/>
              <a:t>It refers to the act of voluntarily giving up or relinquishing something, often in pursuit of spiritual, moral, or personal growth. It typically involves letting go of attachments, desires, or worldly possessions that are considered unnecessary or hindrances to one's spiritual or ethical development</a:t>
            </a:r>
            <a:r>
              <a:rPr lang="en-US" dirty="0" smtClean="0"/>
              <a:t>.</a:t>
            </a:r>
          </a:p>
        </p:txBody>
      </p:sp>
      <p:sp>
        <p:nvSpPr>
          <p:cNvPr id="4" name="Rectangle 3"/>
          <p:cNvSpPr/>
          <p:nvPr/>
        </p:nvSpPr>
        <p:spPr>
          <a:xfrm>
            <a:off x="533400" y="3352800"/>
            <a:ext cx="817245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Here are a few key aspects of renunciation:</a:t>
            </a:r>
          </a:p>
        </p:txBody>
      </p:sp>
      <p:sp>
        <p:nvSpPr>
          <p:cNvPr id="5" name="Rectangle 4"/>
          <p:cNvSpPr/>
          <p:nvPr/>
        </p:nvSpPr>
        <p:spPr>
          <a:xfrm>
            <a:off x="615950" y="3886200"/>
            <a:ext cx="391806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1. Material Renunciation: </a:t>
            </a:r>
            <a:endParaRPr lang="en-US" sz="2400" dirty="0"/>
          </a:p>
        </p:txBody>
      </p:sp>
      <p:sp>
        <p:nvSpPr>
          <p:cNvPr id="6" name="Rectangle 5"/>
          <p:cNvSpPr/>
          <p:nvPr/>
        </p:nvSpPr>
        <p:spPr>
          <a:xfrm>
            <a:off x="615950" y="4343400"/>
            <a:ext cx="3433953" cy="46166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sz="2400" dirty="0" smtClean="0"/>
              <a:t>2. Desire Renunciation</a:t>
            </a:r>
            <a:endParaRPr lang="en-US" sz="2400" dirty="0"/>
          </a:p>
        </p:txBody>
      </p:sp>
      <p:sp>
        <p:nvSpPr>
          <p:cNvPr id="7" name="Rectangle 6"/>
          <p:cNvSpPr/>
          <p:nvPr/>
        </p:nvSpPr>
        <p:spPr>
          <a:xfrm>
            <a:off x="615950" y="4800600"/>
            <a:ext cx="3565400"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t>3. Renunciation of Ego: </a:t>
            </a:r>
            <a:endParaRPr lang="en-US" sz="2400" dirty="0"/>
          </a:p>
        </p:txBody>
      </p:sp>
      <p:sp>
        <p:nvSpPr>
          <p:cNvPr id="8" name="Rectangle 7"/>
          <p:cNvSpPr/>
          <p:nvPr/>
        </p:nvSpPr>
        <p:spPr>
          <a:xfrm>
            <a:off x="615950" y="5257800"/>
            <a:ext cx="5673348"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dirty="0" smtClean="0"/>
              <a:t>4</a:t>
            </a:r>
            <a:r>
              <a:rPr lang="en-US" sz="2400" dirty="0" smtClean="0"/>
              <a:t>. Renunciation in Religious Contexts: </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533400"/>
            <a:ext cx="891540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rPr>
              <a:t>Service: </a:t>
            </a:r>
            <a:r>
              <a:rPr lang="en-US" sz="2400" dirty="0" smtClean="0"/>
              <a:t>Service refers to the act of helping or assisting others without expecting anything in return. It involves dedicating one's time, effort, or resources for the benefit of others or a cause. </a:t>
            </a:r>
            <a:endParaRPr lang="en-US" sz="2400" dirty="0"/>
          </a:p>
        </p:txBody>
      </p:sp>
      <p:sp>
        <p:nvSpPr>
          <p:cNvPr id="3" name="Rectangle 2"/>
          <p:cNvSpPr/>
          <p:nvPr/>
        </p:nvSpPr>
        <p:spPr>
          <a:xfrm>
            <a:off x="412750" y="2362200"/>
            <a:ext cx="8997950" cy="193899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5.2 New Perspectives of curriculum</a:t>
            </a:r>
            <a:r>
              <a:rPr lang="en-US" sz="2400" dirty="0" smtClean="0"/>
              <a:t>: There are different types of curriculum and its types are categorized by the education theorists in so many perceptions. </a:t>
            </a:r>
            <a:r>
              <a:rPr lang="en-US" sz="2400" i="1" dirty="0" smtClean="0">
                <a:solidFill>
                  <a:srgbClr val="FF0000"/>
                </a:solidFill>
              </a:rPr>
              <a:t>Self curriculum </a:t>
            </a:r>
            <a:r>
              <a:rPr lang="en-US" sz="2400" dirty="0" smtClean="0"/>
              <a:t>and </a:t>
            </a:r>
            <a:r>
              <a:rPr lang="en-US" sz="2400" dirty="0" smtClean="0">
                <a:solidFill>
                  <a:srgbClr val="FF0000"/>
                </a:solidFill>
              </a:rPr>
              <a:t>Para curriculum </a:t>
            </a:r>
            <a:r>
              <a:rPr lang="en-US" sz="2400" dirty="0" smtClean="0"/>
              <a:t>are the latest off shoots in the study area of the curriculum.</a:t>
            </a:r>
          </a:p>
        </p:txBody>
      </p:sp>
      <p:sp>
        <p:nvSpPr>
          <p:cNvPr id="4" name="Rectangle 3"/>
          <p:cNvSpPr/>
          <p:nvPr/>
        </p:nvSpPr>
        <p:spPr>
          <a:xfrm>
            <a:off x="412750" y="4572000"/>
            <a:ext cx="89154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FF0000"/>
                </a:solidFill>
              </a:rPr>
              <a:t>Self science curriculum: </a:t>
            </a:r>
            <a:r>
              <a:rPr lang="en-US" sz="2400" dirty="0" smtClean="0"/>
              <a:t>Its a curriculum and a process for  teaching social and emotional skills. Its a flexible framework where students do activities or experiments.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750" y="228601"/>
            <a:ext cx="2165978" cy="461665"/>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r>
              <a:rPr lang="en-US" sz="2400" b="1" i="1" dirty="0" smtClean="0">
                <a:solidFill>
                  <a:srgbClr val="FF0000"/>
                </a:solidFill>
              </a:rPr>
              <a:t>How to do it </a:t>
            </a:r>
            <a:endParaRPr lang="en-US" sz="2400" b="1" i="1" dirty="0">
              <a:solidFill>
                <a:srgbClr val="FF0000"/>
              </a:solidFill>
            </a:endParaRPr>
          </a:p>
        </p:txBody>
      </p:sp>
      <p:sp>
        <p:nvSpPr>
          <p:cNvPr id="3" name="Rectangle 2"/>
          <p:cNvSpPr/>
          <p:nvPr/>
        </p:nvSpPr>
        <p:spPr>
          <a:xfrm>
            <a:off x="412750" y="914401"/>
            <a:ext cx="435407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Embed SEL into lesson plans</a:t>
            </a:r>
            <a:endParaRPr lang="en-US" sz="2400" dirty="0"/>
          </a:p>
        </p:txBody>
      </p:sp>
      <p:sp>
        <p:nvSpPr>
          <p:cNvPr id="4" name="Rectangle 3"/>
          <p:cNvSpPr/>
          <p:nvPr/>
        </p:nvSpPr>
        <p:spPr>
          <a:xfrm>
            <a:off x="412750" y="1371601"/>
            <a:ext cx="5274201"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Engage students in problem solving</a:t>
            </a:r>
            <a:endParaRPr lang="en-US" sz="2400" dirty="0"/>
          </a:p>
        </p:txBody>
      </p:sp>
      <p:sp>
        <p:nvSpPr>
          <p:cNvPr id="5" name="Rectangle 4"/>
          <p:cNvSpPr/>
          <p:nvPr/>
        </p:nvSpPr>
        <p:spPr>
          <a:xfrm>
            <a:off x="412750" y="1828801"/>
            <a:ext cx="2416046"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Model Respect: </a:t>
            </a:r>
            <a:endParaRPr lang="en-US" sz="2400" dirty="0"/>
          </a:p>
        </p:txBody>
      </p:sp>
      <p:sp>
        <p:nvSpPr>
          <p:cNvPr id="6" name="Rectangle 5"/>
          <p:cNvSpPr/>
          <p:nvPr/>
        </p:nvSpPr>
        <p:spPr>
          <a:xfrm>
            <a:off x="412750" y="2286001"/>
            <a:ext cx="4738798"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Incorporate character education</a:t>
            </a:r>
            <a:endParaRPr lang="en-US" sz="2400" dirty="0"/>
          </a:p>
        </p:txBody>
      </p:sp>
      <p:sp>
        <p:nvSpPr>
          <p:cNvPr id="7" name="Rectangle 6"/>
          <p:cNvSpPr/>
          <p:nvPr/>
        </p:nvSpPr>
        <p:spPr>
          <a:xfrm>
            <a:off x="412750" y="2743201"/>
            <a:ext cx="570060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Encourage students to share opinions: </a:t>
            </a:r>
            <a:endParaRPr lang="en-US" sz="2400" dirty="0"/>
          </a:p>
        </p:txBody>
      </p:sp>
      <p:sp>
        <p:nvSpPr>
          <p:cNvPr id="8" name="Rectangle 7"/>
          <p:cNvSpPr/>
          <p:nvPr/>
        </p:nvSpPr>
        <p:spPr>
          <a:xfrm>
            <a:off x="412750" y="3200401"/>
            <a:ext cx="2807179"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smtClean="0"/>
              <a:t>Impart resiliency: </a:t>
            </a:r>
            <a:endParaRPr lang="en-US" sz="2400" dirty="0"/>
          </a:p>
        </p:txBody>
      </p:sp>
      <p:sp>
        <p:nvSpPr>
          <p:cNvPr id="9" name="Rectangle 8"/>
          <p:cNvSpPr/>
          <p:nvPr/>
        </p:nvSpPr>
        <p:spPr>
          <a:xfrm>
            <a:off x="412750" y="3657601"/>
            <a:ext cx="3825086"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smtClean="0"/>
              <a:t>Prioritize caring behavior</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105</TotalTime>
  <Words>1925</Words>
  <Application>Microsoft Office PowerPoint</Application>
  <PresentationFormat>A4 Paper (210x297 mm)</PresentationFormat>
  <Paragraphs>112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 pri</dc:creator>
  <cp:lastModifiedBy>pc pri</cp:lastModifiedBy>
  <cp:revision>21</cp:revision>
  <dcterms:created xsi:type="dcterms:W3CDTF">2006-08-16T00:00:00Z</dcterms:created>
  <dcterms:modified xsi:type="dcterms:W3CDTF">2024-07-21T22:12:57Z</dcterms:modified>
</cp:coreProperties>
</file>