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3"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350" y="-90"/>
      </p:cViewPr>
      <p:guideLst>
        <p:guide orient="horz" pos="2160"/>
        <p:guide pos="312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476500" y="3124200"/>
            <a:ext cx="668655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476500" y="5003322"/>
            <a:ext cx="668655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8506923" y="1158222"/>
            <a:ext cx="2286000" cy="412750"/>
          </a:xfrm>
        </p:spPr>
        <p:txBody>
          <a:bodyPr/>
          <a:lstStyle/>
          <a:p>
            <a:fld id="{1D8BD707-D9CF-40AE-B4C6-C98DA3205C09}" type="datetimeFigureOut">
              <a:rPr lang="en-US" smtClean="0"/>
              <a:pPr/>
              <a:t>7/22/2024</a:t>
            </a:fld>
            <a:endParaRPr lang="en-US"/>
          </a:p>
        </p:txBody>
      </p:sp>
      <p:sp>
        <p:nvSpPr>
          <p:cNvPr id="17" name="Footer Placeholder 16"/>
          <p:cNvSpPr>
            <a:spLocks noGrp="1"/>
          </p:cNvSpPr>
          <p:nvPr>
            <p:ph type="ftr" sz="quarter" idx="11"/>
          </p:nvPr>
        </p:nvSpPr>
        <p:spPr bwMode="auto">
          <a:xfrm rot="5400000">
            <a:off x="7819441" y="4165667"/>
            <a:ext cx="3657600" cy="416052"/>
          </a:xfrm>
        </p:spPr>
        <p:txBody>
          <a:bodyPr/>
          <a:lstStyle/>
          <a:p>
            <a:endParaRPr lang="en-US"/>
          </a:p>
        </p:txBody>
      </p:sp>
      <p:sp>
        <p:nvSpPr>
          <p:cNvPr id="10" name="Rectangle 9"/>
          <p:cNvSpPr/>
          <p:nvPr/>
        </p:nvSpPr>
        <p:spPr bwMode="auto">
          <a:xfrm>
            <a:off x="412750" y="0"/>
            <a:ext cx="6604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99364" y="0"/>
            <a:ext cx="113386"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1073150" y="0"/>
            <a:ext cx="197028"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236430" y="0"/>
            <a:ext cx="24947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15206"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906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925288"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87052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1557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8733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320800" y="0"/>
            <a:ext cx="8255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60400" y="3429000"/>
            <a:ext cx="140335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418768" y="4866752"/>
            <a:ext cx="694876"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182003" y="5500632"/>
            <a:ext cx="14859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802892" y="5788152"/>
            <a:ext cx="29718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063750" y="4495800"/>
            <a:ext cx="39624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436006" y="4928702"/>
            <a:ext cx="6604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2"/>
            <a:ext cx="18161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95300" y="274641"/>
            <a:ext cx="652145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95300" y="1600200"/>
            <a:ext cx="80899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7/22/2024</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76500" y="2895600"/>
            <a:ext cx="668655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476500" y="5010150"/>
            <a:ext cx="668655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8505444" y="1154557"/>
            <a:ext cx="2286000" cy="412750"/>
          </a:xfrm>
        </p:spPr>
        <p:txBody>
          <a:bodyPr/>
          <a:lstStyle/>
          <a:p>
            <a:fld id="{1D8BD707-D9CF-40AE-B4C6-C98DA3205C09}" type="datetimeFigureOut">
              <a:rPr lang="en-US" smtClean="0"/>
              <a:pPr/>
              <a:t>7/22/2024</a:t>
            </a:fld>
            <a:endParaRPr lang="en-US"/>
          </a:p>
        </p:txBody>
      </p:sp>
      <p:sp>
        <p:nvSpPr>
          <p:cNvPr id="5" name="Footer Placeholder 4"/>
          <p:cNvSpPr>
            <a:spLocks noGrp="1"/>
          </p:cNvSpPr>
          <p:nvPr>
            <p:ph type="ftr" sz="quarter" idx="11"/>
          </p:nvPr>
        </p:nvSpPr>
        <p:spPr bwMode="auto">
          <a:xfrm rot="5400000">
            <a:off x="7819644" y="4162806"/>
            <a:ext cx="3657600" cy="416052"/>
          </a:xfrm>
        </p:spPr>
        <p:txBody>
          <a:bodyPr/>
          <a:lstStyle/>
          <a:p>
            <a:endParaRPr lang="en-US"/>
          </a:p>
        </p:txBody>
      </p:sp>
      <p:sp>
        <p:nvSpPr>
          <p:cNvPr id="9" name="Rectangle 8"/>
          <p:cNvSpPr/>
          <p:nvPr/>
        </p:nvSpPr>
        <p:spPr bwMode="auto">
          <a:xfrm>
            <a:off x="412750" y="0"/>
            <a:ext cx="6604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99364" y="0"/>
            <a:ext cx="113386"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1073150" y="0"/>
            <a:ext cx="197028"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236430" y="0"/>
            <a:ext cx="24947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15206"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906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925288"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87052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1557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320800" y="0"/>
            <a:ext cx="8255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60400" y="3429000"/>
            <a:ext cx="140335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435096" y="4866752"/>
            <a:ext cx="694876"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182003" y="5500632"/>
            <a:ext cx="14859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802892" y="5791200"/>
            <a:ext cx="29718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035627" y="4479888"/>
            <a:ext cx="39624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85610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452334" y="4928702"/>
            <a:ext cx="6604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95300" y="1600200"/>
            <a:ext cx="39624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26102" y="1600200"/>
            <a:ext cx="39624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817245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95300" y="2362200"/>
            <a:ext cx="39624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736306" y="2362200"/>
            <a:ext cx="39624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95300" y="1569720"/>
            <a:ext cx="39624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705350" y="1569720"/>
            <a:ext cx="39624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7/22/2024</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949325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915728" y="3181350"/>
            <a:ext cx="6309360" cy="4953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7379970" y="274320"/>
            <a:ext cx="1654302"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7691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708321"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97409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9575800" y="0"/>
            <a:ext cx="3302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965835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836152" y="5715000"/>
            <a:ext cx="59436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30200" y="274320"/>
            <a:ext cx="61087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7/22/2024</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949325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836152" y="5715000"/>
            <a:ext cx="59436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892201" y="3181350"/>
            <a:ext cx="6309360" cy="4953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68655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7329615" y="264795"/>
            <a:ext cx="1651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97409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9575800" y="0"/>
            <a:ext cx="3302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965835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7691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708321"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7/22/2024</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949325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95300" y="274638"/>
            <a:ext cx="80899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95300" y="1600200"/>
            <a:ext cx="80899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8305800" y="1065849"/>
            <a:ext cx="2011680" cy="416052"/>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7/22/2024</a:t>
            </a:fld>
            <a:endParaRPr lang="en-US"/>
          </a:p>
        </p:txBody>
      </p:sp>
      <p:sp>
        <p:nvSpPr>
          <p:cNvPr id="3" name="Footer Placeholder 2"/>
          <p:cNvSpPr>
            <a:spLocks noGrp="1"/>
          </p:cNvSpPr>
          <p:nvPr>
            <p:ph type="ftr" sz="quarter" idx="3"/>
          </p:nvPr>
        </p:nvSpPr>
        <p:spPr>
          <a:xfrm rot="5400000">
            <a:off x="7706052" y="3722000"/>
            <a:ext cx="3200400" cy="39624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8255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97409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9575800" y="0"/>
            <a:ext cx="3302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965835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836152" y="5715000"/>
            <a:ext cx="59436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806434" y="5734050"/>
            <a:ext cx="6604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8250" y="1371601"/>
            <a:ext cx="7848601" cy="38164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endParaRPr lang="en-US" dirty="0" smtClean="0"/>
          </a:p>
          <a:p>
            <a:pPr algn="ctr"/>
            <a:r>
              <a:rPr lang="en-US" sz="3200" b="1" dirty="0" smtClean="0">
                <a:solidFill>
                  <a:srgbClr val="002060"/>
                </a:solidFill>
              </a:rPr>
              <a:t>St. Charles College of Education</a:t>
            </a:r>
          </a:p>
          <a:p>
            <a:pPr algn="ctr"/>
            <a:endParaRPr lang="en-US" sz="3200" b="1" dirty="0" smtClean="0">
              <a:solidFill>
                <a:srgbClr val="002060"/>
              </a:solidFill>
            </a:endParaRPr>
          </a:p>
          <a:p>
            <a:pPr algn="ctr"/>
            <a:endParaRPr lang="en-US" sz="3200" b="1" dirty="0" smtClean="0">
              <a:solidFill>
                <a:srgbClr val="002060"/>
              </a:solidFill>
            </a:endParaRPr>
          </a:p>
          <a:p>
            <a:pPr algn="ctr"/>
            <a:endParaRPr lang="en-US" sz="3200" b="1" dirty="0" smtClean="0">
              <a:solidFill>
                <a:srgbClr val="002060"/>
              </a:solidFill>
            </a:endParaRPr>
          </a:p>
          <a:p>
            <a:pPr algn="ctr"/>
            <a:r>
              <a:rPr lang="en-US" sz="3200" b="1" dirty="0" smtClean="0">
                <a:solidFill>
                  <a:srgbClr val="002060"/>
                </a:solidFill>
              </a:rPr>
              <a:t>Life Skill Education </a:t>
            </a:r>
            <a:br>
              <a:rPr lang="en-US" sz="3200" b="1" dirty="0" smtClean="0">
                <a:solidFill>
                  <a:srgbClr val="002060"/>
                </a:solidFill>
              </a:rPr>
            </a:br>
            <a:r>
              <a:rPr lang="en-US" sz="3200" b="1" dirty="0" smtClean="0">
                <a:solidFill>
                  <a:srgbClr val="002060"/>
                </a:solidFill>
              </a:rPr>
              <a:t>Elective </a:t>
            </a:r>
            <a:br>
              <a:rPr lang="en-US" sz="3200" b="1" dirty="0" smtClean="0">
                <a:solidFill>
                  <a:srgbClr val="002060"/>
                </a:solidFill>
              </a:rPr>
            </a:br>
            <a:r>
              <a:rPr lang="en-US" sz="3200" b="1" dirty="0" err="1" smtClean="0">
                <a:solidFill>
                  <a:srgbClr val="002060"/>
                </a:solidFill>
              </a:rPr>
              <a:t>B.Ed</a:t>
            </a:r>
            <a:r>
              <a:rPr lang="en-US" sz="3200" b="1" dirty="0" smtClean="0">
                <a:solidFill>
                  <a:srgbClr val="002060"/>
                </a:solidFill>
              </a:rPr>
              <a:t> </a:t>
            </a:r>
            <a:r>
              <a:rPr lang="en-US" sz="3200" b="1" dirty="0" err="1" smtClean="0">
                <a:solidFill>
                  <a:srgbClr val="002060"/>
                </a:solidFill>
              </a:rPr>
              <a:t>Sem</a:t>
            </a:r>
            <a:r>
              <a:rPr lang="en-US" sz="3200" b="1" dirty="0" smtClean="0">
                <a:solidFill>
                  <a:srgbClr val="002060"/>
                </a:solidFill>
              </a:rPr>
              <a:t> IV</a:t>
            </a:r>
          </a:p>
        </p:txBody>
      </p:sp>
      <p:pic>
        <p:nvPicPr>
          <p:cNvPr id="3" name="Picture 4"/>
          <p:cNvPicPr>
            <a:picLocks noChangeAspect="1" noChangeArrowheads="1"/>
          </p:cNvPicPr>
          <p:nvPr/>
        </p:nvPicPr>
        <p:blipFill>
          <a:blip r:embed="rId2"/>
          <a:srcRect/>
          <a:stretch>
            <a:fillRect/>
          </a:stretch>
        </p:blipFill>
        <p:spPr bwMode="auto">
          <a:xfrm>
            <a:off x="4210050" y="2286001"/>
            <a:ext cx="1485900" cy="1313009"/>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200" y="304800"/>
            <a:ext cx="8832850" cy="193899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sz="2400" b="1" i="1" dirty="0" smtClean="0">
                <a:solidFill>
                  <a:srgbClr val="FF0000"/>
                </a:solidFill>
              </a:rPr>
              <a:t>4.2.2.5: Time blocking method:</a:t>
            </a:r>
          </a:p>
          <a:p>
            <a:r>
              <a:rPr lang="en-US" sz="2400" dirty="0" smtClean="0"/>
              <a:t>Time blocking is time management method where one schedule how he/she spends his/her time during every minute of every single day. Simple step by step process for setting up your own time blocking system</a:t>
            </a:r>
          </a:p>
        </p:txBody>
      </p:sp>
      <p:sp>
        <p:nvSpPr>
          <p:cNvPr id="3" name="Rectangle 2"/>
          <p:cNvSpPr/>
          <p:nvPr/>
        </p:nvSpPr>
        <p:spPr>
          <a:xfrm>
            <a:off x="330200" y="2438403"/>
            <a:ext cx="8832850" cy="46166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400" dirty="0" smtClean="0"/>
              <a:t>Starting with high level priorities</a:t>
            </a:r>
          </a:p>
        </p:txBody>
      </p:sp>
      <p:sp>
        <p:nvSpPr>
          <p:cNvPr id="4" name="Rectangle 3"/>
          <p:cNvSpPr/>
          <p:nvPr/>
        </p:nvSpPr>
        <p:spPr>
          <a:xfrm>
            <a:off x="330200" y="2895603"/>
            <a:ext cx="6017994"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smtClean="0"/>
              <a:t>Creating a book end template for the day</a:t>
            </a:r>
          </a:p>
        </p:txBody>
      </p:sp>
      <p:sp>
        <p:nvSpPr>
          <p:cNvPr id="5" name="Rectangle 4"/>
          <p:cNvSpPr/>
          <p:nvPr/>
        </p:nvSpPr>
        <p:spPr>
          <a:xfrm>
            <a:off x="330200" y="3352803"/>
            <a:ext cx="8750300" cy="4616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dirty="0" smtClean="0"/>
              <a:t>Set aside time for both deep and shallow tasks</a:t>
            </a:r>
          </a:p>
        </p:txBody>
      </p:sp>
      <p:sp>
        <p:nvSpPr>
          <p:cNvPr id="6" name="Rectangle 5"/>
          <p:cNvSpPr/>
          <p:nvPr/>
        </p:nvSpPr>
        <p:spPr>
          <a:xfrm>
            <a:off x="330200" y="3810003"/>
            <a:ext cx="6078908"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smtClean="0"/>
              <a:t>Add blocks for reactive tasks for each day</a:t>
            </a:r>
          </a:p>
        </p:txBody>
      </p:sp>
      <p:sp>
        <p:nvSpPr>
          <p:cNvPr id="7" name="Rectangle 6"/>
          <p:cNvSpPr/>
          <p:nvPr/>
        </p:nvSpPr>
        <p:spPr>
          <a:xfrm>
            <a:off x="330200" y="4267203"/>
            <a:ext cx="4751622"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smtClean="0"/>
              <a:t>Write down your daily to do list.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7850" y="304800"/>
            <a:ext cx="8502650" cy="415498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400" b="1" i="1" dirty="0" smtClean="0">
                <a:solidFill>
                  <a:srgbClr val="FF0000"/>
                </a:solidFill>
              </a:rPr>
              <a:t>Quick tips from tome blocking experts:</a:t>
            </a:r>
          </a:p>
          <a:p>
            <a:pPr>
              <a:buFont typeface="Wingdings" pitchFamily="2" charset="2"/>
              <a:buChar char="q"/>
            </a:pPr>
            <a:r>
              <a:rPr lang="en-US" sz="2400" dirty="0" smtClean="0"/>
              <a:t>Place buffers in between tasks</a:t>
            </a:r>
          </a:p>
          <a:p>
            <a:pPr>
              <a:buFont typeface="Wingdings" pitchFamily="2" charset="2"/>
              <a:buChar char="q"/>
            </a:pPr>
            <a:r>
              <a:rPr lang="en-US" sz="2400" dirty="0" smtClean="0"/>
              <a:t>Schedule your brakes</a:t>
            </a:r>
          </a:p>
          <a:p>
            <a:pPr>
              <a:buFont typeface="Wingdings" pitchFamily="2" charset="2"/>
              <a:buChar char="q"/>
            </a:pPr>
            <a:r>
              <a:rPr lang="en-US" sz="2400" dirty="0" smtClean="0"/>
              <a:t>Use the right time management strategies to stay on track</a:t>
            </a:r>
          </a:p>
          <a:p>
            <a:pPr>
              <a:buFont typeface="Wingdings" pitchFamily="2" charset="2"/>
              <a:buChar char="q"/>
            </a:pPr>
            <a:r>
              <a:rPr lang="en-US" sz="2400" dirty="0" smtClean="0"/>
              <a:t>Overestimate how long things will take</a:t>
            </a:r>
          </a:p>
          <a:p>
            <a:pPr>
              <a:buFont typeface="Wingdings" pitchFamily="2" charset="2"/>
              <a:buChar char="q"/>
            </a:pPr>
            <a:r>
              <a:rPr lang="en-US" sz="2400" dirty="0" smtClean="0"/>
              <a:t>Putin time for down time , relaxation, and learning</a:t>
            </a:r>
          </a:p>
          <a:p>
            <a:pPr>
              <a:buFont typeface="Wingdings" pitchFamily="2" charset="2"/>
              <a:buChar char="q"/>
            </a:pPr>
            <a:r>
              <a:rPr lang="en-US" sz="2400" dirty="0" smtClean="0"/>
              <a:t>Tell people what you are doing</a:t>
            </a:r>
          </a:p>
          <a:p>
            <a:pPr>
              <a:buFont typeface="Wingdings" pitchFamily="2" charset="2"/>
              <a:buChar char="q"/>
            </a:pPr>
            <a:r>
              <a:rPr lang="en-US" sz="2400" dirty="0" smtClean="0"/>
              <a:t> Set an overflow day to stop you feeling form overwhelmed</a:t>
            </a:r>
          </a:p>
          <a:p>
            <a:pPr>
              <a:buFont typeface="Wingdings" pitchFamily="2" charset="2"/>
              <a:buChar char="q"/>
            </a:pPr>
            <a:r>
              <a:rPr lang="en-US" sz="2400" dirty="0" smtClean="0"/>
              <a:t>Revise as needed</a:t>
            </a:r>
          </a:p>
        </p:txBody>
      </p:sp>
      <p:sp>
        <p:nvSpPr>
          <p:cNvPr id="3" name="Rectangle 2"/>
          <p:cNvSpPr/>
          <p:nvPr/>
        </p:nvSpPr>
        <p:spPr>
          <a:xfrm>
            <a:off x="660400" y="4648200"/>
            <a:ext cx="8585200" cy="163121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 sz="2400" b="1" i="1" dirty="0" smtClean="0">
                <a:solidFill>
                  <a:srgbClr val="FF0000"/>
                </a:solidFill>
              </a:rPr>
              <a:t>4.2.2.6 </a:t>
            </a:r>
            <a:r>
              <a:rPr lang="en-US" sz="2400" b="1" i="1" dirty="0" smtClean="0">
                <a:solidFill>
                  <a:srgbClr val="FF0000"/>
                </a:solidFill>
              </a:rPr>
              <a:t>Getting things done method: </a:t>
            </a:r>
            <a:r>
              <a:rPr lang="en-US" sz="2400" dirty="0" smtClean="0"/>
              <a:t>GTD is a short form. It tells that the more information bouncing around inside the head the harder it is to decide what needs attention.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750" y="381003"/>
            <a:ext cx="4953000" cy="2585323"/>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r>
              <a:rPr lang="en-US" sz="2400" dirty="0" smtClean="0"/>
              <a:t>How to do it: </a:t>
            </a:r>
          </a:p>
          <a:p>
            <a:pPr>
              <a:buFont typeface="Wingdings" pitchFamily="2" charset="2"/>
              <a:buChar char="Ø"/>
            </a:pPr>
            <a:r>
              <a:rPr lang="en-US" sz="2400" dirty="0" smtClean="0"/>
              <a:t>Capture everything</a:t>
            </a:r>
          </a:p>
          <a:p>
            <a:pPr>
              <a:buFont typeface="Wingdings" pitchFamily="2" charset="2"/>
              <a:buChar char="Ø"/>
            </a:pPr>
            <a:r>
              <a:rPr lang="en-US" sz="2400" dirty="0" smtClean="0"/>
              <a:t>Clarity</a:t>
            </a:r>
          </a:p>
          <a:p>
            <a:pPr>
              <a:buFont typeface="Wingdings" pitchFamily="2" charset="2"/>
              <a:buChar char="Ø"/>
            </a:pPr>
            <a:r>
              <a:rPr lang="en-US" sz="2400" dirty="0" smtClean="0"/>
              <a:t>Organize</a:t>
            </a:r>
          </a:p>
          <a:p>
            <a:pPr>
              <a:buFont typeface="Wingdings" pitchFamily="2" charset="2"/>
              <a:buChar char="Ø"/>
            </a:pPr>
            <a:r>
              <a:rPr lang="en-US" sz="2400" dirty="0" smtClean="0"/>
              <a:t>Review</a:t>
            </a:r>
          </a:p>
          <a:p>
            <a:pPr>
              <a:buFont typeface="Wingdings" pitchFamily="2" charset="2"/>
              <a:buChar char="Ø"/>
            </a:pPr>
            <a:r>
              <a:rPr lang="en-US" sz="2400" dirty="0" smtClean="0"/>
              <a:t>Engage</a:t>
            </a:r>
          </a:p>
          <a:p>
            <a:pPr>
              <a:buFont typeface="Wingdings" pitchFamily="2" charset="2"/>
              <a:buChar char="Ø"/>
            </a:pPr>
            <a:endParaRPr lang="en" dirty="0" smtClean="0"/>
          </a:p>
        </p:txBody>
      </p:sp>
      <p:sp>
        <p:nvSpPr>
          <p:cNvPr id="3" name="Rectangle 2"/>
          <p:cNvSpPr/>
          <p:nvPr/>
        </p:nvSpPr>
        <p:spPr>
          <a:xfrm>
            <a:off x="412750" y="3124203"/>
            <a:ext cx="8420100" cy="830997"/>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sz="2400" b="1" i="1" dirty="0" smtClean="0">
                <a:solidFill>
                  <a:srgbClr val="FF0000"/>
                </a:solidFill>
              </a:rPr>
              <a:t>4.2.2.7 Rapid planning method: </a:t>
            </a:r>
            <a:r>
              <a:rPr lang="en-US" sz="2400" dirty="0" smtClean="0"/>
              <a:t>RPM is a system of thinking ,not a time management system.</a:t>
            </a:r>
          </a:p>
        </p:txBody>
      </p:sp>
      <p:sp>
        <p:nvSpPr>
          <p:cNvPr id="4" name="Rectangle 3"/>
          <p:cNvSpPr/>
          <p:nvPr/>
        </p:nvSpPr>
        <p:spPr>
          <a:xfrm>
            <a:off x="577850" y="4038600"/>
            <a:ext cx="6356350" cy="2308324"/>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400" dirty="0" smtClean="0"/>
              <a:t>The five parts of Rapid Planning method.</a:t>
            </a:r>
          </a:p>
          <a:p>
            <a:pPr>
              <a:buFont typeface="Wingdings" pitchFamily="2" charset="2"/>
              <a:buChar char="q"/>
            </a:pPr>
            <a:r>
              <a:rPr lang="en-US" sz="2400" dirty="0" smtClean="0"/>
              <a:t>Capture</a:t>
            </a:r>
          </a:p>
          <a:p>
            <a:pPr>
              <a:buFont typeface="Wingdings" pitchFamily="2" charset="2"/>
              <a:buChar char="q"/>
            </a:pPr>
            <a:r>
              <a:rPr lang="en-US" sz="2400" dirty="0" smtClean="0"/>
              <a:t>Create RPM Plan</a:t>
            </a:r>
          </a:p>
          <a:p>
            <a:pPr>
              <a:buFont typeface="Wingdings" pitchFamily="2" charset="2"/>
              <a:buChar char="q"/>
            </a:pPr>
            <a:r>
              <a:rPr lang="en-US" sz="2400" dirty="0" smtClean="0"/>
              <a:t>Commit and schedule</a:t>
            </a:r>
          </a:p>
          <a:p>
            <a:pPr>
              <a:buFont typeface="Wingdings" pitchFamily="2" charset="2"/>
              <a:buChar char="q"/>
            </a:pPr>
            <a:r>
              <a:rPr lang="en-US" sz="2400" dirty="0" smtClean="0"/>
              <a:t>Complete and achieve</a:t>
            </a:r>
          </a:p>
          <a:p>
            <a:pPr>
              <a:buFont typeface="Wingdings" pitchFamily="2" charset="2"/>
              <a:buChar char="q"/>
            </a:pPr>
            <a:r>
              <a:rPr lang="en-US" sz="2400" dirty="0" smtClean="0"/>
              <a:t>Celebrate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300" y="152400"/>
            <a:ext cx="8750300" cy="156966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400" b="1" i="1" dirty="0" smtClean="0"/>
              <a:t>4.2.2.8: Pickle Jar Theory:</a:t>
            </a:r>
          </a:p>
          <a:p>
            <a:pPr algn="just"/>
            <a:r>
              <a:rPr lang="en-US" sz="2400" dirty="0" smtClean="0"/>
              <a:t>The pickle jar theory is basically based on the idea that time, like a pickle Jar, time is limited. Our life is the jar and what is in it, the volume and the space is limited.</a:t>
            </a:r>
          </a:p>
        </p:txBody>
      </p:sp>
      <p:sp>
        <p:nvSpPr>
          <p:cNvPr id="3" name="Rectangle 2"/>
          <p:cNvSpPr/>
          <p:nvPr/>
        </p:nvSpPr>
        <p:spPr>
          <a:xfrm>
            <a:off x="495300" y="1752603"/>
            <a:ext cx="8667750" cy="83099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en-US" sz="2400" dirty="0" smtClean="0"/>
              <a:t>Rocks, pebbles and Sand: The sand: Symbolizes phone calls, emails and social media</a:t>
            </a:r>
          </a:p>
        </p:txBody>
      </p:sp>
      <p:sp>
        <p:nvSpPr>
          <p:cNvPr id="5" name="Rectangle 4"/>
          <p:cNvSpPr/>
          <p:nvPr/>
        </p:nvSpPr>
        <p:spPr>
          <a:xfrm>
            <a:off x="495300" y="2590803"/>
            <a:ext cx="8667750" cy="46166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n-US" sz="2400" dirty="0" smtClean="0"/>
              <a:t>The pebbles: Jobs we are confronted with everyday</a:t>
            </a:r>
          </a:p>
        </p:txBody>
      </p:sp>
      <p:sp>
        <p:nvSpPr>
          <p:cNvPr id="6" name="Rectangle 5"/>
          <p:cNvSpPr/>
          <p:nvPr/>
        </p:nvSpPr>
        <p:spPr>
          <a:xfrm>
            <a:off x="495300" y="3048003"/>
            <a:ext cx="8089900" cy="46166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en-US" sz="2400" dirty="0" smtClean="0"/>
              <a:t>The rocks: Important tasks in our today life</a:t>
            </a:r>
          </a:p>
        </p:txBody>
      </p:sp>
      <p:sp>
        <p:nvSpPr>
          <p:cNvPr id="7" name="Rectangle 6"/>
          <p:cNvSpPr/>
          <p:nvPr/>
        </p:nvSpPr>
        <p:spPr>
          <a:xfrm>
            <a:off x="577850" y="3886200"/>
            <a:ext cx="8667750" cy="230832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b="1" i="1" dirty="0" smtClean="0">
                <a:solidFill>
                  <a:srgbClr val="FF0000"/>
                </a:solidFill>
              </a:rPr>
              <a:t>4.2.2.9: Eat that frog technique: </a:t>
            </a:r>
          </a:p>
          <a:p>
            <a:pPr algn="just"/>
            <a:r>
              <a:rPr lang="en-US" sz="2400" dirty="0" smtClean="0"/>
              <a:t>3 tips of eating frogs.</a:t>
            </a:r>
          </a:p>
          <a:p>
            <a:pPr algn="just">
              <a:buFont typeface="Wingdings" pitchFamily="2" charset="2"/>
              <a:buChar char="q"/>
            </a:pPr>
            <a:r>
              <a:rPr lang="en-US" sz="2400" dirty="0" smtClean="0"/>
              <a:t>Frogs are best eaten habitually</a:t>
            </a:r>
          </a:p>
          <a:p>
            <a:pPr algn="just">
              <a:buFont typeface="Wingdings" pitchFamily="2" charset="2"/>
              <a:buChar char="q"/>
            </a:pPr>
            <a:r>
              <a:rPr lang="en-US" sz="2400" dirty="0" smtClean="0"/>
              <a:t>Motivate to plan our frogs too far in advance</a:t>
            </a:r>
          </a:p>
          <a:p>
            <a:pPr algn="just">
              <a:buFont typeface="Wingdings" pitchFamily="2" charset="2"/>
              <a:buChar char="q"/>
            </a:pPr>
            <a:r>
              <a:rPr lang="en-US" sz="2400" dirty="0" smtClean="0"/>
              <a:t>Always eating our frogs first thing in the morning which means doing the most difficult work first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676400"/>
            <a:ext cx="5219700" cy="341632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sz="2400" b="1" i="1" dirty="0" smtClean="0">
                <a:solidFill>
                  <a:srgbClr val="FF0000"/>
                </a:solidFill>
              </a:rPr>
              <a:t>Following are the tips:</a:t>
            </a:r>
          </a:p>
          <a:p>
            <a:pPr>
              <a:buFont typeface="Wingdings" pitchFamily="2" charset="2"/>
              <a:buChar char="q"/>
            </a:pPr>
            <a:r>
              <a:rPr lang="en-US" sz="2400" dirty="0" smtClean="0"/>
              <a:t>Get clear on a  goal</a:t>
            </a:r>
          </a:p>
          <a:p>
            <a:pPr>
              <a:buFont typeface="Wingdings" pitchFamily="2" charset="2"/>
              <a:buChar char="q"/>
            </a:pPr>
            <a:r>
              <a:rPr lang="en-US" sz="2400" dirty="0" smtClean="0"/>
              <a:t>Write it down</a:t>
            </a:r>
          </a:p>
          <a:p>
            <a:pPr>
              <a:buFont typeface="Wingdings" pitchFamily="2" charset="2"/>
              <a:buChar char="q"/>
            </a:pPr>
            <a:r>
              <a:rPr lang="en-US" sz="2400" dirty="0" smtClean="0"/>
              <a:t>Set a deadline</a:t>
            </a:r>
          </a:p>
          <a:p>
            <a:pPr>
              <a:buFont typeface="Wingdings" pitchFamily="2" charset="2"/>
              <a:buChar char="q"/>
            </a:pPr>
            <a:r>
              <a:rPr lang="en-US" sz="2400" dirty="0" smtClean="0"/>
              <a:t>Compile a list</a:t>
            </a:r>
          </a:p>
          <a:p>
            <a:pPr>
              <a:buFont typeface="Wingdings" pitchFamily="2" charset="2"/>
              <a:buChar char="q"/>
            </a:pPr>
            <a:r>
              <a:rPr lang="en-US" sz="2400" dirty="0" smtClean="0"/>
              <a:t>Organize this list in order of priority</a:t>
            </a:r>
          </a:p>
          <a:p>
            <a:pPr>
              <a:buFont typeface="Wingdings" pitchFamily="2" charset="2"/>
              <a:buChar char="q"/>
            </a:pPr>
            <a:r>
              <a:rPr lang="en-US" sz="2400" dirty="0" smtClean="0"/>
              <a:t>Take action</a:t>
            </a:r>
          </a:p>
          <a:p>
            <a:pPr>
              <a:buFont typeface="Wingdings" pitchFamily="2" charset="2"/>
              <a:buChar char="q"/>
            </a:pPr>
            <a:r>
              <a:rPr lang="en-US" sz="2400" dirty="0" smtClean="0"/>
              <a:t>Repeat this cycle everyday.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5700" y="1371600"/>
            <a:ext cx="6851650" cy="2308324"/>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buFont typeface="Wingdings" pitchFamily="2" charset="2"/>
              <a:buChar char="q"/>
            </a:pPr>
            <a:r>
              <a:rPr lang="en-US" sz="2400" dirty="0" smtClean="0"/>
              <a:t>Create a to-do </a:t>
            </a:r>
            <a:r>
              <a:rPr lang="en-US" sz="2400" dirty="0" smtClean="0"/>
              <a:t>list</a:t>
            </a:r>
            <a:endParaRPr lang="en-US" sz="2400" dirty="0" smtClean="0"/>
          </a:p>
          <a:p>
            <a:pPr>
              <a:buFont typeface="Wingdings" pitchFamily="2" charset="2"/>
              <a:buChar char="q"/>
            </a:pPr>
            <a:r>
              <a:rPr lang="en-US" sz="2400" dirty="0" smtClean="0"/>
              <a:t>Build an effective team</a:t>
            </a:r>
          </a:p>
          <a:p>
            <a:pPr>
              <a:buFont typeface="Wingdings" pitchFamily="2" charset="2"/>
              <a:buChar char="q"/>
            </a:pPr>
            <a:r>
              <a:rPr lang="en-US" sz="2400" dirty="0" smtClean="0"/>
              <a:t>Eliminating distractions and blockers</a:t>
            </a:r>
          </a:p>
          <a:p>
            <a:pPr>
              <a:buFont typeface="Wingdings" pitchFamily="2" charset="2"/>
              <a:buChar char="q"/>
            </a:pPr>
            <a:r>
              <a:rPr lang="en-US" sz="2400" dirty="0" smtClean="0"/>
              <a:t>Establishing SMART </a:t>
            </a:r>
          </a:p>
          <a:p>
            <a:pPr>
              <a:buFont typeface="Wingdings" pitchFamily="2" charset="2"/>
              <a:buChar char="q"/>
            </a:pPr>
            <a:r>
              <a:rPr lang="en-US" sz="2400" dirty="0" smtClean="0"/>
              <a:t>Leverage the usage of Tech</a:t>
            </a:r>
          </a:p>
          <a:p>
            <a:pPr>
              <a:buFont typeface="Wingdings" pitchFamily="2" charset="2"/>
              <a:buChar char="q"/>
            </a:pPr>
            <a:r>
              <a:rPr lang="en-US" sz="2400" dirty="0" smtClean="0"/>
              <a:t>set agendas for meetings</a:t>
            </a:r>
            <a:endParaRPr lang="en-US" sz="2400" dirty="0"/>
          </a:p>
        </p:txBody>
      </p:sp>
      <p:sp>
        <p:nvSpPr>
          <p:cNvPr id="3" name="Rectangle 2"/>
          <p:cNvSpPr/>
          <p:nvPr/>
        </p:nvSpPr>
        <p:spPr>
          <a:xfrm>
            <a:off x="165100" y="228601"/>
            <a:ext cx="8667750" cy="461665"/>
          </a:xfrm>
          <a:prstGeom prst="rect">
            <a:avLst/>
          </a:prstGeom>
        </p:spPr>
        <p:txBody>
          <a:bodyPr wrap="square">
            <a:spAutoFit/>
          </a:bodyPr>
          <a:lstStyle/>
          <a:p>
            <a:r>
              <a:rPr lang="en-US" sz="2400" b="1" i="1" dirty="0" smtClean="0">
                <a:solidFill>
                  <a:srgbClr val="FF0000"/>
                </a:solidFill>
              </a:rPr>
              <a:t>4.2.3 Strategies for time management:</a:t>
            </a:r>
          </a:p>
        </p:txBody>
      </p:sp>
      <p:sp>
        <p:nvSpPr>
          <p:cNvPr id="5" name="Rectangle 4"/>
          <p:cNvSpPr/>
          <p:nvPr/>
        </p:nvSpPr>
        <p:spPr>
          <a:xfrm>
            <a:off x="330200" y="762003"/>
            <a:ext cx="8667750" cy="461665"/>
          </a:xfrm>
          <a:prstGeom prst="rect">
            <a:avLst/>
          </a:prstGeom>
        </p:spPr>
        <p:txBody>
          <a:bodyPr wrap="square">
            <a:spAutoFit/>
          </a:bodyPr>
          <a:lstStyle/>
          <a:p>
            <a:pPr algn="just"/>
            <a:r>
              <a:rPr lang="en-US" sz="2400" dirty="0" smtClean="0"/>
              <a:t>Time management strategies for school administrators</a:t>
            </a:r>
            <a:endParaRPr lang="en-US" sz="2400" dirty="0"/>
          </a:p>
        </p:txBody>
      </p:sp>
      <p:sp>
        <p:nvSpPr>
          <p:cNvPr id="6" name="Rectangle 5"/>
          <p:cNvSpPr/>
          <p:nvPr/>
        </p:nvSpPr>
        <p:spPr>
          <a:xfrm>
            <a:off x="330200" y="3886200"/>
            <a:ext cx="7842250" cy="738664"/>
          </a:xfrm>
          <a:prstGeom prst="rect">
            <a:avLst/>
          </a:prstGeom>
        </p:spPr>
        <p:txBody>
          <a:bodyPr wrap="square">
            <a:spAutoFit/>
          </a:bodyPr>
          <a:lstStyle/>
          <a:p>
            <a:r>
              <a:rPr lang="en-US" sz="2400" dirty="0" smtClean="0"/>
              <a:t>Time management tips for teachers</a:t>
            </a:r>
            <a:endParaRPr lang="en-US" dirty="0" smtClean="0"/>
          </a:p>
          <a:p>
            <a:r>
              <a:rPr lang="en-US" dirty="0" smtClean="0"/>
              <a:t> </a:t>
            </a:r>
          </a:p>
        </p:txBody>
      </p:sp>
      <p:sp>
        <p:nvSpPr>
          <p:cNvPr id="7" name="Rectangle 6"/>
          <p:cNvSpPr/>
          <p:nvPr/>
        </p:nvSpPr>
        <p:spPr>
          <a:xfrm>
            <a:off x="1073150" y="4495800"/>
            <a:ext cx="6934200" cy="156966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buFont typeface="Wingdings" pitchFamily="2" charset="2"/>
              <a:buChar char="q"/>
            </a:pPr>
            <a:r>
              <a:rPr lang="en-US" sz="2400" dirty="0" smtClean="0"/>
              <a:t>Organize the day by priorities</a:t>
            </a:r>
          </a:p>
          <a:p>
            <a:pPr>
              <a:buFont typeface="Wingdings" pitchFamily="2" charset="2"/>
              <a:buChar char="q"/>
            </a:pPr>
            <a:r>
              <a:rPr lang="en-US" sz="2400" dirty="0" smtClean="0"/>
              <a:t>Avoid loaded procrastination</a:t>
            </a:r>
          </a:p>
          <a:p>
            <a:pPr>
              <a:buFont typeface="Wingdings" pitchFamily="2" charset="2"/>
              <a:buChar char="q"/>
            </a:pPr>
            <a:r>
              <a:rPr lang="en-US" sz="2400" dirty="0" smtClean="0"/>
              <a:t>Plan for potential crises</a:t>
            </a:r>
          </a:p>
          <a:p>
            <a:pPr>
              <a:buFont typeface="Wingdings" pitchFamily="2" charset="2"/>
              <a:buChar char="q"/>
            </a:pPr>
            <a:r>
              <a:rPr lang="en-US" sz="2400" dirty="0" smtClean="0"/>
              <a:t>Set aside for personal time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8050" y="381000"/>
            <a:ext cx="7346950" cy="4154984"/>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400" b="1" i="1" dirty="0" smtClean="0">
                <a:solidFill>
                  <a:srgbClr val="FF0000"/>
                </a:solidFill>
              </a:rPr>
              <a:t>Time management tips for students</a:t>
            </a:r>
          </a:p>
          <a:p>
            <a:pPr>
              <a:buFont typeface="Wingdings" pitchFamily="2" charset="2"/>
              <a:buChar char="q"/>
            </a:pPr>
            <a:r>
              <a:rPr lang="en-US" sz="2400" dirty="0" smtClean="0"/>
              <a:t>Set goals</a:t>
            </a:r>
          </a:p>
          <a:p>
            <a:pPr>
              <a:buFont typeface="Wingdings" pitchFamily="2" charset="2"/>
              <a:buChar char="q"/>
            </a:pPr>
            <a:r>
              <a:rPr lang="en-US" sz="2400" dirty="0" smtClean="0"/>
              <a:t>Make note of deadlines</a:t>
            </a:r>
          </a:p>
          <a:p>
            <a:pPr>
              <a:buFont typeface="Wingdings" pitchFamily="2" charset="2"/>
              <a:buChar char="q"/>
            </a:pPr>
            <a:r>
              <a:rPr lang="en-US" sz="2400" dirty="0" smtClean="0"/>
              <a:t>Start with small tasks</a:t>
            </a:r>
          </a:p>
          <a:p>
            <a:pPr>
              <a:buFont typeface="Wingdings" pitchFamily="2" charset="2"/>
              <a:buChar char="q"/>
            </a:pPr>
            <a:r>
              <a:rPr lang="en-US" sz="2400" dirty="0" smtClean="0"/>
              <a:t>Create a schedule</a:t>
            </a:r>
          </a:p>
          <a:p>
            <a:pPr>
              <a:buFont typeface="Wingdings" pitchFamily="2" charset="2"/>
              <a:buChar char="q"/>
            </a:pPr>
            <a:r>
              <a:rPr lang="en-US" sz="2400" dirty="0" smtClean="0"/>
              <a:t>Use checklists</a:t>
            </a:r>
          </a:p>
          <a:p>
            <a:pPr>
              <a:buFont typeface="Wingdings" pitchFamily="2" charset="2"/>
              <a:buChar char="q"/>
            </a:pPr>
            <a:r>
              <a:rPr lang="en-US" sz="2400" dirty="0" smtClean="0"/>
              <a:t>Use breaks wisely</a:t>
            </a:r>
          </a:p>
          <a:p>
            <a:pPr>
              <a:buFont typeface="Wingdings" pitchFamily="2" charset="2"/>
              <a:buChar char="q"/>
            </a:pPr>
            <a:r>
              <a:rPr lang="en-US" sz="2400" dirty="0" smtClean="0"/>
              <a:t>Leverage technology</a:t>
            </a:r>
          </a:p>
          <a:p>
            <a:pPr>
              <a:buFont typeface="Wingdings" pitchFamily="2" charset="2"/>
              <a:buChar char="q"/>
            </a:pPr>
            <a:r>
              <a:rPr lang="en-US" sz="2400" dirty="0" smtClean="0"/>
              <a:t>Ask for help</a:t>
            </a:r>
          </a:p>
          <a:p>
            <a:pPr>
              <a:buFont typeface="Wingdings" pitchFamily="2" charset="2"/>
              <a:buChar char="q"/>
            </a:pPr>
            <a:r>
              <a:rPr lang="en-US" sz="2400" dirty="0" smtClean="0"/>
              <a:t>Reward yourself</a:t>
            </a:r>
          </a:p>
          <a:p>
            <a:pPr>
              <a:buFont typeface="Wingdings" pitchFamily="2" charset="2"/>
              <a:buChar char="q"/>
            </a:pPr>
            <a:endParaRPr lang="en" sz="24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300" y="381003"/>
            <a:ext cx="8750300" cy="120032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sz="2400" b="1" i="1" dirty="0" smtClean="0">
                <a:solidFill>
                  <a:srgbClr val="FF0000"/>
                </a:solidFill>
              </a:rPr>
              <a:t>Entrepreneurship Skill: </a:t>
            </a:r>
          </a:p>
          <a:p>
            <a:pPr algn="just"/>
            <a:r>
              <a:rPr lang="en-US" sz="2400" dirty="0" smtClean="0"/>
              <a:t>It is the skill of doing any small business on </a:t>
            </a:r>
          </a:p>
          <a:p>
            <a:pPr algn="just"/>
            <a:r>
              <a:rPr lang="en-US" sz="2400" dirty="0" smtClean="0"/>
              <a:t>their own and thus employing people under them</a:t>
            </a:r>
          </a:p>
        </p:txBody>
      </p:sp>
      <p:sp>
        <p:nvSpPr>
          <p:cNvPr id="3" name="Rectangle 2"/>
          <p:cNvSpPr/>
          <p:nvPr/>
        </p:nvSpPr>
        <p:spPr>
          <a:xfrm>
            <a:off x="495300" y="1752600"/>
            <a:ext cx="8750300" cy="156966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2400" b="1" i="1" dirty="0" smtClean="0">
                <a:solidFill>
                  <a:srgbClr val="FF0000"/>
                </a:solidFill>
              </a:rPr>
              <a:t>Personal Characteristics</a:t>
            </a:r>
          </a:p>
          <a:p>
            <a:pPr>
              <a:buFont typeface="Wingdings" pitchFamily="2" charset="2"/>
              <a:buChar char="Ø"/>
            </a:pPr>
            <a:r>
              <a:rPr lang="en-US" sz="2400" dirty="0" smtClean="0"/>
              <a:t>Interpersonal skills</a:t>
            </a:r>
          </a:p>
          <a:p>
            <a:pPr>
              <a:buFont typeface="Wingdings" pitchFamily="2" charset="2"/>
              <a:buChar char="Ø"/>
            </a:pPr>
            <a:r>
              <a:rPr lang="en-US" sz="2400" dirty="0" smtClean="0"/>
              <a:t>Critical and creative thinking skills</a:t>
            </a:r>
          </a:p>
          <a:p>
            <a:pPr>
              <a:buFont typeface="Wingdings" pitchFamily="2" charset="2"/>
              <a:buChar char="Ø"/>
            </a:pPr>
            <a:r>
              <a:rPr lang="en-US" sz="2400" dirty="0" smtClean="0"/>
              <a:t>Practical skills and knowledge</a:t>
            </a:r>
          </a:p>
        </p:txBody>
      </p:sp>
      <p:sp>
        <p:nvSpPr>
          <p:cNvPr id="4" name="Rectangle 3"/>
          <p:cNvSpPr/>
          <p:nvPr/>
        </p:nvSpPr>
        <p:spPr>
          <a:xfrm>
            <a:off x="495300" y="3581400"/>
            <a:ext cx="8667750" cy="230832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2400" b="1" i="1" dirty="0" smtClean="0">
                <a:solidFill>
                  <a:srgbClr val="FF0000"/>
                </a:solidFill>
              </a:rPr>
              <a:t>The personal Characteristics of an entrepreneur:</a:t>
            </a:r>
          </a:p>
          <a:p>
            <a:pPr>
              <a:buFont typeface="Wingdings" pitchFamily="2" charset="2"/>
              <a:buChar char="q"/>
            </a:pPr>
            <a:r>
              <a:rPr lang="en-US" sz="2400" dirty="0" smtClean="0"/>
              <a:t>Optimism</a:t>
            </a:r>
          </a:p>
          <a:p>
            <a:pPr>
              <a:buFont typeface="Wingdings" pitchFamily="2" charset="2"/>
              <a:buChar char="q"/>
            </a:pPr>
            <a:r>
              <a:rPr lang="en-US" sz="2400" dirty="0" smtClean="0"/>
              <a:t>Initiative</a:t>
            </a:r>
          </a:p>
          <a:p>
            <a:pPr>
              <a:buFont typeface="Wingdings" pitchFamily="2" charset="2"/>
              <a:buChar char="q"/>
            </a:pPr>
            <a:r>
              <a:rPr lang="en-US" sz="2400" dirty="0" smtClean="0"/>
              <a:t>Drive and persistence</a:t>
            </a:r>
          </a:p>
          <a:p>
            <a:pPr>
              <a:buFont typeface="Wingdings" pitchFamily="2" charset="2"/>
              <a:buChar char="q"/>
            </a:pPr>
            <a:r>
              <a:rPr lang="en-US" sz="2400" dirty="0" smtClean="0"/>
              <a:t>Risk tolerance</a:t>
            </a:r>
          </a:p>
          <a:p>
            <a:pPr>
              <a:buFont typeface="Wingdings" pitchFamily="2" charset="2"/>
              <a:buChar char="q"/>
            </a:pPr>
            <a:r>
              <a:rPr lang="en-US" sz="2400" dirty="0" smtClean="0"/>
              <a:t>Resilience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750" y="228600"/>
            <a:ext cx="7842250" cy="3785652"/>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b="1" i="1" dirty="0" smtClean="0">
                <a:solidFill>
                  <a:srgbClr val="FF0000"/>
                </a:solidFill>
              </a:rPr>
              <a:t>Entrepreneurial interpersonal skills</a:t>
            </a:r>
          </a:p>
          <a:p>
            <a:pPr>
              <a:buFont typeface="Wingdings" pitchFamily="2" charset="2"/>
              <a:buChar char="q"/>
            </a:pPr>
            <a:r>
              <a:rPr lang="en-US" sz="2400" dirty="0" smtClean="0"/>
              <a:t>Leadership and motivation</a:t>
            </a:r>
          </a:p>
          <a:p>
            <a:pPr>
              <a:buFont typeface="Wingdings" pitchFamily="2" charset="2"/>
              <a:buChar char="q"/>
            </a:pPr>
            <a:r>
              <a:rPr lang="en-US" sz="2400" dirty="0" smtClean="0"/>
              <a:t>Communication skills</a:t>
            </a:r>
          </a:p>
          <a:p>
            <a:pPr>
              <a:buFont typeface="Wingdings" pitchFamily="2" charset="2"/>
              <a:buChar char="q"/>
            </a:pPr>
            <a:r>
              <a:rPr lang="en-US" sz="2400" dirty="0" smtClean="0"/>
              <a:t>Listening</a:t>
            </a:r>
          </a:p>
          <a:p>
            <a:pPr>
              <a:buFont typeface="Wingdings" pitchFamily="2" charset="2"/>
              <a:buChar char="q"/>
            </a:pPr>
            <a:r>
              <a:rPr lang="en-US" sz="2400" dirty="0" smtClean="0"/>
              <a:t>Personal relationships</a:t>
            </a:r>
          </a:p>
          <a:p>
            <a:pPr>
              <a:buFont typeface="Wingdings" pitchFamily="2" charset="2"/>
              <a:buChar char="q"/>
            </a:pPr>
            <a:r>
              <a:rPr lang="en-US" sz="2400" dirty="0" smtClean="0"/>
              <a:t>Negotiation</a:t>
            </a:r>
          </a:p>
          <a:p>
            <a:pPr>
              <a:buFont typeface="Wingdings" pitchFamily="2" charset="2"/>
              <a:buChar char="q"/>
            </a:pPr>
            <a:r>
              <a:rPr lang="en-US" sz="2400" dirty="0" smtClean="0"/>
              <a:t>Ethics</a:t>
            </a:r>
          </a:p>
          <a:p>
            <a:pPr>
              <a:buFont typeface="Wingdings" pitchFamily="2" charset="2"/>
              <a:buChar char="q"/>
            </a:pPr>
            <a:r>
              <a:rPr lang="en-US" sz="2400" dirty="0" smtClean="0"/>
              <a:t>Critical and Creative thinking </a:t>
            </a:r>
          </a:p>
          <a:p>
            <a:pPr>
              <a:buFont typeface="Wingdings" pitchFamily="2" charset="2"/>
              <a:buChar char="q"/>
            </a:pPr>
            <a:r>
              <a:rPr lang="en-US" sz="2400" dirty="0" smtClean="0"/>
              <a:t>Problem solving</a:t>
            </a:r>
          </a:p>
          <a:p>
            <a:pPr>
              <a:buFont typeface="Wingdings" pitchFamily="2" charset="2"/>
              <a:buChar char="q"/>
            </a:pPr>
            <a:r>
              <a:rPr lang="en-US" sz="2400" dirty="0" smtClean="0"/>
              <a:t>Recognizing opportunities</a:t>
            </a:r>
            <a:endParaRPr lang="en-US" sz="2400" dirty="0"/>
          </a:p>
        </p:txBody>
      </p:sp>
      <p:sp>
        <p:nvSpPr>
          <p:cNvPr id="3" name="Rectangle 2"/>
          <p:cNvSpPr/>
          <p:nvPr/>
        </p:nvSpPr>
        <p:spPr>
          <a:xfrm>
            <a:off x="412750" y="4267203"/>
            <a:ext cx="8667750" cy="46166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 sz="2400" b="1" i="1" dirty="0" smtClean="0">
                <a:solidFill>
                  <a:srgbClr val="FF0000"/>
                </a:solidFill>
              </a:rPr>
              <a:t>4.4 </a:t>
            </a:r>
            <a:r>
              <a:rPr lang="en-US" sz="2400" b="1" i="1" dirty="0" smtClean="0">
                <a:solidFill>
                  <a:srgbClr val="FF0000"/>
                </a:solidFill>
              </a:rPr>
              <a:t>Innovative leadership and design thinking:</a:t>
            </a:r>
          </a:p>
        </p:txBody>
      </p:sp>
      <p:sp>
        <p:nvSpPr>
          <p:cNvPr id="4" name="Rectangle 3"/>
          <p:cNvSpPr/>
          <p:nvPr/>
        </p:nvSpPr>
        <p:spPr>
          <a:xfrm>
            <a:off x="495300" y="4876803"/>
            <a:ext cx="8667750"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dirty="0" smtClean="0"/>
              <a:t>Design thinking can be your super power, even if you don't develop a product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200" y="381003"/>
            <a:ext cx="8915400"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dirty="0" smtClean="0"/>
              <a:t>Think about a process that you would like to test or improve. Consider the problems you are trying to solve based on the goals for your organization.</a:t>
            </a:r>
          </a:p>
        </p:txBody>
      </p:sp>
      <p:sp>
        <p:nvSpPr>
          <p:cNvPr id="3" name="Rectangle 2"/>
          <p:cNvSpPr/>
          <p:nvPr/>
        </p:nvSpPr>
        <p:spPr>
          <a:xfrm>
            <a:off x="330200" y="1752600"/>
            <a:ext cx="8915400" cy="267765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en-US" sz="2400" dirty="0" smtClean="0"/>
              <a:t>What does a design thinking organization looks like?</a:t>
            </a:r>
          </a:p>
          <a:p>
            <a:pPr algn="just">
              <a:buFont typeface="Wingdings" pitchFamily="2" charset="2"/>
              <a:buChar char="q"/>
            </a:pPr>
            <a:r>
              <a:rPr lang="en-US" sz="2400" dirty="0" smtClean="0"/>
              <a:t>Define your customer</a:t>
            </a:r>
          </a:p>
          <a:p>
            <a:pPr algn="just">
              <a:buFont typeface="Wingdings" pitchFamily="2" charset="2"/>
              <a:buChar char="q"/>
            </a:pPr>
            <a:r>
              <a:rPr lang="en-US" sz="2400" dirty="0" smtClean="0"/>
              <a:t>Who receives our numbers?</a:t>
            </a:r>
          </a:p>
          <a:p>
            <a:pPr algn="just">
              <a:buFont typeface="Wingdings" pitchFamily="2" charset="2"/>
              <a:buChar char="q"/>
            </a:pPr>
            <a:r>
              <a:rPr lang="en-US" sz="2400" dirty="0" smtClean="0"/>
              <a:t>Do they need those numbers presented in a different way?</a:t>
            </a:r>
          </a:p>
          <a:p>
            <a:pPr algn="just">
              <a:buFont typeface="Wingdings" pitchFamily="2" charset="2"/>
              <a:buChar char="q"/>
            </a:pPr>
            <a:r>
              <a:rPr lang="en-US" sz="2400" dirty="0" smtClean="0"/>
              <a:t>How would it help them if we delivered the numbers in a different way.</a:t>
            </a:r>
          </a:p>
          <a:p>
            <a:pPr algn="just">
              <a:buFont typeface="Wingdings" pitchFamily="2" charset="2"/>
              <a:buChar char="q"/>
            </a:pPr>
            <a:r>
              <a:rPr lang="en-US" sz="2400" dirty="0" smtClean="0"/>
              <a:t>Innovate and reduce risk with design thinking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3150" y="1600200"/>
            <a:ext cx="7924800" cy="2862322"/>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just"/>
            <a:r>
              <a:rPr lang="en-US" sz="3600" dirty="0" smtClean="0"/>
              <a:t>		     </a:t>
            </a:r>
            <a:r>
              <a:rPr lang="en-US" sz="6000" dirty="0" smtClean="0"/>
              <a:t>Unit 4</a:t>
            </a:r>
          </a:p>
          <a:p>
            <a:pPr algn="ctr"/>
            <a:r>
              <a:rPr lang="en-US" sz="6000" dirty="0" smtClean="0"/>
              <a:t>Leadership and </a:t>
            </a:r>
            <a:r>
              <a:rPr lang="en-US" sz="6000" dirty="0" smtClean="0"/>
              <a:t>Management </a:t>
            </a:r>
            <a:r>
              <a:rPr lang="en-US" sz="6000" dirty="0" smtClean="0"/>
              <a:t>S</a:t>
            </a:r>
            <a:r>
              <a:rPr lang="en-US" sz="6000" dirty="0" smtClean="0"/>
              <a:t>kills</a:t>
            </a:r>
            <a:endParaRPr lang="en-US" sz="60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2950" y="381000"/>
            <a:ext cx="6769100" cy="2677656"/>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r>
              <a:rPr lang="en-US" sz="2400" b="1" i="1" dirty="0" smtClean="0">
                <a:solidFill>
                  <a:srgbClr val="FF0000"/>
                </a:solidFill>
              </a:rPr>
              <a:t>There are few basic steps:</a:t>
            </a:r>
          </a:p>
          <a:p>
            <a:pPr>
              <a:buFont typeface="Wingdings" pitchFamily="2" charset="2"/>
              <a:buChar char="q"/>
            </a:pPr>
            <a:r>
              <a:rPr lang="en-US" sz="2400" dirty="0" smtClean="0"/>
              <a:t>Empathize</a:t>
            </a:r>
          </a:p>
          <a:p>
            <a:pPr>
              <a:buFont typeface="Wingdings" pitchFamily="2" charset="2"/>
              <a:buChar char="q"/>
            </a:pPr>
            <a:r>
              <a:rPr lang="en-US" sz="2400" dirty="0" smtClean="0"/>
              <a:t>Define</a:t>
            </a:r>
          </a:p>
          <a:p>
            <a:pPr>
              <a:buFont typeface="Wingdings" pitchFamily="2" charset="2"/>
              <a:buChar char="q"/>
            </a:pPr>
            <a:r>
              <a:rPr lang="en-US" sz="2400" dirty="0" smtClean="0"/>
              <a:t>Ideate</a:t>
            </a:r>
          </a:p>
          <a:p>
            <a:pPr>
              <a:buFont typeface="Wingdings" pitchFamily="2" charset="2"/>
              <a:buChar char="q"/>
            </a:pPr>
            <a:r>
              <a:rPr lang="en-US" sz="2400" dirty="0" smtClean="0"/>
              <a:t>Prototype</a:t>
            </a:r>
          </a:p>
          <a:p>
            <a:pPr>
              <a:buFont typeface="Wingdings" pitchFamily="2" charset="2"/>
              <a:buChar char="q"/>
            </a:pPr>
            <a:r>
              <a:rPr lang="en-US" sz="2400" dirty="0" smtClean="0"/>
              <a:t>Test</a:t>
            </a:r>
          </a:p>
          <a:p>
            <a:pPr>
              <a:buFont typeface="Wingdings" pitchFamily="2" charset="2"/>
              <a:buChar char="q"/>
            </a:pPr>
            <a:r>
              <a:rPr lang="en-US" sz="2400" dirty="0" smtClean="0"/>
              <a:t>Deliver</a:t>
            </a:r>
          </a:p>
        </p:txBody>
      </p:sp>
      <p:sp>
        <p:nvSpPr>
          <p:cNvPr id="3" name="Rectangle 2"/>
          <p:cNvSpPr/>
          <p:nvPr/>
        </p:nvSpPr>
        <p:spPr>
          <a:xfrm>
            <a:off x="412750" y="3429001"/>
            <a:ext cx="8750300"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b="1" i="1" dirty="0" smtClean="0">
                <a:solidFill>
                  <a:srgbClr val="FF0000"/>
                </a:solidFill>
              </a:rPr>
              <a:t>4.5: Ethics and Integrity: </a:t>
            </a:r>
            <a:r>
              <a:rPr lang="en-US" sz="2400" dirty="0" smtClean="0"/>
              <a:t>Ethics are important principles that guide behavior while integrity suggest that we should carry out ethical principles our daily lives and activities.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750" y="152403"/>
            <a:ext cx="5235729" cy="461665"/>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r>
              <a:rPr lang="en-US" sz="2400" b="1" i="1" dirty="0" smtClean="0">
                <a:solidFill>
                  <a:srgbClr val="FF0000"/>
                </a:solidFill>
              </a:rPr>
              <a:t>Teachers as ethical role models:</a:t>
            </a:r>
          </a:p>
        </p:txBody>
      </p:sp>
      <p:sp>
        <p:nvSpPr>
          <p:cNvPr id="3" name="Rectangle 2"/>
          <p:cNvSpPr/>
          <p:nvPr/>
        </p:nvSpPr>
        <p:spPr>
          <a:xfrm>
            <a:off x="412750" y="762003"/>
            <a:ext cx="8832850"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400" dirty="0" smtClean="0"/>
              <a:t>Starting classes on time and ending them on time</a:t>
            </a:r>
          </a:p>
        </p:txBody>
      </p:sp>
      <p:sp>
        <p:nvSpPr>
          <p:cNvPr id="4" name="Rectangle 3"/>
          <p:cNvSpPr/>
          <p:nvPr/>
        </p:nvSpPr>
        <p:spPr>
          <a:xfrm>
            <a:off x="412750" y="1219203"/>
            <a:ext cx="8832850" cy="830997"/>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dirty="0" smtClean="0"/>
              <a:t>Dealing with interruptions and distractions in class in an appropriate manner</a:t>
            </a:r>
          </a:p>
        </p:txBody>
      </p:sp>
      <p:sp>
        <p:nvSpPr>
          <p:cNvPr id="5" name="Rectangle 4"/>
          <p:cNvSpPr/>
          <p:nvPr/>
        </p:nvSpPr>
        <p:spPr>
          <a:xfrm>
            <a:off x="412750" y="2057403"/>
            <a:ext cx="8832850" cy="83099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400" dirty="0" smtClean="0"/>
              <a:t>Facilitating class discussion in a way that demonstrates respect for different opinions.</a:t>
            </a:r>
          </a:p>
        </p:txBody>
      </p:sp>
      <p:sp>
        <p:nvSpPr>
          <p:cNvPr id="6" name="Rectangle 5"/>
          <p:cNvSpPr/>
          <p:nvPr/>
        </p:nvSpPr>
        <p:spPr>
          <a:xfrm>
            <a:off x="412750" y="2895600"/>
            <a:ext cx="8832850" cy="156966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en-US" sz="2400" dirty="0" smtClean="0"/>
              <a:t>Not taking advantage of his/ her professional relationship with students for private gain. Grading in a timely fashion and providing comprehensive feedback to help students learn and improve their skills.</a:t>
            </a:r>
          </a:p>
        </p:txBody>
      </p:sp>
      <p:sp>
        <p:nvSpPr>
          <p:cNvPr id="7" name="Rectangle 6"/>
          <p:cNvSpPr/>
          <p:nvPr/>
        </p:nvSpPr>
        <p:spPr>
          <a:xfrm>
            <a:off x="412750" y="4495803"/>
            <a:ext cx="8832850" cy="83099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400" dirty="0" smtClean="0"/>
              <a:t>Answering emails and other messages from students promptly and respectfully</a:t>
            </a:r>
          </a:p>
        </p:txBody>
      </p:sp>
      <p:sp>
        <p:nvSpPr>
          <p:cNvPr id="8" name="Rectangle 7"/>
          <p:cNvSpPr/>
          <p:nvPr/>
        </p:nvSpPr>
        <p:spPr>
          <a:xfrm>
            <a:off x="412750" y="5334003"/>
            <a:ext cx="8832850" cy="830997"/>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dirty="0" smtClean="0"/>
              <a:t>Performing assessments of assignments and tests in a fair way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750" y="152403"/>
            <a:ext cx="8007350" cy="46166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2400" b="1" i="1" dirty="0" smtClean="0">
                <a:solidFill>
                  <a:srgbClr val="FF0000"/>
                </a:solidFill>
              </a:rPr>
              <a:t>4.6: Social reconstruction curriculum design:  </a:t>
            </a:r>
          </a:p>
        </p:txBody>
      </p:sp>
      <p:sp>
        <p:nvSpPr>
          <p:cNvPr id="3" name="Rectangle 2"/>
          <p:cNvSpPr/>
          <p:nvPr/>
        </p:nvSpPr>
        <p:spPr>
          <a:xfrm>
            <a:off x="495300" y="685800"/>
            <a:ext cx="8667750" cy="267765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dirty="0" smtClean="0"/>
              <a:t>Social reconstruction curriculum design is an educational approach that aims to address and solve social problems through the curriculum and educational practices. It is rooted in the belief that education should not only transmit knowledge and skills but also work towards transforming society for the better. Here are some key aspects of social reconstruction curriculum design:</a:t>
            </a:r>
          </a:p>
        </p:txBody>
      </p:sp>
      <p:sp>
        <p:nvSpPr>
          <p:cNvPr id="4" name="Rectangle 3"/>
          <p:cNvSpPr/>
          <p:nvPr/>
        </p:nvSpPr>
        <p:spPr>
          <a:xfrm>
            <a:off x="495300" y="4038600"/>
            <a:ext cx="8667750" cy="193899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b="1" i="1" dirty="0" smtClean="0">
                <a:solidFill>
                  <a:srgbClr val="FF0000"/>
                </a:solidFill>
              </a:rPr>
              <a:t>1. Critical Consciousness</a:t>
            </a:r>
            <a:r>
              <a:rPr lang="en-US" sz="2400" dirty="0" smtClean="0"/>
              <a:t>: Emphasizes developing students' critical thinking skills and awareness of social injustices, inequalities, and issues within their society. This includes understanding power dynamics, privilege, and systemic barriers.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750" y="228600"/>
            <a:ext cx="8997950" cy="156966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US" b="1" i="1" dirty="0" smtClean="0">
                <a:solidFill>
                  <a:srgbClr val="FF0000"/>
                </a:solidFill>
              </a:rPr>
              <a:t>2</a:t>
            </a:r>
            <a:r>
              <a:rPr lang="en-US" sz="2400" b="1" i="1" dirty="0" smtClean="0">
                <a:solidFill>
                  <a:srgbClr val="FF0000"/>
                </a:solidFill>
              </a:rPr>
              <a:t>. Problem-Oriented: </a:t>
            </a:r>
            <a:r>
              <a:rPr lang="en-US" sz="2400" dirty="0" smtClean="0"/>
              <a:t>Focuses on identifying and addressing real-world social problems within the curriculum. This could involve issues such as poverty, racism, environmental degradation, gender inequality, etc.</a:t>
            </a:r>
          </a:p>
        </p:txBody>
      </p:sp>
      <p:sp>
        <p:nvSpPr>
          <p:cNvPr id="3" name="Rectangle 2"/>
          <p:cNvSpPr/>
          <p:nvPr/>
        </p:nvSpPr>
        <p:spPr>
          <a:xfrm>
            <a:off x="412750" y="2362200"/>
            <a:ext cx="8997950" cy="156966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US" sz="2400" b="1" i="1" dirty="0" smtClean="0">
                <a:solidFill>
                  <a:srgbClr val="FF0000"/>
                </a:solidFill>
              </a:rPr>
              <a:t>3. Action-Oriented</a:t>
            </a:r>
            <a:r>
              <a:rPr lang="en-US" sz="2400" dirty="0" smtClean="0"/>
              <a:t>: Encourages students to take action to bring about positive social change. This could range from community service projects to advocacy work, depending on the age and context of the students.</a:t>
            </a:r>
          </a:p>
        </p:txBody>
      </p:sp>
      <p:sp>
        <p:nvSpPr>
          <p:cNvPr id="4" name="Rectangle 3"/>
          <p:cNvSpPr/>
          <p:nvPr/>
        </p:nvSpPr>
        <p:spPr>
          <a:xfrm>
            <a:off x="412750" y="4191000"/>
            <a:ext cx="8997950" cy="2308324"/>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US" sz="2400" dirty="0" smtClean="0"/>
              <a:t>4</a:t>
            </a:r>
            <a:r>
              <a:rPr lang="en-US" sz="2400" b="1" i="1" dirty="0" smtClean="0">
                <a:solidFill>
                  <a:srgbClr val="FF0000"/>
                </a:solidFill>
              </a:rPr>
              <a:t>. Interdisciplinary: </a:t>
            </a:r>
            <a:r>
              <a:rPr lang="en-US" sz="2400" dirty="0" smtClean="0"/>
              <a:t>Integrates multiple disciplines to provide a holistic understanding of social issues. This could include history, sociology, economics, political science, anthropology, and others depending on the specific focus of the curriculum.</a:t>
            </a:r>
          </a:p>
          <a:p>
            <a:pPr algn="just"/>
            <a:endParaRPr lang="en" sz="24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7650" y="152400"/>
            <a:ext cx="9080500" cy="2308324"/>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sz="2400" b="1" i="1" dirty="0" smtClean="0">
                <a:solidFill>
                  <a:srgbClr val="FF0000"/>
                </a:solidFill>
              </a:rPr>
              <a:t>5. Democratic and Participatory: </a:t>
            </a:r>
            <a:r>
              <a:rPr lang="en-US" sz="2400" dirty="0" smtClean="0"/>
              <a:t>Promotes democratic values and practices within the classroom and school community. This includes respecting diverse perspectives, fostering dialogue and debate, and involving students in decision-making processes.</a:t>
            </a:r>
          </a:p>
          <a:p>
            <a:endParaRPr lang="en" sz="2400" dirty="0" smtClean="0"/>
          </a:p>
        </p:txBody>
      </p:sp>
      <p:sp>
        <p:nvSpPr>
          <p:cNvPr id="3" name="Rectangle 2"/>
          <p:cNvSpPr/>
          <p:nvPr/>
        </p:nvSpPr>
        <p:spPr>
          <a:xfrm>
            <a:off x="330200" y="2667000"/>
            <a:ext cx="8832850" cy="156966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US" sz="2400" b="1" i="1" dirty="0" smtClean="0">
                <a:solidFill>
                  <a:srgbClr val="FF0000"/>
                </a:solidFill>
              </a:rPr>
              <a:t>6. Cultural Relevance</a:t>
            </a:r>
            <a:r>
              <a:rPr lang="en-US" sz="2400" dirty="0" smtClean="0"/>
              <a:t>: Incorporates diverse cultural perspectives and experiences into the curriculum to reflect the backgrounds and identities of all students.</a:t>
            </a:r>
          </a:p>
          <a:p>
            <a:pPr algn="just"/>
            <a:endParaRPr lang="en" sz="2400" dirty="0" smtClean="0"/>
          </a:p>
        </p:txBody>
      </p:sp>
      <p:sp>
        <p:nvSpPr>
          <p:cNvPr id="4" name="Rectangle 3"/>
          <p:cNvSpPr/>
          <p:nvPr/>
        </p:nvSpPr>
        <p:spPr>
          <a:xfrm>
            <a:off x="330200" y="4572000"/>
            <a:ext cx="8997950" cy="193899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US" sz="2400" b="1" i="1" dirty="0" smtClean="0">
                <a:solidFill>
                  <a:srgbClr val="FF0000"/>
                </a:solidFill>
              </a:rPr>
              <a:t>7. Collaboration: </a:t>
            </a:r>
            <a:r>
              <a:rPr lang="en-US" sz="2400" dirty="0" smtClean="0"/>
              <a:t>Often involves collaboration between educators, community members, and organizations outside of the school to create meaningful learning experiences that are connected to real-world issues.</a:t>
            </a:r>
          </a:p>
          <a:p>
            <a:pPr algn="just"/>
            <a:endParaRPr lang="en" sz="24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2950" y="457200"/>
            <a:ext cx="8502650" cy="304698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dirty="0" smtClean="0"/>
              <a:t>Social reconstruction curriculum design seeks to empower students to become active, informed, and responsible citizens who are equipped to critically analyze societal issues and contribute to positive social change. It challenges traditional notions of education as merely preparing individuals for the workforce by emphasizing its role in shaping a just and equitable society.</a:t>
            </a:r>
          </a:p>
          <a:p>
            <a:pPr algn="just"/>
            <a:endParaRPr lang="en" sz="24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0400" y="381003"/>
            <a:ext cx="8420100"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400" dirty="0" smtClean="0"/>
              <a:t>There is a wide range of skills that management should possess to run an organization effectively and efficiently..</a:t>
            </a:r>
          </a:p>
        </p:txBody>
      </p:sp>
      <p:sp>
        <p:nvSpPr>
          <p:cNvPr id="3" name="Rectangle 2"/>
          <p:cNvSpPr/>
          <p:nvPr/>
        </p:nvSpPr>
        <p:spPr>
          <a:xfrm>
            <a:off x="660400" y="1752600"/>
            <a:ext cx="4953000" cy="1569660"/>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r>
              <a:rPr lang="en-US" sz="2400" dirty="0" smtClean="0"/>
              <a:t>They are</a:t>
            </a:r>
          </a:p>
          <a:p>
            <a:pPr>
              <a:buFont typeface="Wingdings" pitchFamily="2" charset="2"/>
              <a:buChar char="q"/>
            </a:pPr>
            <a:r>
              <a:rPr lang="en-US" sz="2400" dirty="0" smtClean="0"/>
              <a:t>Technical skills</a:t>
            </a:r>
          </a:p>
          <a:p>
            <a:pPr>
              <a:buFont typeface="Wingdings" pitchFamily="2" charset="2"/>
              <a:buChar char="q"/>
            </a:pPr>
            <a:r>
              <a:rPr lang="en-US" sz="2400" dirty="0" smtClean="0"/>
              <a:t>Conceptual skills</a:t>
            </a:r>
          </a:p>
          <a:p>
            <a:pPr>
              <a:buFont typeface="Wingdings" pitchFamily="2" charset="2"/>
              <a:buChar char="q"/>
            </a:pPr>
            <a:r>
              <a:rPr lang="en-US" sz="2400" dirty="0" smtClean="0"/>
              <a:t>human or inter personal skills</a:t>
            </a:r>
            <a:endParaRPr lang="en-US" sz="2400" dirty="0"/>
          </a:p>
        </p:txBody>
      </p:sp>
      <p:sp>
        <p:nvSpPr>
          <p:cNvPr id="4" name="Rectangle 3"/>
          <p:cNvSpPr/>
          <p:nvPr/>
        </p:nvSpPr>
        <p:spPr>
          <a:xfrm>
            <a:off x="660400" y="3962403"/>
            <a:ext cx="8585200" cy="120032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sz="2400" b="1" i="1" dirty="0" smtClean="0">
                <a:solidFill>
                  <a:srgbClr val="FF0000"/>
                </a:solidFill>
              </a:rPr>
              <a:t>4.2 Time Management:</a:t>
            </a:r>
          </a:p>
          <a:p>
            <a:r>
              <a:rPr lang="en-US" sz="2400" dirty="0" smtClean="0"/>
              <a:t> Timely management is the ability to use the available time productively and efficiently.</a:t>
            </a:r>
          </a:p>
        </p:txBody>
      </p:sp>
      <p:sp>
        <p:nvSpPr>
          <p:cNvPr id="5" name="Rectangle 4"/>
          <p:cNvSpPr/>
          <p:nvPr/>
        </p:nvSpPr>
        <p:spPr>
          <a:xfrm>
            <a:off x="660400" y="5334003"/>
            <a:ext cx="8585200" cy="83099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400" dirty="0" smtClean="0"/>
              <a:t>Time management is about planning and organizing the time we spend on specific activities.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0200" y="381001"/>
            <a:ext cx="8915400"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2400" b="1" i="1" dirty="0" smtClean="0">
                <a:solidFill>
                  <a:srgbClr val="FF0000"/>
                </a:solidFill>
              </a:rPr>
              <a:t>Components of Time Management</a:t>
            </a:r>
            <a:r>
              <a:rPr lang="en-US" sz="2400" dirty="0" smtClean="0"/>
              <a:t>: Urgent tasks demand your immediate attention, but whether you actually give them that attention may or may not matter.</a:t>
            </a:r>
          </a:p>
        </p:txBody>
      </p:sp>
      <p:sp>
        <p:nvSpPr>
          <p:cNvPr id="4" name="Rectangle 3"/>
          <p:cNvSpPr/>
          <p:nvPr/>
        </p:nvSpPr>
        <p:spPr>
          <a:xfrm>
            <a:off x="330200" y="2133603"/>
            <a:ext cx="8915400" cy="830997"/>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sz="2400" dirty="0" smtClean="0"/>
              <a:t>Important tasks matter and not doing them may have serious consequences for you and others.</a:t>
            </a:r>
          </a:p>
        </p:txBody>
      </p:sp>
      <p:graphicFrame>
        <p:nvGraphicFramePr>
          <p:cNvPr id="1026" name="Object 2"/>
          <p:cNvGraphicFramePr>
            <a:graphicFrameLocks noChangeAspect="1"/>
          </p:cNvGraphicFramePr>
          <p:nvPr/>
        </p:nvGraphicFramePr>
        <p:xfrm>
          <a:off x="1238250" y="3352800"/>
          <a:ext cx="6273800" cy="3162300"/>
        </p:xfrm>
        <a:graphic>
          <a:graphicData uri="http://schemas.openxmlformats.org/presentationml/2006/ole">
            <p:oleObj spid="_x0000_s1026" name="Picture" r:id="rId3" imgW="3010055" imgH="3010055" progId="StaticMetafile">
              <p:embed/>
            </p:oleObj>
          </a:graphicData>
        </a:graphic>
      </p:graphicFrame>
      <p:sp>
        <p:nvSpPr>
          <p:cNvPr id="6" name="Rectangle 5"/>
          <p:cNvSpPr/>
          <p:nvPr/>
        </p:nvSpPr>
        <p:spPr>
          <a:xfrm>
            <a:off x="2514600" y="3124200"/>
            <a:ext cx="4705350" cy="369332"/>
          </a:xfrm>
          <a:prstGeom prst="rect">
            <a:avLst/>
          </a:prstGeom>
        </p:spPr>
        <p:style>
          <a:lnRef idx="3">
            <a:schemeClr val="lt1"/>
          </a:lnRef>
          <a:fillRef idx="1">
            <a:schemeClr val="accent6"/>
          </a:fillRef>
          <a:effectRef idx="1">
            <a:schemeClr val="accent6"/>
          </a:effectRef>
          <a:fontRef idx="minor">
            <a:schemeClr val="lt1"/>
          </a:fontRef>
        </p:style>
        <p:txBody>
          <a:bodyPr wrap="square">
            <a:spAutoFit/>
          </a:bodyPr>
          <a:lstStyle/>
          <a:p>
            <a:r>
              <a:rPr lang="en-US" dirty="0" smtClean="0"/>
              <a:t>This is called Eisenhower matrix.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p:cNvGraphicFramePr>
            <a:graphicFrameLocks noChangeAspect="1"/>
          </p:cNvGraphicFramePr>
          <p:nvPr/>
        </p:nvGraphicFramePr>
        <p:xfrm>
          <a:off x="1568450" y="152400"/>
          <a:ext cx="7016750" cy="6477000"/>
        </p:xfrm>
        <a:graphic>
          <a:graphicData uri="http://schemas.openxmlformats.org/presentationml/2006/ole">
            <p:oleObj spid="_x0000_s2050" name="Picture" r:id="rId3" imgW="6858352" imgH="6858352" progId="StaticMetafile">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300" y="304800"/>
            <a:ext cx="8667750" cy="341632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400" dirty="0" smtClean="0"/>
              <a:t>4.2.2 Techniques of Time management: </a:t>
            </a:r>
          </a:p>
          <a:p>
            <a:pPr>
              <a:buFont typeface="Wingdings" pitchFamily="2" charset="2"/>
              <a:buChar char="v"/>
            </a:pPr>
            <a:r>
              <a:rPr lang="en-US" sz="2400" dirty="0" smtClean="0"/>
              <a:t>Pareto Analysis</a:t>
            </a:r>
          </a:p>
          <a:p>
            <a:pPr>
              <a:buFont typeface="Wingdings" pitchFamily="2" charset="2"/>
              <a:buChar char="v"/>
            </a:pPr>
            <a:r>
              <a:rPr lang="en-US" sz="2400" dirty="0" err="1" smtClean="0"/>
              <a:t>Pamodoro</a:t>
            </a:r>
            <a:r>
              <a:rPr lang="en-US" sz="2400" dirty="0" smtClean="0"/>
              <a:t> Technique</a:t>
            </a:r>
          </a:p>
          <a:p>
            <a:pPr>
              <a:buFont typeface="Wingdings" pitchFamily="2" charset="2"/>
              <a:buChar char="v"/>
            </a:pPr>
            <a:r>
              <a:rPr lang="en-US" sz="2400" dirty="0" smtClean="0"/>
              <a:t>Eisenhower matrix</a:t>
            </a:r>
          </a:p>
          <a:p>
            <a:pPr>
              <a:buFont typeface="Wingdings" pitchFamily="2" charset="2"/>
              <a:buChar char="v"/>
            </a:pPr>
            <a:r>
              <a:rPr lang="en-US" sz="2400" dirty="0" smtClean="0"/>
              <a:t>Parkinson's law</a:t>
            </a:r>
          </a:p>
          <a:p>
            <a:pPr>
              <a:buFont typeface="Wingdings" pitchFamily="2" charset="2"/>
              <a:buChar char="v"/>
            </a:pPr>
            <a:r>
              <a:rPr lang="en-US" sz="2400" dirty="0" smtClean="0"/>
              <a:t>Time blocking method</a:t>
            </a:r>
          </a:p>
          <a:p>
            <a:pPr>
              <a:buFont typeface="Wingdings" pitchFamily="2" charset="2"/>
              <a:buChar char="v"/>
            </a:pPr>
            <a:r>
              <a:rPr lang="en-US" sz="2400" dirty="0" smtClean="0"/>
              <a:t>Getting things done method</a:t>
            </a:r>
          </a:p>
          <a:p>
            <a:pPr>
              <a:buFont typeface="Wingdings" pitchFamily="2" charset="2"/>
              <a:buChar char="v"/>
            </a:pPr>
            <a:r>
              <a:rPr lang="en-US" sz="2400" dirty="0" smtClean="0"/>
              <a:t>Rapid planning method</a:t>
            </a:r>
          </a:p>
          <a:p>
            <a:pPr>
              <a:buFont typeface="Wingdings" pitchFamily="2" charset="2"/>
              <a:buChar char="v"/>
            </a:pPr>
            <a:r>
              <a:rPr lang="en-US" sz="2400" dirty="0" smtClean="0"/>
              <a:t>Pickle Jar theory</a:t>
            </a:r>
          </a:p>
        </p:txBody>
      </p:sp>
      <p:sp>
        <p:nvSpPr>
          <p:cNvPr id="3" name="Rectangle 2"/>
          <p:cNvSpPr/>
          <p:nvPr/>
        </p:nvSpPr>
        <p:spPr>
          <a:xfrm>
            <a:off x="495300" y="4267200"/>
            <a:ext cx="8585200" cy="156966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US" sz="2400" b="1" i="1" dirty="0" smtClean="0">
                <a:solidFill>
                  <a:srgbClr val="FF0000"/>
                </a:solidFill>
              </a:rPr>
              <a:t>Pareto Analysis: </a:t>
            </a:r>
            <a:r>
              <a:rPr lang="en-US" sz="2400" dirty="0" smtClean="0"/>
              <a:t>Pareto analysis is premised on the idea that 80% of projects benefit can be achieved through 20% of the work or conversely 80% of the problems can be traced to 20% of the causes.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300" y="381003"/>
            <a:ext cx="8667750" cy="830997"/>
          </a:xfrm>
          <a:prstGeom prst="rect">
            <a:avLst/>
          </a:prstGeom>
        </p:spPr>
        <p:txBody>
          <a:bodyPr wrap="square">
            <a:spAutoFit/>
          </a:bodyPr>
          <a:lstStyle/>
          <a:p>
            <a:pPr algn="just"/>
            <a:r>
              <a:rPr lang="en-US" sz="2400" b="1" i="1" dirty="0" err="1" smtClean="0">
                <a:solidFill>
                  <a:srgbClr val="FF0000"/>
                </a:solidFill>
              </a:rPr>
              <a:t>Pamodoro</a:t>
            </a:r>
            <a:r>
              <a:rPr lang="en-US" sz="2400" b="1" i="1" dirty="0" smtClean="0">
                <a:solidFill>
                  <a:srgbClr val="FF0000"/>
                </a:solidFill>
              </a:rPr>
              <a:t> Technique: </a:t>
            </a:r>
            <a:r>
              <a:rPr lang="en-US" sz="2400" dirty="0" smtClean="0"/>
              <a:t>It was developed in late 1980s by the </a:t>
            </a:r>
            <a:r>
              <a:rPr lang="en-US" sz="2400" dirty="0" smtClean="0"/>
              <a:t>university </a:t>
            </a:r>
            <a:r>
              <a:rPr lang="en-US" sz="2400" dirty="0" smtClean="0"/>
              <a:t>student Francesco </a:t>
            </a:r>
            <a:r>
              <a:rPr lang="en-US" sz="2400" dirty="0" err="1" smtClean="0"/>
              <a:t>Cirillo</a:t>
            </a:r>
            <a:r>
              <a:rPr lang="en-US" sz="2400" dirty="0" smtClean="0"/>
              <a:t>. :</a:t>
            </a:r>
          </a:p>
        </p:txBody>
      </p:sp>
      <p:sp>
        <p:nvSpPr>
          <p:cNvPr id="3" name="Rectangle 2"/>
          <p:cNvSpPr/>
          <p:nvPr/>
        </p:nvSpPr>
        <p:spPr>
          <a:xfrm>
            <a:off x="247650" y="2133600"/>
            <a:ext cx="8997950" cy="2677656"/>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buFont typeface="Wingdings" pitchFamily="2" charset="2"/>
              <a:buChar char="q"/>
            </a:pPr>
            <a:r>
              <a:rPr lang="en-US" sz="2400" dirty="0" smtClean="0"/>
              <a:t>Explain the technique to your students</a:t>
            </a:r>
          </a:p>
          <a:p>
            <a:pPr>
              <a:buFont typeface="Wingdings" pitchFamily="2" charset="2"/>
              <a:buChar char="q"/>
            </a:pPr>
            <a:r>
              <a:rPr lang="en-US" sz="2400" dirty="0" smtClean="0"/>
              <a:t>Make sure that they have everything they need to be able to work for 20 minutes uninterrupted.</a:t>
            </a:r>
          </a:p>
          <a:p>
            <a:pPr>
              <a:buFont typeface="Wingdings" pitchFamily="2" charset="2"/>
              <a:buChar char="q"/>
            </a:pPr>
            <a:r>
              <a:rPr lang="en-US" sz="2400" dirty="0" smtClean="0"/>
              <a:t>Set the timer</a:t>
            </a:r>
          </a:p>
          <a:p>
            <a:pPr>
              <a:buFont typeface="Wingdings" pitchFamily="2" charset="2"/>
              <a:buChar char="q"/>
            </a:pPr>
            <a:r>
              <a:rPr lang="en-US" sz="2400" dirty="0" smtClean="0"/>
              <a:t>Enforce the break</a:t>
            </a:r>
          </a:p>
          <a:p>
            <a:pPr>
              <a:buFont typeface="Wingdings" pitchFamily="2" charset="2"/>
              <a:buChar char="q"/>
            </a:pPr>
            <a:r>
              <a:rPr lang="en-US" sz="2400" dirty="0" smtClean="0"/>
              <a:t>Set the timer again</a:t>
            </a:r>
          </a:p>
          <a:p>
            <a:pPr>
              <a:buFont typeface="Wingdings" pitchFamily="2" charset="2"/>
              <a:buChar char="q"/>
            </a:pPr>
            <a:r>
              <a:rPr lang="en-US" sz="2400" dirty="0" smtClean="0"/>
              <a:t>Assess the process</a:t>
            </a:r>
            <a:endParaRPr lang="en-US" sz="2400" dirty="0"/>
          </a:p>
        </p:txBody>
      </p:sp>
      <p:sp>
        <p:nvSpPr>
          <p:cNvPr id="4" name="Rectangle 3"/>
          <p:cNvSpPr/>
          <p:nvPr/>
        </p:nvSpPr>
        <p:spPr>
          <a:xfrm>
            <a:off x="247650" y="1371603"/>
            <a:ext cx="8997950"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400" dirty="0" smtClean="0"/>
              <a:t>Adaptation of the </a:t>
            </a:r>
            <a:r>
              <a:rPr lang="en-US" sz="2400" dirty="0" err="1" smtClean="0"/>
              <a:t>Pamodoro</a:t>
            </a:r>
            <a:r>
              <a:rPr lang="en-US" sz="2400" dirty="0" smtClean="0"/>
              <a:t> techniques in the classroom</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2950" y="304803"/>
            <a:ext cx="4033476" cy="461665"/>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sz="2400" dirty="0" smtClean="0"/>
              <a:t>4.2.2.3. Eisenhower Matrix</a:t>
            </a:r>
          </a:p>
        </p:txBody>
      </p:sp>
      <p:graphicFrame>
        <p:nvGraphicFramePr>
          <p:cNvPr id="3074" name="Object 2"/>
          <p:cNvGraphicFramePr>
            <a:graphicFrameLocks noChangeAspect="1"/>
          </p:cNvGraphicFramePr>
          <p:nvPr/>
        </p:nvGraphicFramePr>
        <p:xfrm>
          <a:off x="990600" y="1295400"/>
          <a:ext cx="6273800" cy="3162300"/>
        </p:xfrm>
        <a:graphic>
          <a:graphicData uri="http://schemas.openxmlformats.org/presentationml/2006/ole">
            <p:oleObj spid="_x0000_s3074" name="Picture" r:id="rId3" imgW="3010055" imgH="3010055" progId="StaticMetafile">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750" y="228600"/>
            <a:ext cx="8502650" cy="2677656"/>
          </a:xfrm>
          <a:prstGeom prst="rect">
            <a:avLst/>
          </a:prstGeom>
        </p:spPr>
        <p:txBody>
          <a:bodyPr wrap="square">
            <a:spAutoFit/>
          </a:bodyPr>
          <a:lstStyle/>
          <a:p>
            <a:pPr algn="just"/>
            <a:r>
              <a:rPr lang="en-US" b="1" i="1" dirty="0" smtClean="0">
                <a:solidFill>
                  <a:srgbClr val="FF0000"/>
                </a:solidFill>
              </a:rPr>
              <a:t> </a:t>
            </a:r>
            <a:r>
              <a:rPr lang="en-US" sz="2400" b="1" i="1" dirty="0" smtClean="0">
                <a:solidFill>
                  <a:srgbClr val="FF0000"/>
                </a:solidFill>
              </a:rPr>
              <a:t>4.2.2.4. Parkinson's Law</a:t>
            </a:r>
            <a:r>
              <a:rPr lang="en-US" sz="2400" dirty="0" smtClean="0"/>
              <a:t>: It was developed by British civil servant named Civil </a:t>
            </a:r>
            <a:r>
              <a:rPr lang="en-US" sz="2400" dirty="0" err="1" smtClean="0"/>
              <a:t>Northcott</a:t>
            </a:r>
            <a:r>
              <a:rPr lang="en-US" sz="2400" dirty="0" smtClean="0"/>
              <a:t> Parkinson. Parkinson's law is the idea that work expands to fill the time allotted for its completion. So how do you overcome: Understanding Parkinson's law </a:t>
            </a:r>
            <a:r>
              <a:rPr lang="en-US" sz="2400" dirty="0" smtClean="0"/>
              <a:t>I </a:t>
            </a:r>
            <a:r>
              <a:rPr lang="en-US" sz="2400" dirty="0" smtClean="0"/>
              <a:t>only half the battle. What we really </a:t>
            </a:r>
            <a:r>
              <a:rPr lang="en-US" sz="2400" dirty="0" smtClean="0"/>
              <a:t>want </a:t>
            </a:r>
            <a:r>
              <a:rPr lang="en-US" sz="2400" dirty="0" smtClean="0"/>
              <a:t>to know is how to prevent that eleventh hour crunch to get work shipped.</a:t>
            </a:r>
          </a:p>
        </p:txBody>
      </p:sp>
      <p:sp>
        <p:nvSpPr>
          <p:cNvPr id="3" name="Rectangle 2"/>
          <p:cNvSpPr/>
          <p:nvPr/>
        </p:nvSpPr>
        <p:spPr>
          <a:xfrm>
            <a:off x="577850" y="3276601"/>
            <a:ext cx="7594600" cy="4616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dirty="0" smtClean="0"/>
              <a:t>1.Clearly outline your vision statement drivers.</a:t>
            </a:r>
          </a:p>
        </p:txBody>
      </p:sp>
      <p:sp>
        <p:nvSpPr>
          <p:cNvPr id="4" name="Rectangle 3"/>
          <p:cNvSpPr/>
          <p:nvPr/>
        </p:nvSpPr>
        <p:spPr>
          <a:xfrm>
            <a:off x="577850" y="3733800"/>
            <a:ext cx="5880136" cy="46166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400" dirty="0" smtClean="0"/>
              <a:t>2.Clarify your roles and responsibilities.</a:t>
            </a:r>
          </a:p>
        </p:txBody>
      </p:sp>
      <p:sp>
        <p:nvSpPr>
          <p:cNvPr id="5" name="Rectangle 4"/>
          <p:cNvSpPr/>
          <p:nvPr/>
        </p:nvSpPr>
        <p:spPr>
          <a:xfrm>
            <a:off x="577850" y="4191003"/>
            <a:ext cx="8420100" cy="4616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dirty="0" smtClean="0"/>
              <a:t>3. Understand what is in and out of scopes.</a:t>
            </a:r>
          </a:p>
        </p:txBody>
      </p:sp>
      <p:sp>
        <p:nvSpPr>
          <p:cNvPr id="6" name="Rectangle 5"/>
          <p:cNvSpPr/>
          <p:nvPr/>
        </p:nvSpPr>
        <p:spPr>
          <a:xfrm>
            <a:off x="577850" y="4648203"/>
            <a:ext cx="3725700" cy="46166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400" dirty="0" smtClean="0"/>
              <a:t>4.Identify your trade offs</a:t>
            </a:r>
          </a:p>
        </p:txBody>
      </p:sp>
      <p:sp>
        <p:nvSpPr>
          <p:cNvPr id="7" name="Rectangle 6"/>
          <p:cNvSpPr/>
          <p:nvPr/>
        </p:nvSpPr>
        <p:spPr>
          <a:xfrm>
            <a:off x="577850" y="5105403"/>
            <a:ext cx="3554178"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smtClean="0"/>
              <a:t>5.Setting your timeline.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61</TotalTime>
  <Words>1493</Words>
  <Application>Microsoft Office PowerPoint</Application>
  <PresentationFormat>A4 Paper (210x297 mm)</PresentationFormat>
  <Paragraphs>173</Paragraphs>
  <Slides>25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Oriel</vt:lpstr>
      <vt:lpstr>Picture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pc pri</dc:creator>
  <cp:lastModifiedBy>pc pri</cp:lastModifiedBy>
  <cp:revision>19</cp:revision>
  <dcterms:created xsi:type="dcterms:W3CDTF">2006-08-16T00:00:00Z</dcterms:created>
  <dcterms:modified xsi:type="dcterms:W3CDTF">2024-07-21T22:04:28Z</dcterms:modified>
</cp:coreProperties>
</file>