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8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350" y="-90"/>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476500" y="3124200"/>
            <a:ext cx="668655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476500" y="5003322"/>
            <a:ext cx="668655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506923" y="1158222"/>
            <a:ext cx="2286000" cy="412750"/>
          </a:xfrm>
        </p:spPr>
        <p:txBody>
          <a:bodyPr/>
          <a:lstStyle/>
          <a:p>
            <a:fld id="{1D8BD707-D9CF-40AE-B4C6-C98DA3205C09}" type="datetimeFigureOut">
              <a:rPr lang="en-US" smtClean="0"/>
              <a:pPr/>
              <a:t>7/22/2024</a:t>
            </a:fld>
            <a:endParaRPr lang="en-US"/>
          </a:p>
        </p:txBody>
      </p:sp>
      <p:sp>
        <p:nvSpPr>
          <p:cNvPr id="17" name="Footer Placeholder 16"/>
          <p:cNvSpPr>
            <a:spLocks noGrp="1"/>
          </p:cNvSpPr>
          <p:nvPr>
            <p:ph type="ftr" sz="quarter" idx="11"/>
          </p:nvPr>
        </p:nvSpPr>
        <p:spPr bwMode="auto">
          <a:xfrm rot="5400000">
            <a:off x="7819441" y="4165667"/>
            <a:ext cx="3657600" cy="416052"/>
          </a:xfrm>
        </p:spPr>
        <p:txBody>
          <a:bodyPr/>
          <a:lstStyle/>
          <a:p>
            <a:endParaRPr lang="en-US"/>
          </a:p>
        </p:txBody>
      </p:sp>
      <p:sp>
        <p:nvSpPr>
          <p:cNvPr id="10" name="Rectangle 9"/>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8733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60400" y="3429000"/>
            <a:ext cx="140335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18768"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02892" y="5788152"/>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63750" y="4495800"/>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36006" y="4928702"/>
            <a:ext cx="6604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18161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95300" y="1600200"/>
            <a:ext cx="80899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76500" y="2895600"/>
            <a:ext cx="668655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476500" y="5010150"/>
            <a:ext cx="668655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505444" y="1154557"/>
            <a:ext cx="2286000" cy="412750"/>
          </a:xfrm>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bwMode="auto">
          <a:xfrm rot="5400000">
            <a:off x="7819644" y="4162806"/>
            <a:ext cx="3657600" cy="416052"/>
          </a:xfrm>
        </p:spPr>
        <p:txBody>
          <a:bodyPr/>
          <a:lstStyle/>
          <a:p>
            <a:endParaRPr lang="en-US"/>
          </a:p>
        </p:txBody>
      </p:sp>
      <p:sp>
        <p:nvSpPr>
          <p:cNvPr id="9" name="Rectangle 8"/>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60400" y="3429000"/>
            <a:ext cx="140335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35096"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02892" y="5791200"/>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35627" y="4479888"/>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85610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452334" y="4928702"/>
            <a:ext cx="6604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95300"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26102"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17245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95300"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736306"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9530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0535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915728" y="3181350"/>
            <a:ext cx="6309360" cy="4953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379970" y="274320"/>
            <a:ext cx="1654302"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0200" y="274320"/>
            <a:ext cx="61087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49325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892201" y="3181350"/>
            <a:ext cx="6309360" cy="4953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68655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7329615" y="264795"/>
            <a:ext cx="1651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7409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9575800" y="0"/>
            <a:ext cx="3302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95300" y="274638"/>
            <a:ext cx="80899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600200"/>
            <a:ext cx="80899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305800" y="1065849"/>
            <a:ext cx="2011680" cy="416052"/>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7/22/2024</a:t>
            </a:fld>
            <a:endParaRPr lang="en-US"/>
          </a:p>
        </p:txBody>
      </p:sp>
      <p:sp>
        <p:nvSpPr>
          <p:cNvPr id="3" name="Footer Placeholder 2"/>
          <p:cNvSpPr>
            <a:spLocks noGrp="1"/>
          </p:cNvSpPr>
          <p:nvPr>
            <p:ph type="ftr" sz="quarter" idx="3"/>
          </p:nvPr>
        </p:nvSpPr>
        <p:spPr>
          <a:xfrm rot="5400000">
            <a:off x="7706052" y="3722000"/>
            <a:ext cx="3200400" cy="39624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8255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806434" y="5734050"/>
            <a:ext cx="6604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914400"/>
            <a:ext cx="7848600" cy="38164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endParaRPr lang="en-US" dirty="0" smtClean="0"/>
          </a:p>
          <a:p>
            <a:pPr algn="ctr"/>
            <a:r>
              <a:rPr lang="en-US" sz="3200" b="1" dirty="0" smtClean="0">
                <a:solidFill>
                  <a:srgbClr val="002060"/>
                </a:solidFill>
              </a:rPr>
              <a:t>St. Charles College of Education</a:t>
            </a:r>
          </a:p>
          <a:p>
            <a:pPr algn="ctr"/>
            <a:endParaRPr lang="en-US" sz="3200" b="1" dirty="0" smtClean="0">
              <a:solidFill>
                <a:srgbClr val="002060"/>
              </a:solidFill>
            </a:endParaRPr>
          </a:p>
          <a:p>
            <a:pPr algn="ctr"/>
            <a:endParaRPr lang="en-US" sz="3200" b="1" dirty="0" smtClean="0">
              <a:solidFill>
                <a:srgbClr val="002060"/>
              </a:solidFill>
            </a:endParaRPr>
          </a:p>
          <a:p>
            <a:pPr algn="ctr"/>
            <a:endParaRPr lang="en-US" sz="3200" b="1" dirty="0" smtClean="0">
              <a:solidFill>
                <a:srgbClr val="002060"/>
              </a:solidFill>
            </a:endParaRPr>
          </a:p>
          <a:p>
            <a:pPr algn="ctr"/>
            <a:r>
              <a:rPr lang="en-US" sz="3200" b="1" dirty="0" smtClean="0">
                <a:solidFill>
                  <a:srgbClr val="002060"/>
                </a:solidFill>
              </a:rPr>
              <a:t>Life Skill Education </a:t>
            </a:r>
            <a:br>
              <a:rPr lang="en-US" sz="3200" b="1" dirty="0" smtClean="0">
                <a:solidFill>
                  <a:srgbClr val="002060"/>
                </a:solidFill>
              </a:rPr>
            </a:br>
            <a:r>
              <a:rPr lang="en-US" sz="3200" b="1" dirty="0" smtClean="0">
                <a:solidFill>
                  <a:srgbClr val="002060"/>
                </a:solidFill>
              </a:rPr>
              <a:t>Elective </a:t>
            </a:r>
            <a:br>
              <a:rPr lang="en-US" sz="3200" b="1" dirty="0" smtClean="0">
                <a:solidFill>
                  <a:srgbClr val="002060"/>
                </a:solidFill>
              </a:rPr>
            </a:br>
            <a:r>
              <a:rPr lang="en-US" sz="3200" b="1" dirty="0" err="1" smtClean="0">
                <a:solidFill>
                  <a:srgbClr val="002060"/>
                </a:solidFill>
              </a:rPr>
              <a:t>B.Ed</a:t>
            </a:r>
            <a:r>
              <a:rPr lang="en-US" sz="3200" b="1" dirty="0" smtClean="0">
                <a:solidFill>
                  <a:srgbClr val="002060"/>
                </a:solidFill>
              </a:rPr>
              <a:t> </a:t>
            </a:r>
            <a:r>
              <a:rPr lang="en-US" sz="3200" b="1" dirty="0" err="1" smtClean="0">
                <a:solidFill>
                  <a:srgbClr val="002060"/>
                </a:solidFill>
              </a:rPr>
              <a:t>Sem</a:t>
            </a:r>
            <a:r>
              <a:rPr lang="en-US" sz="3200" b="1" dirty="0" smtClean="0">
                <a:solidFill>
                  <a:srgbClr val="002060"/>
                </a:solidFill>
              </a:rPr>
              <a:t> IV</a:t>
            </a:r>
          </a:p>
        </p:txBody>
      </p:sp>
      <p:pic>
        <p:nvPicPr>
          <p:cNvPr id="3" name="Picture 4"/>
          <p:cNvPicPr>
            <a:picLocks noChangeAspect="1" noChangeArrowheads="1"/>
          </p:cNvPicPr>
          <p:nvPr/>
        </p:nvPicPr>
        <p:blipFill>
          <a:blip r:embed="rId2"/>
          <a:srcRect/>
          <a:stretch>
            <a:fillRect/>
          </a:stretch>
        </p:blipFill>
        <p:spPr bwMode="auto">
          <a:xfrm>
            <a:off x="4191000" y="1905000"/>
            <a:ext cx="1194005" cy="1143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381001"/>
            <a:ext cx="89154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Tips for improving Critical thinking skills: </a:t>
            </a:r>
            <a:r>
              <a:rPr lang="en-US" sz="2400" dirty="0" smtClean="0"/>
              <a:t>Broaden the technical or industry specific skills to become better at identifying the problems.</a:t>
            </a:r>
          </a:p>
        </p:txBody>
      </p:sp>
      <p:sp>
        <p:nvSpPr>
          <p:cNvPr id="3" name="Rectangle 2"/>
          <p:cNvSpPr/>
          <p:nvPr/>
        </p:nvSpPr>
        <p:spPr>
          <a:xfrm>
            <a:off x="247650" y="1752600"/>
            <a:ext cx="85852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Volunteer to solve problems in current job.</a:t>
            </a:r>
          </a:p>
        </p:txBody>
      </p:sp>
      <p:sp>
        <p:nvSpPr>
          <p:cNvPr id="4" name="Rectangle 3"/>
          <p:cNvSpPr/>
          <p:nvPr/>
        </p:nvSpPr>
        <p:spPr>
          <a:xfrm>
            <a:off x="247650" y="2209801"/>
            <a:ext cx="4227439"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Look for advice from experts</a:t>
            </a:r>
          </a:p>
        </p:txBody>
      </p:sp>
      <p:sp>
        <p:nvSpPr>
          <p:cNvPr id="5" name="Rectangle 4"/>
          <p:cNvSpPr/>
          <p:nvPr/>
        </p:nvSpPr>
        <p:spPr>
          <a:xfrm>
            <a:off x="247650" y="2667001"/>
            <a:ext cx="899795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Play games in groups or alone that require analysis or inference</a:t>
            </a:r>
            <a:endParaRPr lang="en-US" sz="2400" dirty="0"/>
          </a:p>
        </p:txBody>
      </p:sp>
      <p:sp>
        <p:nvSpPr>
          <p:cNvPr id="6" name="Rectangle 5"/>
          <p:cNvSpPr/>
          <p:nvPr/>
        </p:nvSpPr>
        <p:spPr>
          <a:xfrm>
            <a:off x="247650" y="3733800"/>
            <a:ext cx="916305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Critical thinking in education: </a:t>
            </a:r>
            <a:r>
              <a:rPr lang="en-US" sz="2400" dirty="0" smtClean="0"/>
              <a:t>Critical thinking is a term used  by educators to describe forms of learning, thought and analysis that go beyond the memorization and recall of information  and facts.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839200" cy="461665"/>
          </a:xfrm>
          <a:prstGeom prst="rect">
            <a:avLst/>
          </a:prstGeom>
        </p:spPr>
        <p:txBody>
          <a:bodyPr wrap="square">
            <a:spAutoFit/>
          </a:bodyPr>
          <a:lstStyle/>
          <a:p>
            <a:pPr algn="just"/>
            <a:r>
              <a:rPr lang="en-US" sz="2400" b="1" i="1" dirty="0" smtClean="0">
                <a:solidFill>
                  <a:srgbClr val="FF0000"/>
                </a:solidFill>
              </a:rPr>
              <a:t>Creative thinking: </a:t>
            </a:r>
            <a:r>
              <a:rPr lang="en-US" sz="2400" dirty="0" smtClean="0"/>
              <a:t>This can involve: </a:t>
            </a:r>
          </a:p>
        </p:txBody>
      </p:sp>
      <p:sp>
        <p:nvSpPr>
          <p:cNvPr id="3" name="Rectangle 2"/>
          <p:cNvSpPr/>
          <p:nvPr/>
        </p:nvSpPr>
        <p:spPr>
          <a:xfrm>
            <a:off x="381000" y="1066800"/>
            <a:ext cx="6470041"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A resolution to a conflict between employees</a:t>
            </a:r>
          </a:p>
        </p:txBody>
      </p:sp>
      <p:sp>
        <p:nvSpPr>
          <p:cNvPr id="4" name="Rectangle 3"/>
          <p:cNvSpPr/>
          <p:nvPr/>
        </p:nvSpPr>
        <p:spPr>
          <a:xfrm>
            <a:off x="381000" y="1524000"/>
            <a:ext cx="4229043"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A new result from a data set</a:t>
            </a:r>
          </a:p>
        </p:txBody>
      </p:sp>
      <p:sp>
        <p:nvSpPr>
          <p:cNvPr id="5" name="Rectangle 4"/>
          <p:cNvSpPr/>
          <p:nvPr/>
        </p:nvSpPr>
        <p:spPr>
          <a:xfrm>
            <a:off x="381000" y="1981200"/>
            <a:ext cx="693420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t>A previously untried approach to earn revenue.</a:t>
            </a:r>
          </a:p>
        </p:txBody>
      </p:sp>
      <p:sp>
        <p:nvSpPr>
          <p:cNvPr id="6" name="Rectangle 5"/>
          <p:cNvSpPr/>
          <p:nvPr/>
        </p:nvSpPr>
        <p:spPr>
          <a:xfrm>
            <a:off x="381000" y="2438400"/>
            <a:ext cx="5545108"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Anew productivity or product feature.</a:t>
            </a:r>
          </a:p>
        </p:txBody>
      </p:sp>
      <p:sp>
        <p:nvSpPr>
          <p:cNvPr id="7" name="Rectangle 6"/>
          <p:cNvSpPr/>
          <p:nvPr/>
        </p:nvSpPr>
        <p:spPr>
          <a:xfrm>
            <a:off x="381000" y="609600"/>
            <a:ext cx="4330032"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lgn="just"/>
            <a:r>
              <a:rPr lang="en-US" sz="2400" dirty="0" smtClean="0"/>
              <a:t>A new approach to a problem</a:t>
            </a:r>
          </a:p>
        </p:txBody>
      </p:sp>
      <p:sp>
        <p:nvSpPr>
          <p:cNvPr id="8" name="Rectangle 7"/>
          <p:cNvSpPr/>
          <p:nvPr/>
        </p:nvSpPr>
        <p:spPr>
          <a:xfrm>
            <a:off x="381000" y="3200400"/>
            <a:ext cx="88392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What is creative thinking: </a:t>
            </a:r>
            <a:r>
              <a:rPr lang="en-US" sz="2400" dirty="0" smtClean="0"/>
              <a:t>Creative thinking means thinking outside the box.</a:t>
            </a:r>
          </a:p>
          <a:p>
            <a:pPr algn="just"/>
            <a:r>
              <a:rPr lang="en-US" sz="2400" dirty="0" smtClean="0"/>
              <a:t> Anything that involves AHA moment is creative.</a:t>
            </a:r>
          </a:p>
        </p:txBody>
      </p:sp>
      <p:sp>
        <p:nvSpPr>
          <p:cNvPr id="9" name="Rectangle 8"/>
          <p:cNvSpPr/>
          <p:nvPr/>
        </p:nvSpPr>
        <p:spPr>
          <a:xfrm>
            <a:off x="381000" y="4572000"/>
            <a:ext cx="8839200"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Artistic creativity: </a:t>
            </a:r>
            <a:r>
              <a:rPr lang="en-US" sz="2400" dirty="0" smtClean="0"/>
              <a:t>For this no need to be an artist. Perhaps we arrange retail displays for max impact.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9067800" cy="156966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400" b="1" i="1" dirty="0" smtClean="0">
                <a:solidFill>
                  <a:srgbClr val="FF0000"/>
                </a:solidFill>
              </a:rPr>
              <a:t>Creative problem solving: </a:t>
            </a:r>
            <a:r>
              <a:rPr lang="en-US" sz="2400" dirty="0" smtClean="0"/>
              <a:t>Creative problem solving stands out as an innovative. Creative problem solver finds new solutions rather than simply identifying and implementing the norm.</a:t>
            </a:r>
          </a:p>
        </p:txBody>
      </p:sp>
      <p:sp>
        <p:nvSpPr>
          <p:cNvPr id="3" name="Rectangle 2"/>
          <p:cNvSpPr/>
          <p:nvPr/>
        </p:nvSpPr>
        <p:spPr>
          <a:xfrm>
            <a:off x="304800" y="1905000"/>
            <a:ext cx="9067800"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Creativity in STEM: </a:t>
            </a:r>
            <a:r>
              <a:rPr lang="en-US" sz="2400" dirty="0" smtClean="0"/>
              <a:t>The field of science, technology, engineering and math are highly creative. Designing a more efficient assembly line robot and writing an innovative computer program are highly creative acts.</a:t>
            </a:r>
          </a:p>
        </p:txBody>
      </p:sp>
      <p:sp>
        <p:nvSpPr>
          <p:cNvPr id="4" name="Rectangle 3"/>
          <p:cNvSpPr/>
          <p:nvPr/>
        </p:nvSpPr>
        <p:spPr>
          <a:xfrm>
            <a:off x="304800" y="3810000"/>
            <a:ext cx="4466287" cy="461665"/>
          </a:xfrm>
          <a:prstGeom prst="rect">
            <a:avLst/>
          </a:prstGeom>
        </p:spPr>
        <p:txBody>
          <a:bodyPr wrap="none">
            <a:spAutoFit/>
          </a:bodyPr>
          <a:lstStyle/>
          <a:p>
            <a:r>
              <a:rPr lang="en-US" sz="2400" b="1" i="1" dirty="0" smtClean="0">
                <a:solidFill>
                  <a:srgbClr val="FF0000"/>
                </a:solidFill>
              </a:rPr>
              <a:t>Types of creative thinking: </a:t>
            </a:r>
          </a:p>
        </p:txBody>
      </p:sp>
      <p:sp>
        <p:nvSpPr>
          <p:cNvPr id="5" name="Rectangle 4"/>
          <p:cNvSpPr/>
          <p:nvPr/>
        </p:nvSpPr>
        <p:spPr>
          <a:xfrm>
            <a:off x="381000" y="4419600"/>
            <a:ext cx="87630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b="1" i="1" dirty="0" smtClean="0">
                <a:solidFill>
                  <a:srgbClr val="FF0000"/>
                </a:solidFill>
              </a:rPr>
              <a:t>Analysis: </a:t>
            </a:r>
            <a:r>
              <a:rPr lang="en-US" sz="2400" dirty="0" smtClean="0"/>
              <a:t>Before thinking creatively about something we have understand it.</a:t>
            </a:r>
          </a:p>
        </p:txBody>
      </p:sp>
      <p:sp>
        <p:nvSpPr>
          <p:cNvPr id="6" name="Rectangle 5"/>
          <p:cNvSpPr/>
          <p:nvPr/>
        </p:nvSpPr>
        <p:spPr>
          <a:xfrm>
            <a:off x="381000" y="5257800"/>
            <a:ext cx="86868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b="1" i="1" dirty="0" smtClean="0">
                <a:solidFill>
                  <a:srgbClr val="FF0000"/>
                </a:solidFill>
              </a:rPr>
              <a:t>Open mindedness: </a:t>
            </a:r>
            <a:r>
              <a:rPr lang="en-US" sz="2400" dirty="0" smtClean="0"/>
              <a:t>Set aside biases and presumptions and open to receive new ideas.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9916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b="1" i="1" dirty="0" smtClean="0">
                <a:solidFill>
                  <a:srgbClr val="FF0000"/>
                </a:solidFill>
              </a:rPr>
              <a:t>Problem solving: </a:t>
            </a:r>
            <a:r>
              <a:rPr lang="en-US" sz="2400" dirty="0" smtClean="0"/>
              <a:t>When faced with problem consider ways that we can solve before asking for help. </a:t>
            </a:r>
          </a:p>
        </p:txBody>
      </p:sp>
      <p:sp>
        <p:nvSpPr>
          <p:cNvPr id="3" name="Rectangle 2"/>
          <p:cNvSpPr/>
          <p:nvPr/>
        </p:nvSpPr>
        <p:spPr>
          <a:xfrm>
            <a:off x="304800" y="990600"/>
            <a:ext cx="88392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b="1" i="1" dirty="0" smtClean="0">
                <a:solidFill>
                  <a:srgbClr val="FF0000"/>
                </a:solidFill>
              </a:rPr>
              <a:t>Organization: </a:t>
            </a:r>
            <a:r>
              <a:rPr lang="en-US" sz="2400" dirty="0" smtClean="0"/>
              <a:t>organizing is an essential part of creativity</a:t>
            </a:r>
            <a:endParaRPr lang="en-US" sz="2400" dirty="0"/>
          </a:p>
        </p:txBody>
      </p:sp>
      <p:sp>
        <p:nvSpPr>
          <p:cNvPr id="4" name="Rectangle 3"/>
          <p:cNvSpPr/>
          <p:nvPr/>
        </p:nvSpPr>
        <p:spPr>
          <a:xfrm>
            <a:off x="304800" y="1447800"/>
            <a:ext cx="89916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b="1" i="1" dirty="0" smtClean="0">
                <a:solidFill>
                  <a:srgbClr val="FF0000"/>
                </a:solidFill>
              </a:rPr>
              <a:t>Communication: </a:t>
            </a:r>
            <a:r>
              <a:rPr lang="en-US" sz="2400" dirty="0" smtClean="0"/>
              <a:t>People only will appreciate if we communicate our creative idea effectively.</a:t>
            </a:r>
          </a:p>
        </p:txBody>
      </p:sp>
      <p:sp>
        <p:nvSpPr>
          <p:cNvPr id="6" name="Rectangle 5"/>
          <p:cNvSpPr/>
          <p:nvPr/>
        </p:nvSpPr>
        <p:spPr>
          <a:xfrm>
            <a:off x="1981200" y="2819400"/>
            <a:ext cx="60198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Enhancing creativity in the classroom</a:t>
            </a:r>
            <a:endParaRPr lang="en-US" sz="2400" dirty="0"/>
          </a:p>
        </p:txBody>
      </p:sp>
      <p:sp>
        <p:nvSpPr>
          <p:cNvPr id="7" name="Rectangle 6"/>
          <p:cNvSpPr/>
          <p:nvPr/>
        </p:nvSpPr>
        <p:spPr>
          <a:xfrm>
            <a:off x="228600" y="3505200"/>
            <a:ext cx="5048177"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Choose a flexible classroom layout</a:t>
            </a:r>
            <a:endParaRPr lang="en-US" sz="2400" dirty="0"/>
          </a:p>
        </p:txBody>
      </p:sp>
      <p:sp>
        <p:nvSpPr>
          <p:cNvPr id="8" name="Rectangle 7"/>
          <p:cNvSpPr/>
          <p:nvPr/>
        </p:nvSpPr>
        <p:spPr>
          <a:xfrm>
            <a:off x="228600" y="3962400"/>
            <a:ext cx="39624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Follow a classroom theme</a:t>
            </a:r>
          </a:p>
        </p:txBody>
      </p:sp>
      <p:sp>
        <p:nvSpPr>
          <p:cNvPr id="9" name="Rectangle 8"/>
          <p:cNvSpPr/>
          <p:nvPr/>
        </p:nvSpPr>
        <p:spPr>
          <a:xfrm>
            <a:off x="228600" y="4419600"/>
            <a:ext cx="4035079"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Create a classroom library.</a:t>
            </a:r>
          </a:p>
        </p:txBody>
      </p:sp>
      <p:sp>
        <p:nvSpPr>
          <p:cNvPr id="10" name="Rectangle 9"/>
          <p:cNvSpPr/>
          <p:nvPr/>
        </p:nvSpPr>
        <p:spPr>
          <a:xfrm>
            <a:off x="228600" y="4876800"/>
            <a:ext cx="3759362"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smtClean="0"/>
              <a:t>Visualize ideas and goals</a:t>
            </a:r>
          </a:p>
        </p:txBody>
      </p:sp>
      <p:sp>
        <p:nvSpPr>
          <p:cNvPr id="11" name="Rectangle 10"/>
          <p:cNvSpPr/>
          <p:nvPr/>
        </p:nvSpPr>
        <p:spPr>
          <a:xfrm>
            <a:off x="228600" y="5791200"/>
            <a:ext cx="5028941"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Create opportunities for reflection</a:t>
            </a:r>
          </a:p>
        </p:txBody>
      </p:sp>
      <p:sp>
        <p:nvSpPr>
          <p:cNvPr id="12" name="Rectangle 11"/>
          <p:cNvSpPr/>
          <p:nvPr/>
        </p:nvSpPr>
        <p:spPr>
          <a:xfrm>
            <a:off x="228600" y="5334000"/>
            <a:ext cx="420339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Display inspirational quotes</a:t>
            </a:r>
            <a:endParaRPr lang="en-US" sz="2400" dirty="0"/>
          </a:p>
        </p:txBody>
      </p:sp>
      <p:sp>
        <p:nvSpPr>
          <p:cNvPr id="13" name="Rectangle 12"/>
          <p:cNvSpPr/>
          <p:nvPr/>
        </p:nvSpPr>
        <p:spPr>
          <a:xfrm>
            <a:off x="228600" y="6248400"/>
            <a:ext cx="457208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Enliven your virtual classroom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4044697"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Take your teaching outside</a:t>
            </a:r>
            <a:endParaRPr lang="en-US" sz="2400" dirty="0"/>
          </a:p>
        </p:txBody>
      </p:sp>
      <p:sp>
        <p:nvSpPr>
          <p:cNvPr id="4" name="Rectangle 3"/>
          <p:cNvSpPr/>
          <p:nvPr/>
        </p:nvSpPr>
        <p:spPr>
          <a:xfrm>
            <a:off x="381000" y="685800"/>
            <a:ext cx="6009234"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it-IT" sz="2400" dirty="0" smtClean="0"/>
              <a:t>Introduce multi media lenring materials</a:t>
            </a:r>
          </a:p>
        </p:txBody>
      </p:sp>
      <p:sp>
        <p:nvSpPr>
          <p:cNvPr id="5" name="Rectangle 4"/>
          <p:cNvSpPr/>
          <p:nvPr/>
        </p:nvSpPr>
        <p:spPr>
          <a:xfrm>
            <a:off x="381000" y="1752600"/>
            <a:ext cx="3985386"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Support hands on learning</a:t>
            </a:r>
            <a:endParaRPr lang="en-US" sz="2400" dirty="0"/>
          </a:p>
        </p:txBody>
      </p:sp>
      <p:sp>
        <p:nvSpPr>
          <p:cNvPr id="6" name="Rectangle 5"/>
          <p:cNvSpPr/>
          <p:nvPr/>
        </p:nvSpPr>
        <p:spPr>
          <a:xfrm>
            <a:off x="381000" y="2286000"/>
            <a:ext cx="507147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Incorporate humor into classroom</a:t>
            </a:r>
            <a:endParaRPr lang="en-US" sz="2400" dirty="0"/>
          </a:p>
        </p:txBody>
      </p:sp>
      <p:sp>
        <p:nvSpPr>
          <p:cNvPr id="7" name="Rectangle 6"/>
          <p:cNvSpPr/>
          <p:nvPr/>
        </p:nvSpPr>
        <p:spPr>
          <a:xfrm>
            <a:off x="381000" y="1219200"/>
            <a:ext cx="6169535"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Have student practice creative journaling</a:t>
            </a:r>
            <a:endParaRPr lang="en-US" sz="2400" dirty="0"/>
          </a:p>
        </p:txBody>
      </p:sp>
      <p:sp>
        <p:nvSpPr>
          <p:cNvPr id="8" name="Rectangle 7"/>
          <p:cNvSpPr/>
          <p:nvPr/>
        </p:nvSpPr>
        <p:spPr>
          <a:xfrm>
            <a:off x="381000" y="2743200"/>
            <a:ext cx="60198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Celebrate class wins with ceremonies.</a:t>
            </a:r>
          </a:p>
        </p:txBody>
      </p:sp>
      <p:sp>
        <p:nvSpPr>
          <p:cNvPr id="9" name="Rectangle 8"/>
          <p:cNvSpPr/>
          <p:nvPr/>
        </p:nvSpPr>
        <p:spPr>
          <a:xfrm>
            <a:off x="381000" y="3657600"/>
            <a:ext cx="4995278"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Incorporate humor into classroom</a:t>
            </a:r>
          </a:p>
        </p:txBody>
      </p:sp>
      <p:sp>
        <p:nvSpPr>
          <p:cNvPr id="10" name="Rectangle 9"/>
          <p:cNvSpPr/>
          <p:nvPr/>
        </p:nvSpPr>
        <p:spPr>
          <a:xfrm>
            <a:off x="381000" y="4114800"/>
            <a:ext cx="3849131"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Explore different cultures</a:t>
            </a:r>
          </a:p>
        </p:txBody>
      </p:sp>
      <p:sp>
        <p:nvSpPr>
          <p:cNvPr id="11" name="Rectangle 10"/>
          <p:cNvSpPr/>
          <p:nvPr/>
        </p:nvSpPr>
        <p:spPr>
          <a:xfrm>
            <a:off x="381000" y="5029200"/>
            <a:ext cx="326403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Encourage more color</a:t>
            </a:r>
          </a:p>
        </p:txBody>
      </p:sp>
      <p:sp>
        <p:nvSpPr>
          <p:cNvPr id="12" name="Rectangle 11"/>
          <p:cNvSpPr/>
          <p:nvPr/>
        </p:nvSpPr>
        <p:spPr>
          <a:xfrm>
            <a:off x="381000" y="3200400"/>
            <a:ext cx="3616696"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Team building exercises</a:t>
            </a:r>
          </a:p>
        </p:txBody>
      </p:sp>
      <p:sp>
        <p:nvSpPr>
          <p:cNvPr id="13" name="Rectangle 12"/>
          <p:cNvSpPr/>
          <p:nvPr/>
        </p:nvSpPr>
        <p:spPr>
          <a:xfrm>
            <a:off x="381000" y="4572000"/>
            <a:ext cx="82296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Motivate students with rewards and recognition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9067800" cy="1107996"/>
          </a:xfrm>
          <a:prstGeom prst="rect">
            <a:avLst/>
          </a:prstGeom>
        </p:spPr>
        <p:txBody>
          <a:bodyPr wrap="square">
            <a:spAutoFit/>
          </a:bodyPr>
          <a:lstStyle/>
          <a:p>
            <a:endParaRPr lang="en" dirty="0" smtClean="0"/>
          </a:p>
          <a:p>
            <a:pPr algn="just"/>
            <a:r>
              <a:rPr lang="en-US" dirty="0" smtClean="0"/>
              <a:t> </a:t>
            </a:r>
            <a:r>
              <a:rPr lang="en-US" sz="2400" b="1" i="1" dirty="0" smtClean="0">
                <a:solidFill>
                  <a:srgbClr val="FF0000"/>
                </a:solidFill>
              </a:rPr>
              <a:t>3.1.4.Decision making: </a:t>
            </a:r>
            <a:r>
              <a:rPr lang="en-US" sz="2400" dirty="0" smtClean="0"/>
              <a:t>It </a:t>
            </a:r>
            <a:r>
              <a:rPr lang="en-US" sz="2400" dirty="0" smtClean="0"/>
              <a:t>shows </a:t>
            </a:r>
            <a:r>
              <a:rPr lang="en-US" sz="2400" dirty="0" smtClean="0"/>
              <a:t>the ability to select the best possible option from alternatives available.</a:t>
            </a:r>
          </a:p>
        </p:txBody>
      </p:sp>
      <p:sp>
        <p:nvSpPr>
          <p:cNvPr id="3" name="Rectangle 2"/>
          <p:cNvSpPr/>
          <p:nvPr/>
        </p:nvSpPr>
        <p:spPr>
          <a:xfrm>
            <a:off x="152400" y="1447800"/>
            <a:ext cx="8686800" cy="461665"/>
          </a:xfrm>
          <a:prstGeom prst="rect">
            <a:avLst/>
          </a:prstGeom>
        </p:spPr>
        <p:txBody>
          <a:bodyPr wrap="square">
            <a:spAutoFit/>
          </a:bodyPr>
          <a:lstStyle/>
          <a:p>
            <a:pPr algn="just"/>
            <a:r>
              <a:rPr lang="en-US" sz="2400" dirty="0" smtClean="0"/>
              <a:t>Steps involved in decision making process</a:t>
            </a:r>
            <a:r>
              <a:rPr lang="en-US" dirty="0" smtClean="0"/>
              <a:t>: </a:t>
            </a:r>
          </a:p>
        </p:txBody>
      </p:sp>
      <p:sp>
        <p:nvSpPr>
          <p:cNvPr id="4" name="Rectangle 3"/>
          <p:cNvSpPr/>
          <p:nvPr/>
        </p:nvSpPr>
        <p:spPr>
          <a:xfrm>
            <a:off x="914400" y="2362200"/>
            <a:ext cx="70104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Gathering relevant information</a:t>
            </a:r>
            <a:endParaRPr lang="en-US" dirty="0" smtClean="0"/>
          </a:p>
        </p:txBody>
      </p:sp>
      <p:sp>
        <p:nvSpPr>
          <p:cNvPr id="5" name="Rectangle 4"/>
          <p:cNvSpPr/>
          <p:nvPr/>
        </p:nvSpPr>
        <p:spPr>
          <a:xfrm>
            <a:off x="914400" y="1905000"/>
            <a:ext cx="4083169"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just"/>
            <a:r>
              <a:rPr lang="en-US" sz="2400" dirty="0" smtClean="0"/>
              <a:t>Identifying the main points</a:t>
            </a:r>
          </a:p>
        </p:txBody>
      </p:sp>
      <p:sp>
        <p:nvSpPr>
          <p:cNvPr id="6" name="Rectangle 5"/>
          <p:cNvSpPr/>
          <p:nvPr/>
        </p:nvSpPr>
        <p:spPr>
          <a:xfrm>
            <a:off x="914400" y="2743200"/>
            <a:ext cx="80772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Follow the students devise solutions to the problem</a:t>
            </a:r>
          </a:p>
        </p:txBody>
      </p:sp>
      <p:sp>
        <p:nvSpPr>
          <p:cNvPr id="7" name="Rectangle 6"/>
          <p:cNvSpPr/>
          <p:nvPr/>
        </p:nvSpPr>
        <p:spPr>
          <a:xfrm>
            <a:off x="914400" y="3200400"/>
            <a:ext cx="85344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Analyze the possible solutions and arrive at best one</a:t>
            </a:r>
          </a:p>
        </p:txBody>
      </p:sp>
      <p:sp>
        <p:nvSpPr>
          <p:cNvPr id="8" name="Rectangle 7"/>
          <p:cNvSpPr/>
          <p:nvPr/>
        </p:nvSpPr>
        <p:spPr>
          <a:xfrm>
            <a:off x="914400" y="4114800"/>
            <a:ext cx="1905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Evaluate</a:t>
            </a:r>
          </a:p>
        </p:txBody>
      </p:sp>
      <p:sp>
        <p:nvSpPr>
          <p:cNvPr id="9" name="Rectangle 8"/>
          <p:cNvSpPr/>
          <p:nvPr/>
        </p:nvSpPr>
        <p:spPr>
          <a:xfrm>
            <a:off x="914400" y="3657600"/>
            <a:ext cx="22098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Decide</a:t>
            </a:r>
            <a:r>
              <a:rPr lang="en-US" dirty="0" smtClean="0"/>
              <a:t> </a:t>
            </a:r>
            <a:r>
              <a:rPr lang="en-US" sz="2400" dirty="0" smtClean="0"/>
              <a:t>finally</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76300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Three important criteria for making a good decision:</a:t>
            </a:r>
          </a:p>
          <a:p>
            <a:pPr>
              <a:buFont typeface="Wingdings" pitchFamily="2" charset="2"/>
              <a:buChar char="Ø"/>
            </a:pPr>
            <a:r>
              <a:rPr lang="en-US" sz="2400" dirty="0" smtClean="0"/>
              <a:t>Values</a:t>
            </a:r>
          </a:p>
          <a:p>
            <a:pPr>
              <a:buFont typeface="Wingdings" pitchFamily="2" charset="2"/>
              <a:buChar char="Ø"/>
            </a:pPr>
            <a:r>
              <a:rPr lang="en-US" sz="2400" dirty="0" smtClean="0"/>
              <a:t>Common sense</a:t>
            </a:r>
          </a:p>
          <a:p>
            <a:pPr>
              <a:buFont typeface="Wingdings" pitchFamily="2" charset="2"/>
              <a:buChar char="Ø"/>
            </a:pPr>
            <a:r>
              <a:rPr lang="en-US" sz="2400" dirty="0" smtClean="0"/>
              <a:t>Experience</a:t>
            </a:r>
          </a:p>
        </p:txBody>
      </p:sp>
      <p:sp>
        <p:nvSpPr>
          <p:cNvPr id="3" name="Rectangle 2"/>
          <p:cNvSpPr/>
          <p:nvPr/>
        </p:nvSpPr>
        <p:spPr>
          <a:xfrm>
            <a:off x="381000" y="1905000"/>
            <a:ext cx="88392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3.1.5.Problem solving: </a:t>
            </a:r>
            <a:r>
              <a:rPr lang="en-US" sz="2400" dirty="0" smtClean="0"/>
              <a:t>It is the process of achieving a goal by overcoming obstacles, a frequent part of most activities.</a:t>
            </a:r>
          </a:p>
          <a:p>
            <a:endParaRPr lang="en" sz="2400" dirty="0" smtClean="0"/>
          </a:p>
        </p:txBody>
      </p:sp>
      <p:sp>
        <p:nvSpPr>
          <p:cNvPr id="4" name="Rectangle 3"/>
          <p:cNvSpPr/>
          <p:nvPr/>
        </p:nvSpPr>
        <p:spPr>
          <a:xfrm>
            <a:off x="304800" y="3200400"/>
            <a:ext cx="9448800" cy="34163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b="1" i="1" dirty="0" smtClean="0">
                <a:solidFill>
                  <a:srgbClr val="FF0000"/>
                </a:solidFill>
              </a:rPr>
              <a:t>Role of  teacher in development of Problem solving skills: </a:t>
            </a:r>
          </a:p>
          <a:p>
            <a:pPr>
              <a:buFont typeface="Wingdings" pitchFamily="2" charset="2"/>
              <a:buChar char="q"/>
            </a:pPr>
            <a:r>
              <a:rPr lang="en-US" sz="2400" dirty="0" smtClean="0"/>
              <a:t>Model a useful problem solving method.</a:t>
            </a:r>
          </a:p>
          <a:p>
            <a:pPr>
              <a:buFont typeface="Wingdings" pitchFamily="2" charset="2"/>
              <a:buChar char="q"/>
            </a:pPr>
            <a:r>
              <a:rPr lang="en-US" sz="2400" dirty="0" smtClean="0"/>
              <a:t>Teach within a specific context</a:t>
            </a:r>
          </a:p>
          <a:p>
            <a:pPr>
              <a:buFont typeface="Wingdings" pitchFamily="2" charset="2"/>
              <a:buChar char="q"/>
            </a:pPr>
            <a:r>
              <a:rPr lang="en-US" sz="2400" dirty="0" smtClean="0"/>
              <a:t>Take enough time</a:t>
            </a:r>
          </a:p>
          <a:p>
            <a:pPr>
              <a:buFont typeface="Wingdings" pitchFamily="2" charset="2"/>
              <a:buChar char="q"/>
            </a:pPr>
            <a:r>
              <a:rPr lang="en-US" sz="2400" dirty="0" smtClean="0"/>
              <a:t>Ask question and make suggestions</a:t>
            </a:r>
          </a:p>
          <a:p>
            <a:pPr>
              <a:buFont typeface="Wingdings" pitchFamily="2" charset="2"/>
              <a:buChar char="q"/>
            </a:pPr>
            <a:r>
              <a:rPr lang="en-US" sz="2400" dirty="0" smtClean="0"/>
              <a:t>Link errors to misconceptions</a:t>
            </a:r>
          </a:p>
          <a:p>
            <a:pPr>
              <a:buFont typeface="Wingdings" pitchFamily="2" charset="2"/>
              <a:buChar char="q"/>
            </a:pPr>
            <a:r>
              <a:rPr lang="en-US" sz="2400" dirty="0" smtClean="0"/>
              <a:t>Communicate</a:t>
            </a:r>
          </a:p>
          <a:p>
            <a:pPr>
              <a:buFont typeface="Wingdings" pitchFamily="2" charset="2"/>
              <a:buChar char="q"/>
            </a:pPr>
            <a:r>
              <a:rPr lang="en-US" sz="2400" dirty="0" smtClean="0"/>
              <a:t>Encourage independence</a:t>
            </a:r>
          </a:p>
          <a:p>
            <a:pPr>
              <a:buFont typeface="Wingdings" pitchFamily="2" charset="2"/>
              <a:buChar char="q"/>
            </a:pPr>
            <a:r>
              <a:rPr lang="en-US" sz="2400" dirty="0" smtClean="0"/>
              <a:t>Be sensitive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90678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3.2. Career skills: </a:t>
            </a:r>
            <a:r>
              <a:rPr lang="en-US" sz="2400" dirty="0" smtClean="0"/>
              <a:t>Career skills are the sum of your professional knowledge, skills and experience. </a:t>
            </a:r>
          </a:p>
          <a:p>
            <a:pPr algn="just"/>
            <a:endParaRPr lang="en-US" sz="2400" dirty="0" smtClean="0"/>
          </a:p>
        </p:txBody>
      </p:sp>
      <p:sp>
        <p:nvSpPr>
          <p:cNvPr id="3" name="Rectangle 2"/>
          <p:cNvSpPr/>
          <p:nvPr/>
        </p:nvSpPr>
        <p:spPr>
          <a:xfrm>
            <a:off x="228600" y="1600200"/>
            <a:ext cx="5480988" cy="461665"/>
          </a:xfrm>
          <a:prstGeom prst="rect">
            <a:avLst/>
          </a:prstGeom>
        </p:spPr>
        <p:txBody>
          <a:bodyPr wrap="none">
            <a:spAutoFit/>
          </a:bodyPr>
          <a:lstStyle/>
          <a:p>
            <a:r>
              <a:rPr lang="en-US" sz="2400" b="1" i="1" dirty="0" smtClean="0">
                <a:solidFill>
                  <a:srgbClr val="FF0000"/>
                </a:solidFill>
              </a:rPr>
              <a:t>Skills needed to become a teacher</a:t>
            </a:r>
            <a:endParaRPr lang="en-US" sz="2400" b="1" i="1" dirty="0">
              <a:solidFill>
                <a:srgbClr val="FF0000"/>
              </a:solidFill>
            </a:endParaRPr>
          </a:p>
        </p:txBody>
      </p:sp>
      <p:sp>
        <p:nvSpPr>
          <p:cNvPr id="4" name="Rectangle 3"/>
          <p:cNvSpPr/>
          <p:nvPr/>
        </p:nvSpPr>
        <p:spPr>
          <a:xfrm>
            <a:off x="381000" y="2133600"/>
            <a:ext cx="2446504"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Communication</a:t>
            </a:r>
            <a:endParaRPr lang="en-US" dirty="0" smtClean="0"/>
          </a:p>
        </p:txBody>
      </p:sp>
      <p:sp>
        <p:nvSpPr>
          <p:cNvPr id="5" name="Rectangle 4"/>
          <p:cNvSpPr/>
          <p:nvPr/>
        </p:nvSpPr>
        <p:spPr>
          <a:xfrm>
            <a:off x="2819400" y="2133600"/>
            <a:ext cx="3236784"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Advocating for others</a:t>
            </a:r>
          </a:p>
        </p:txBody>
      </p:sp>
      <p:sp>
        <p:nvSpPr>
          <p:cNvPr id="6" name="Rectangle 5"/>
          <p:cNvSpPr/>
          <p:nvPr/>
        </p:nvSpPr>
        <p:spPr>
          <a:xfrm>
            <a:off x="6096000" y="2133600"/>
            <a:ext cx="3320140"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smtClean="0"/>
              <a:t>Building communities</a:t>
            </a:r>
            <a:endParaRPr lang="en-US" sz="2400" dirty="0"/>
          </a:p>
        </p:txBody>
      </p:sp>
      <p:sp>
        <p:nvSpPr>
          <p:cNvPr id="7" name="Rectangle 6"/>
          <p:cNvSpPr/>
          <p:nvPr/>
        </p:nvSpPr>
        <p:spPr>
          <a:xfrm>
            <a:off x="381000" y="2590800"/>
            <a:ext cx="3358612"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Building relationships</a:t>
            </a:r>
          </a:p>
        </p:txBody>
      </p:sp>
      <p:sp>
        <p:nvSpPr>
          <p:cNvPr id="8" name="Rectangle 7"/>
          <p:cNvSpPr/>
          <p:nvPr/>
        </p:nvSpPr>
        <p:spPr>
          <a:xfrm>
            <a:off x="381000" y="3048000"/>
            <a:ext cx="83058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Communicating with parents and the community</a:t>
            </a:r>
          </a:p>
        </p:txBody>
      </p:sp>
      <p:sp>
        <p:nvSpPr>
          <p:cNvPr id="9" name="Rectangle 8"/>
          <p:cNvSpPr/>
          <p:nvPr/>
        </p:nvSpPr>
        <p:spPr>
          <a:xfrm>
            <a:off x="381000" y="3505200"/>
            <a:ext cx="90678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dirty="0" smtClean="0"/>
              <a:t>Collaborating with students, colleagues and administrator.</a:t>
            </a:r>
          </a:p>
        </p:txBody>
      </p:sp>
      <p:sp>
        <p:nvSpPr>
          <p:cNvPr id="10" name="Rectangle 9"/>
          <p:cNvSpPr/>
          <p:nvPr/>
        </p:nvSpPr>
        <p:spPr>
          <a:xfrm>
            <a:off x="381000" y="3962400"/>
            <a:ext cx="77724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smtClean="0"/>
              <a:t>Forging and maintaining interpersonal relationships</a:t>
            </a:r>
            <a:endParaRPr lang="en-US" sz="2400" dirty="0"/>
          </a:p>
        </p:txBody>
      </p:sp>
      <p:sp>
        <p:nvSpPr>
          <p:cNvPr id="11" name="Rectangle 10"/>
          <p:cNvSpPr/>
          <p:nvPr/>
        </p:nvSpPr>
        <p:spPr>
          <a:xfrm>
            <a:off x="381000" y="4419600"/>
            <a:ext cx="73152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Knowing and adapting to an Leading audience</a:t>
            </a:r>
          </a:p>
        </p:txBody>
      </p:sp>
      <p:sp>
        <p:nvSpPr>
          <p:cNvPr id="12" name="Rectangle 11"/>
          <p:cNvSpPr/>
          <p:nvPr/>
        </p:nvSpPr>
        <p:spPr>
          <a:xfrm>
            <a:off x="4267200" y="2590800"/>
            <a:ext cx="13716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Leading</a:t>
            </a:r>
          </a:p>
        </p:txBody>
      </p:sp>
      <p:sp>
        <p:nvSpPr>
          <p:cNvPr id="13" name="Rectangle 12"/>
          <p:cNvSpPr/>
          <p:nvPr/>
        </p:nvSpPr>
        <p:spPr>
          <a:xfrm>
            <a:off x="6477000" y="2590800"/>
            <a:ext cx="1539204"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Listening</a:t>
            </a:r>
          </a:p>
        </p:txBody>
      </p:sp>
      <p:sp>
        <p:nvSpPr>
          <p:cNvPr id="14" name="Rectangle 13"/>
          <p:cNvSpPr/>
          <p:nvPr/>
        </p:nvSpPr>
        <p:spPr>
          <a:xfrm>
            <a:off x="381000" y="4876800"/>
            <a:ext cx="1869423" cy="461665"/>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r>
              <a:rPr lang="en-US" sz="2400" dirty="0" smtClean="0"/>
              <a:t>Networking</a:t>
            </a:r>
            <a:endParaRPr lang="en-US" dirty="0" smtClean="0"/>
          </a:p>
        </p:txBody>
      </p:sp>
      <p:sp>
        <p:nvSpPr>
          <p:cNvPr id="15" name="Rectangle 14"/>
          <p:cNvSpPr/>
          <p:nvPr/>
        </p:nvSpPr>
        <p:spPr>
          <a:xfrm>
            <a:off x="2895600" y="4876800"/>
            <a:ext cx="2863284"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Setting</a:t>
            </a:r>
            <a:r>
              <a:rPr lang="en-US" dirty="0" smtClean="0"/>
              <a:t> </a:t>
            </a:r>
            <a:r>
              <a:rPr lang="en-US" sz="2400" dirty="0" smtClean="0"/>
              <a:t>boundaries</a:t>
            </a:r>
            <a:endParaRPr lang="en-US" dirty="0" smtClean="0"/>
          </a:p>
        </p:txBody>
      </p:sp>
      <p:sp>
        <p:nvSpPr>
          <p:cNvPr id="16" name="Rectangle 15"/>
          <p:cNvSpPr/>
          <p:nvPr/>
        </p:nvSpPr>
        <p:spPr>
          <a:xfrm>
            <a:off x="381000" y="5334000"/>
            <a:ext cx="78486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Speaking with clarity and avoiding jargon</a:t>
            </a:r>
          </a:p>
        </p:txBody>
      </p:sp>
      <p:sp>
        <p:nvSpPr>
          <p:cNvPr id="17" name="Rectangle 16"/>
          <p:cNvSpPr/>
          <p:nvPr/>
        </p:nvSpPr>
        <p:spPr>
          <a:xfrm>
            <a:off x="381000" y="5791200"/>
            <a:ext cx="78486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smtClean="0"/>
              <a:t>Writing reports, instructions and correspondence.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92964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t>More skills that a teacher should have are: </a:t>
            </a:r>
          </a:p>
          <a:p>
            <a:r>
              <a:rPr lang="en-US" sz="2400" dirty="0" smtClean="0"/>
              <a:t>Critical thinking, Organizational skills, Creativity and Patience</a:t>
            </a:r>
          </a:p>
        </p:txBody>
      </p:sp>
      <p:sp>
        <p:nvSpPr>
          <p:cNvPr id="3" name="Rectangle 2"/>
          <p:cNvSpPr/>
          <p:nvPr/>
        </p:nvSpPr>
        <p:spPr>
          <a:xfrm>
            <a:off x="228600" y="1219200"/>
            <a:ext cx="9220200"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FF0000"/>
                </a:solidFill>
              </a:rPr>
              <a:t>3.3 Resume skills: </a:t>
            </a:r>
            <a:r>
              <a:rPr lang="en-US" sz="2400" dirty="0" smtClean="0"/>
              <a:t>A resume is a formal document that a job applicant creates to itemize their qualifications for a position.</a:t>
            </a:r>
          </a:p>
        </p:txBody>
      </p:sp>
      <p:sp>
        <p:nvSpPr>
          <p:cNvPr id="4" name="Rectangle 3"/>
          <p:cNvSpPr/>
          <p:nvPr/>
        </p:nvSpPr>
        <p:spPr>
          <a:xfrm>
            <a:off x="152400" y="2209800"/>
            <a:ext cx="92964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What should you not put on a resume? </a:t>
            </a:r>
          </a:p>
          <a:p>
            <a:r>
              <a:rPr lang="en-US" sz="2400" b="1" i="1" dirty="0" smtClean="0"/>
              <a:t>M</a:t>
            </a:r>
            <a:r>
              <a:rPr lang="en-US" sz="2400" dirty="0" smtClean="0"/>
              <a:t>arital status, current salary, political beliefs or any other personal details.</a:t>
            </a:r>
          </a:p>
        </p:txBody>
      </p:sp>
      <p:sp>
        <p:nvSpPr>
          <p:cNvPr id="5" name="Rectangle 4"/>
          <p:cNvSpPr/>
          <p:nvPr/>
        </p:nvSpPr>
        <p:spPr>
          <a:xfrm>
            <a:off x="152400" y="3581400"/>
            <a:ext cx="92202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Interview skills: </a:t>
            </a:r>
            <a:r>
              <a:rPr lang="en-US" sz="2400" dirty="0" smtClean="0"/>
              <a:t>Interviewing skills are your ability to interact with the employer or interviewer and show them why you are most fit candidate for </a:t>
            </a:r>
            <a:r>
              <a:rPr lang="en-US" sz="2400" dirty="0" smtClean="0"/>
              <a:t>the Verbal </a:t>
            </a:r>
            <a:r>
              <a:rPr lang="en-US" sz="2400" dirty="0" smtClean="0"/>
              <a:t>communication is the most important skill for an interview</a:t>
            </a:r>
            <a:r>
              <a:rPr lang="en-US" sz="2400" dirty="0" smtClean="0"/>
              <a:t>. Examples </a:t>
            </a:r>
            <a:r>
              <a:rPr lang="en-US" sz="2400" dirty="0" smtClean="0"/>
              <a:t>of interview skills: Interview questions </a:t>
            </a:r>
            <a:r>
              <a:rPr lang="en-US" sz="2400" dirty="0" smtClean="0"/>
              <a:t>preparation for the job.</a:t>
            </a:r>
            <a:endParaRPr lang="en-US" sz="2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99160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dirty="0" smtClean="0"/>
              <a:t>Verbal communication is the most important skill for an interview. Examples of interview skills</a:t>
            </a:r>
          </a:p>
        </p:txBody>
      </p:sp>
      <p:sp>
        <p:nvSpPr>
          <p:cNvPr id="3" name="Rectangle 2"/>
          <p:cNvSpPr/>
          <p:nvPr/>
        </p:nvSpPr>
        <p:spPr>
          <a:xfrm>
            <a:off x="304800" y="1219200"/>
            <a:ext cx="4767652" cy="461665"/>
          </a:xfrm>
          <a:prstGeom prst="rect">
            <a:avLst/>
          </a:prstGeom>
        </p:spPr>
        <p:style>
          <a:lnRef idx="3">
            <a:schemeClr val="lt1"/>
          </a:lnRef>
          <a:fillRef idx="1">
            <a:schemeClr val="accent5"/>
          </a:fillRef>
          <a:effectRef idx="1">
            <a:schemeClr val="accent5"/>
          </a:effectRef>
          <a:fontRef idx="minor">
            <a:schemeClr val="lt1"/>
          </a:fontRef>
        </p:style>
        <p:txBody>
          <a:bodyPr wrap="none">
            <a:spAutoFit/>
          </a:bodyPr>
          <a:lstStyle/>
          <a:p>
            <a:r>
              <a:rPr lang="en-US" sz="2400" dirty="0" smtClean="0"/>
              <a:t>Interview questions preparation</a:t>
            </a:r>
            <a:endParaRPr lang="en-US" sz="2400" dirty="0"/>
          </a:p>
        </p:txBody>
      </p:sp>
      <p:sp>
        <p:nvSpPr>
          <p:cNvPr id="4" name="Rectangle 3"/>
          <p:cNvSpPr/>
          <p:nvPr/>
        </p:nvSpPr>
        <p:spPr>
          <a:xfrm>
            <a:off x="304800" y="1752600"/>
            <a:ext cx="3397084"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Verbal communication</a:t>
            </a:r>
          </a:p>
        </p:txBody>
      </p:sp>
      <p:sp>
        <p:nvSpPr>
          <p:cNvPr id="5" name="Rectangle 4"/>
          <p:cNvSpPr/>
          <p:nvPr/>
        </p:nvSpPr>
        <p:spPr>
          <a:xfrm>
            <a:off x="304800" y="2209800"/>
            <a:ext cx="4015843"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Non verbal communication</a:t>
            </a:r>
            <a:endParaRPr lang="en-US" sz="2400" dirty="0"/>
          </a:p>
        </p:txBody>
      </p:sp>
      <p:sp>
        <p:nvSpPr>
          <p:cNvPr id="6" name="Rectangle 5"/>
          <p:cNvSpPr/>
          <p:nvPr/>
        </p:nvSpPr>
        <p:spPr>
          <a:xfrm>
            <a:off x="304800" y="2667000"/>
            <a:ext cx="2858475"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Time management</a:t>
            </a:r>
          </a:p>
        </p:txBody>
      </p:sp>
      <p:sp>
        <p:nvSpPr>
          <p:cNvPr id="7" name="Rectangle 6"/>
          <p:cNvSpPr/>
          <p:nvPr/>
        </p:nvSpPr>
        <p:spPr>
          <a:xfrm>
            <a:off x="304800" y="3124200"/>
            <a:ext cx="1755609"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Confidence</a:t>
            </a:r>
          </a:p>
        </p:txBody>
      </p:sp>
      <p:sp>
        <p:nvSpPr>
          <p:cNvPr id="8" name="Rectangle 7"/>
          <p:cNvSpPr/>
          <p:nvPr/>
        </p:nvSpPr>
        <p:spPr>
          <a:xfrm>
            <a:off x="304800" y="3581400"/>
            <a:ext cx="2409634"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Active listening</a:t>
            </a:r>
            <a:endParaRPr lang="en-US" sz="2400" dirty="0"/>
          </a:p>
        </p:txBody>
      </p:sp>
      <p:sp>
        <p:nvSpPr>
          <p:cNvPr id="9" name="Rectangle 8"/>
          <p:cNvSpPr/>
          <p:nvPr/>
        </p:nvSpPr>
        <p:spPr>
          <a:xfrm>
            <a:off x="304800" y="4038600"/>
            <a:ext cx="2528256"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Positive</a:t>
            </a:r>
            <a:r>
              <a:rPr lang="en-US" dirty="0" smtClean="0"/>
              <a:t> </a:t>
            </a:r>
            <a:r>
              <a:rPr lang="en-US" sz="2400" dirty="0" smtClean="0"/>
              <a:t>attitude</a:t>
            </a:r>
            <a:endParaRPr lang="en-US" dirty="0" smtClean="0"/>
          </a:p>
        </p:txBody>
      </p:sp>
      <p:sp>
        <p:nvSpPr>
          <p:cNvPr id="10" name="Rectangle 9"/>
          <p:cNvSpPr/>
          <p:nvPr/>
        </p:nvSpPr>
        <p:spPr>
          <a:xfrm>
            <a:off x="304800" y="4495800"/>
            <a:ext cx="1364476"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Honesty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2209800"/>
            <a:ext cx="6139822" cy="2308324"/>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en-US" sz="4800" b="1" dirty="0" smtClean="0">
                <a:solidFill>
                  <a:srgbClr val="002060"/>
                </a:solidFill>
              </a:rPr>
              <a:t>Unit 3</a:t>
            </a:r>
          </a:p>
          <a:p>
            <a:pPr algn="ctr"/>
            <a:r>
              <a:rPr lang="en-US" sz="4800" b="1" dirty="0" smtClean="0">
                <a:solidFill>
                  <a:srgbClr val="002060"/>
                </a:solidFill>
              </a:rPr>
              <a:t>Cognitive and </a:t>
            </a:r>
          </a:p>
          <a:p>
            <a:pPr algn="ctr"/>
            <a:r>
              <a:rPr lang="en-US" sz="4800" b="1" dirty="0" smtClean="0">
                <a:solidFill>
                  <a:srgbClr val="002060"/>
                </a:solidFill>
              </a:rPr>
              <a:t>Professional Skills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66800"/>
            <a:ext cx="6421951" cy="46166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sz="2400" dirty="0" smtClean="0"/>
              <a:t>What are the five top interview techniques: </a:t>
            </a:r>
            <a:endParaRPr lang="en-US" sz="2400" dirty="0"/>
          </a:p>
        </p:txBody>
      </p:sp>
      <p:sp>
        <p:nvSpPr>
          <p:cNvPr id="3" name="Rectangle 2"/>
          <p:cNvSpPr/>
          <p:nvPr/>
        </p:nvSpPr>
        <p:spPr>
          <a:xfrm>
            <a:off x="609600" y="1752600"/>
            <a:ext cx="4301177"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US" sz="2400" dirty="0" smtClean="0"/>
              <a:t>Make a good first impression</a:t>
            </a:r>
          </a:p>
        </p:txBody>
      </p:sp>
      <p:sp>
        <p:nvSpPr>
          <p:cNvPr id="4" name="Rectangle 3"/>
          <p:cNvSpPr/>
          <p:nvPr/>
        </p:nvSpPr>
        <p:spPr>
          <a:xfrm>
            <a:off x="609600" y="2209800"/>
            <a:ext cx="3013967"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Dress appropriately</a:t>
            </a:r>
          </a:p>
        </p:txBody>
      </p:sp>
      <p:sp>
        <p:nvSpPr>
          <p:cNvPr id="5" name="Rectangle 4"/>
          <p:cNvSpPr/>
          <p:nvPr/>
        </p:nvSpPr>
        <p:spPr>
          <a:xfrm>
            <a:off x="609600" y="2590800"/>
            <a:ext cx="4371710"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Improve your interview skills</a:t>
            </a:r>
          </a:p>
        </p:txBody>
      </p:sp>
      <p:sp>
        <p:nvSpPr>
          <p:cNvPr id="6" name="Rectangle 5"/>
          <p:cNvSpPr/>
          <p:nvPr/>
        </p:nvSpPr>
        <p:spPr>
          <a:xfrm>
            <a:off x="609600" y="3048000"/>
            <a:ext cx="807720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t>Use the STAR technique to answer the questions</a:t>
            </a:r>
            <a:endParaRPr lang="en-US" dirty="0" smtClean="0"/>
          </a:p>
        </p:txBody>
      </p:sp>
      <p:sp>
        <p:nvSpPr>
          <p:cNvPr id="7" name="Rectangle 6"/>
          <p:cNvSpPr/>
          <p:nvPr/>
        </p:nvSpPr>
        <p:spPr>
          <a:xfrm>
            <a:off x="609600" y="3505200"/>
            <a:ext cx="5570756"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Express gratitude after the interview.</a:t>
            </a:r>
            <a:endParaRPr lang="en-US" sz="2400" dirty="0"/>
          </a:p>
        </p:txBody>
      </p:sp>
      <p:sp>
        <p:nvSpPr>
          <p:cNvPr id="8" name="Rectangle 7"/>
          <p:cNvSpPr/>
          <p:nvPr/>
        </p:nvSpPr>
        <p:spPr>
          <a:xfrm>
            <a:off x="609600" y="4419600"/>
            <a:ext cx="8458200"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3.5 Group discussion skills: </a:t>
            </a:r>
            <a:r>
              <a:rPr lang="en-US" sz="2400" dirty="0" smtClean="0"/>
              <a:t>Group discussion is a method used by an organization to measure whether the candidate had convinced individuality traits and skills that desires in its team mates</a:t>
            </a:r>
            <a:r>
              <a:rPr lang="en-US"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04800"/>
            <a:ext cx="8077200"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dirty="0" smtClean="0"/>
              <a:t>What</a:t>
            </a:r>
            <a:r>
              <a:rPr lang="en-US" dirty="0" smtClean="0"/>
              <a:t> </a:t>
            </a:r>
            <a:r>
              <a:rPr lang="en-US" sz="2400" dirty="0" smtClean="0"/>
              <a:t>are the aspects that support a group discussion</a:t>
            </a:r>
            <a:endParaRPr lang="en-US" dirty="0"/>
          </a:p>
        </p:txBody>
      </p:sp>
      <p:sp>
        <p:nvSpPr>
          <p:cNvPr id="3" name="Rectangle 2"/>
          <p:cNvSpPr/>
          <p:nvPr/>
        </p:nvSpPr>
        <p:spPr>
          <a:xfrm>
            <a:off x="2743200" y="838200"/>
            <a:ext cx="3886200" cy="2308324"/>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r>
              <a:rPr lang="en-US" sz="2400" dirty="0" smtClean="0"/>
              <a:t>Cooperation</a:t>
            </a:r>
          </a:p>
          <a:p>
            <a:r>
              <a:rPr lang="en-US" sz="2400" dirty="0" smtClean="0"/>
              <a:t>Verbal communication</a:t>
            </a:r>
          </a:p>
          <a:p>
            <a:r>
              <a:rPr lang="en-US" sz="2400" dirty="0" smtClean="0"/>
              <a:t>Non verbal behavior</a:t>
            </a:r>
          </a:p>
          <a:p>
            <a:r>
              <a:rPr lang="en-US" sz="2400" dirty="0" smtClean="0"/>
              <a:t>Verification to norms</a:t>
            </a:r>
          </a:p>
          <a:p>
            <a:r>
              <a:rPr lang="en-US" sz="2400" dirty="0" smtClean="0"/>
              <a:t>Decision-making aptitude</a:t>
            </a:r>
          </a:p>
          <a:p>
            <a:r>
              <a:rPr lang="en-US" sz="2400" dirty="0" smtClean="0"/>
              <a:t> </a:t>
            </a:r>
            <a:endParaRPr lang="en" dirty="0" smtClean="0"/>
          </a:p>
        </p:txBody>
      </p:sp>
      <p:sp>
        <p:nvSpPr>
          <p:cNvPr id="4" name="Rectangle 3"/>
          <p:cNvSpPr/>
          <p:nvPr/>
        </p:nvSpPr>
        <p:spPr>
          <a:xfrm rot="20008152">
            <a:off x="634678" y="4389335"/>
            <a:ext cx="44958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i="1" dirty="0" smtClean="0">
                <a:solidFill>
                  <a:srgbClr val="FF0000"/>
                </a:solidFill>
              </a:rPr>
              <a:t>Skills required for a group discussion: </a:t>
            </a:r>
          </a:p>
        </p:txBody>
      </p:sp>
      <p:sp>
        <p:nvSpPr>
          <p:cNvPr id="5" name="Rectangle 4"/>
          <p:cNvSpPr/>
          <p:nvPr/>
        </p:nvSpPr>
        <p:spPr>
          <a:xfrm>
            <a:off x="5334000" y="3276600"/>
            <a:ext cx="3505200" cy="3416320"/>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buFont typeface="Arial" pitchFamily="34" charset="0"/>
              <a:buChar char="•"/>
            </a:pPr>
            <a:r>
              <a:rPr lang="en-US" sz="2400" dirty="0" smtClean="0"/>
              <a:t>Knowledge</a:t>
            </a:r>
          </a:p>
          <a:p>
            <a:pPr>
              <a:buFont typeface="Arial" pitchFamily="34" charset="0"/>
              <a:buChar char="•"/>
            </a:pPr>
            <a:r>
              <a:rPr lang="en-US" sz="2400" dirty="0" smtClean="0"/>
              <a:t>Interpersonal skills</a:t>
            </a:r>
          </a:p>
          <a:p>
            <a:pPr>
              <a:buFont typeface="Arial" pitchFamily="34" charset="0"/>
              <a:buChar char="•"/>
            </a:pPr>
            <a:r>
              <a:rPr lang="en-US" sz="2400" dirty="0" smtClean="0"/>
              <a:t>Proactive</a:t>
            </a:r>
          </a:p>
          <a:p>
            <a:pPr>
              <a:buFont typeface="Arial" pitchFamily="34" charset="0"/>
              <a:buChar char="•"/>
            </a:pPr>
            <a:r>
              <a:rPr lang="en-US" sz="2400" dirty="0" smtClean="0"/>
              <a:t>Leadership</a:t>
            </a:r>
          </a:p>
          <a:p>
            <a:pPr>
              <a:buFont typeface="Arial" pitchFamily="34" charset="0"/>
              <a:buChar char="•"/>
            </a:pPr>
            <a:r>
              <a:rPr lang="en-US" sz="2400" dirty="0" smtClean="0"/>
              <a:t>Time management</a:t>
            </a:r>
          </a:p>
          <a:p>
            <a:pPr>
              <a:buFont typeface="Arial" pitchFamily="34" charset="0"/>
              <a:buChar char="•"/>
            </a:pPr>
            <a:r>
              <a:rPr lang="en-US" sz="2400" dirty="0" smtClean="0"/>
              <a:t>Logical ability</a:t>
            </a:r>
          </a:p>
          <a:p>
            <a:pPr>
              <a:buFont typeface="Arial" pitchFamily="34" charset="0"/>
              <a:buChar char="•"/>
            </a:pPr>
            <a:r>
              <a:rPr lang="en-US" sz="2400" dirty="0" smtClean="0"/>
              <a:t>Communication skills</a:t>
            </a:r>
          </a:p>
          <a:p>
            <a:pPr>
              <a:buFont typeface="Arial" pitchFamily="34" charset="0"/>
              <a:buChar char="•"/>
            </a:pPr>
            <a:r>
              <a:rPr lang="en-US" sz="2400" dirty="0" smtClean="0"/>
              <a:t> Group dynamics.</a:t>
            </a:r>
          </a:p>
          <a:p>
            <a:pPr>
              <a:buFont typeface="Arial" pitchFamily="34" charset="0"/>
              <a:buChar char="•"/>
            </a:pPr>
            <a:endParaRPr lang="en" sz="2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6106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3.6: Exploring career opportunities: </a:t>
            </a:r>
            <a:r>
              <a:rPr lang="en-US" sz="2400" dirty="0" smtClean="0"/>
              <a:t>Career exploration is simply learning about various occupations and their fit with your unique career preferences.</a:t>
            </a:r>
          </a:p>
        </p:txBody>
      </p:sp>
      <p:sp>
        <p:nvSpPr>
          <p:cNvPr id="3" name="Rectangle 2"/>
          <p:cNvSpPr/>
          <p:nvPr/>
        </p:nvSpPr>
        <p:spPr>
          <a:xfrm>
            <a:off x="457200" y="1676400"/>
            <a:ext cx="4953000" cy="2677656"/>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r>
              <a:rPr lang="en-US" sz="2400" b="1" i="1" dirty="0" smtClean="0">
                <a:solidFill>
                  <a:srgbClr val="FF0000"/>
                </a:solidFill>
              </a:rPr>
              <a:t>How to explore your career choices: </a:t>
            </a:r>
          </a:p>
          <a:p>
            <a:pPr>
              <a:buFont typeface="Wingdings" pitchFamily="2" charset="2"/>
              <a:buChar char="q"/>
            </a:pPr>
            <a:r>
              <a:rPr lang="en-US" sz="2400" dirty="0" smtClean="0"/>
              <a:t>Start with yourself</a:t>
            </a:r>
          </a:p>
          <a:p>
            <a:pPr>
              <a:buFont typeface="Wingdings" pitchFamily="2" charset="2"/>
              <a:buChar char="q"/>
            </a:pPr>
            <a:r>
              <a:rPr lang="en-US" sz="2400" dirty="0" smtClean="0"/>
              <a:t>Research viable careers</a:t>
            </a:r>
          </a:p>
          <a:p>
            <a:pPr>
              <a:buFont typeface="Wingdings" pitchFamily="2" charset="2"/>
              <a:buChar char="q"/>
            </a:pPr>
            <a:r>
              <a:rPr lang="en-US" sz="2400" dirty="0" smtClean="0"/>
              <a:t>Speak to others in the field</a:t>
            </a:r>
          </a:p>
          <a:p>
            <a:pPr>
              <a:buFont typeface="Wingdings" pitchFamily="2" charset="2"/>
              <a:buChar char="q"/>
            </a:pPr>
            <a:r>
              <a:rPr lang="en-US" sz="2400" dirty="0" smtClean="0"/>
              <a:t>Get involved in the workplace</a:t>
            </a:r>
          </a:p>
          <a:p>
            <a:pPr>
              <a:buFont typeface="Wingdings" pitchFamily="2" charset="2"/>
              <a:buChar char="q"/>
            </a:pPr>
            <a:r>
              <a:rPr lang="en-US" sz="2400" dirty="0" smtClean="0"/>
              <a:t>Revisit your choice</a:t>
            </a:r>
          </a:p>
        </p:txBody>
      </p:sp>
      <p:sp>
        <p:nvSpPr>
          <p:cNvPr id="4" name="Rectangle 3"/>
          <p:cNvSpPr/>
          <p:nvPr/>
        </p:nvSpPr>
        <p:spPr>
          <a:xfrm>
            <a:off x="533400" y="4724400"/>
            <a:ext cx="861060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3.7: Team skills: </a:t>
            </a:r>
            <a:r>
              <a:rPr lang="en-US" sz="2400" dirty="0" smtClean="0"/>
              <a:t>Team work is the most sought after skills in the work place</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
            <a:ext cx="8077200" cy="304698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b="1" i="1" dirty="0" smtClean="0">
                <a:solidFill>
                  <a:srgbClr val="FF0000"/>
                </a:solidFill>
              </a:rPr>
              <a:t>Presentation skills: </a:t>
            </a:r>
          </a:p>
          <a:p>
            <a:pPr marL="342900" indent="-342900">
              <a:buFont typeface="Wingdings" pitchFamily="2" charset="2"/>
              <a:buChar char="Ø"/>
            </a:pPr>
            <a:r>
              <a:rPr lang="en-US" sz="2400" dirty="0" smtClean="0"/>
              <a:t>Understanding the audience</a:t>
            </a:r>
          </a:p>
          <a:p>
            <a:pPr marL="342900" indent="-342900">
              <a:buFont typeface="Wingdings" pitchFamily="2" charset="2"/>
              <a:buChar char="Ø"/>
            </a:pPr>
            <a:r>
              <a:rPr lang="en-US" sz="2400" dirty="0" smtClean="0"/>
              <a:t>Tell the story of you</a:t>
            </a:r>
          </a:p>
          <a:p>
            <a:pPr marL="342900" indent="-342900">
              <a:buFont typeface="Wingdings" pitchFamily="2" charset="2"/>
              <a:buChar char="Ø"/>
            </a:pPr>
            <a:r>
              <a:rPr lang="en-US" sz="2400" dirty="0" smtClean="0"/>
              <a:t>Create a call to action</a:t>
            </a:r>
          </a:p>
          <a:p>
            <a:pPr marL="342900" indent="-342900">
              <a:buFont typeface="Wingdings" pitchFamily="2" charset="2"/>
              <a:buChar char="Ø"/>
            </a:pPr>
            <a:r>
              <a:rPr lang="en-US" sz="2400" dirty="0" smtClean="0"/>
              <a:t>Use story telling to make your resume come to life.</a:t>
            </a:r>
          </a:p>
          <a:p>
            <a:pPr marL="342900" indent="-342900">
              <a:buFont typeface="Wingdings" pitchFamily="2" charset="2"/>
              <a:buChar char="Ø"/>
            </a:pPr>
            <a:r>
              <a:rPr lang="en-US" sz="2400" dirty="0" smtClean="0"/>
              <a:t>Rehearse your interview</a:t>
            </a:r>
          </a:p>
          <a:p>
            <a:pPr marL="342900" indent="-342900">
              <a:buFont typeface="Wingdings" pitchFamily="2" charset="2"/>
              <a:buChar char="Ø"/>
            </a:pPr>
            <a:r>
              <a:rPr lang="en-US" sz="2400" dirty="0" smtClean="0"/>
              <a:t>Watch your body language</a:t>
            </a:r>
          </a:p>
          <a:p>
            <a:pPr marL="342900" indent="-342900">
              <a:buFont typeface="Wingdings" pitchFamily="2" charset="2"/>
              <a:buChar char="Ø"/>
            </a:pPr>
            <a:r>
              <a:rPr lang="en-US" sz="2400" dirty="0" smtClean="0"/>
              <a:t>Control your voice</a:t>
            </a:r>
          </a:p>
        </p:txBody>
      </p:sp>
      <p:sp>
        <p:nvSpPr>
          <p:cNvPr id="3" name="Rectangle 2"/>
          <p:cNvSpPr/>
          <p:nvPr/>
        </p:nvSpPr>
        <p:spPr>
          <a:xfrm>
            <a:off x="228600" y="3505200"/>
            <a:ext cx="9448800" cy="46166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 sz="2400" dirty="0" smtClean="0"/>
              <a:t>3.7.2: </a:t>
            </a:r>
            <a:r>
              <a:rPr lang="en-US" sz="2400" dirty="0" smtClean="0"/>
              <a:t>Trust and collaboration: Four trust collaboration principles: </a:t>
            </a:r>
          </a:p>
        </p:txBody>
      </p:sp>
      <p:sp>
        <p:nvSpPr>
          <p:cNvPr id="4" name="Rectangle 3"/>
          <p:cNvSpPr/>
          <p:nvPr/>
        </p:nvSpPr>
        <p:spPr>
          <a:xfrm>
            <a:off x="304800" y="4343400"/>
            <a:ext cx="89154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1. Empathy must be visual in individual interactions:</a:t>
            </a:r>
          </a:p>
          <a:p>
            <a:pPr algn="just"/>
            <a:r>
              <a:rPr lang="en-US" sz="2400" dirty="0" smtClean="0"/>
              <a:t>For collaboration to work well, all involved need to demonstrate empathy in the way we listen, talk and act.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9916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Principle 2: The group mission must be paramount above the individual objectives:</a:t>
            </a:r>
            <a:r>
              <a:rPr lang="en-US" sz="2400" dirty="0" smtClean="0"/>
              <a:t> Self interest should never exist. Common good should be the prime goal.</a:t>
            </a:r>
          </a:p>
        </p:txBody>
      </p:sp>
      <p:sp>
        <p:nvSpPr>
          <p:cNvPr id="3" name="Rectangle 2"/>
          <p:cNvSpPr/>
          <p:nvPr/>
        </p:nvSpPr>
        <p:spPr>
          <a:xfrm>
            <a:off x="381000" y="1676400"/>
            <a:ext cx="8915400"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Principle 3: Interdependence will deliver the best results:</a:t>
            </a:r>
          </a:p>
          <a:p>
            <a:pPr algn="just"/>
            <a:r>
              <a:rPr lang="en-US" sz="2400" dirty="0" smtClean="0"/>
              <a:t>A team dependent on another's strength can produce a strong bond of interconnectedness</a:t>
            </a:r>
          </a:p>
        </p:txBody>
      </p:sp>
      <p:sp>
        <p:nvSpPr>
          <p:cNvPr id="4" name="Rectangle 3"/>
          <p:cNvSpPr/>
          <p:nvPr/>
        </p:nvSpPr>
        <p:spPr>
          <a:xfrm>
            <a:off x="381000" y="3429000"/>
            <a:ext cx="88392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Principle 4. Progress is linear and not circular. </a:t>
            </a:r>
            <a:r>
              <a:rPr lang="en-US" sz="2400" dirty="0" smtClean="0"/>
              <a:t>For collaboration to work, plans need to be built to take progress forward.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5113900" cy="461665"/>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r>
              <a:rPr lang="en-US" sz="2400" b="1" i="1" dirty="0" smtClean="0">
                <a:solidFill>
                  <a:srgbClr val="FF0000"/>
                </a:solidFill>
              </a:rPr>
              <a:t>3.7.3: Learning as a team skill: </a:t>
            </a:r>
            <a:endParaRPr lang="en-US" sz="2400" b="1" i="1" dirty="0">
              <a:solidFill>
                <a:srgbClr val="FF0000"/>
              </a:solidFill>
            </a:endParaRPr>
          </a:p>
        </p:txBody>
      </p:sp>
      <p:sp>
        <p:nvSpPr>
          <p:cNvPr id="3" name="Rectangle 2"/>
          <p:cNvSpPr/>
          <p:nvPr/>
        </p:nvSpPr>
        <p:spPr>
          <a:xfrm>
            <a:off x="533400" y="914400"/>
            <a:ext cx="8763000" cy="193899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buFont typeface="Wingdings" pitchFamily="2" charset="2"/>
              <a:buChar char="q"/>
            </a:pPr>
            <a:r>
              <a:rPr lang="en-US" sz="2400" dirty="0" smtClean="0"/>
              <a:t>Focus on the person speaking</a:t>
            </a:r>
          </a:p>
          <a:p>
            <a:pPr>
              <a:buFont typeface="Wingdings" pitchFamily="2" charset="2"/>
              <a:buChar char="q"/>
            </a:pPr>
            <a:r>
              <a:rPr lang="en-US" sz="2400" dirty="0" smtClean="0"/>
              <a:t>Pay attention to both verbal and nonverbal communication</a:t>
            </a:r>
          </a:p>
          <a:p>
            <a:pPr>
              <a:buFont typeface="Wingdings" pitchFamily="2" charset="2"/>
              <a:buChar char="q"/>
            </a:pPr>
            <a:r>
              <a:rPr lang="en-US" sz="2400" dirty="0" smtClean="0"/>
              <a:t>Ask for clarification</a:t>
            </a:r>
          </a:p>
          <a:p>
            <a:pPr algn="just">
              <a:buFont typeface="Wingdings" pitchFamily="2" charset="2"/>
              <a:buChar char="q"/>
            </a:pPr>
            <a:r>
              <a:rPr lang="en-US" sz="2400" dirty="0" smtClean="0"/>
              <a:t>repeat what was said in your own words to ensure that      you understood</a:t>
            </a:r>
            <a:endParaRPr lang="en-US" sz="2400" dirty="0"/>
          </a:p>
        </p:txBody>
      </p:sp>
      <p:sp>
        <p:nvSpPr>
          <p:cNvPr id="4" name="Rectangle 3"/>
          <p:cNvSpPr/>
          <p:nvPr/>
        </p:nvSpPr>
        <p:spPr>
          <a:xfrm>
            <a:off x="533400" y="3124200"/>
            <a:ext cx="8458200" cy="120032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sz="2400" b="1" i="1" dirty="0" smtClean="0">
                <a:solidFill>
                  <a:srgbClr val="FF0000"/>
                </a:solidFill>
              </a:rPr>
              <a:t>3.7.4: Brain storming: </a:t>
            </a:r>
            <a:r>
              <a:rPr lang="en-US" sz="2400" dirty="0" smtClean="0"/>
              <a:t>Brain storming is a methods design teams use to generate ideas to solve clearly defined design problems.</a:t>
            </a:r>
          </a:p>
        </p:txBody>
      </p:sp>
      <p:sp>
        <p:nvSpPr>
          <p:cNvPr id="5" name="Rectangle 4"/>
          <p:cNvSpPr/>
          <p:nvPr/>
        </p:nvSpPr>
        <p:spPr>
          <a:xfrm>
            <a:off x="762000" y="4495800"/>
            <a:ext cx="8763000" cy="461665"/>
          </a:xfrm>
          <a:prstGeom prst="rect">
            <a:avLst/>
          </a:prstGeom>
        </p:spPr>
        <p:txBody>
          <a:bodyPr wrap="square">
            <a:spAutoFit/>
          </a:bodyPr>
          <a:lstStyle/>
          <a:p>
            <a:r>
              <a:rPr lang="en-US" sz="2400" b="1" i="1" dirty="0" smtClean="0">
                <a:solidFill>
                  <a:srgbClr val="FF0000"/>
                </a:solidFill>
              </a:rPr>
              <a:t>How to use brains storming best:</a:t>
            </a:r>
            <a:endParaRPr lang="en-US" dirty="0" smtClean="0"/>
          </a:p>
        </p:txBody>
      </p:sp>
      <p:sp>
        <p:nvSpPr>
          <p:cNvPr id="6" name="Rectangle 5"/>
          <p:cNvSpPr/>
          <p:nvPr/>
        </p:nvSpPr>
        <p:spPr>
          <a:xfrm>
            <a:off x="762000" y="5029200"/>
            <a:ext cx="2406428" cy="461665"/>
          </a:xfrm>
          <a:prstGeom prst="rect">
            <a:avLst/>
          </a:prstGeom>
        </p:spPr>
        <p:style>
          <a:lnRef idx="3">
            <a:schemeClr val="lt1"/>
          </a:lnRef>
          <a:fillRef idx="1">
            <a:schemeClr val="accent5"/>
          </a:fillRef>
          <a:effectRef idx="1">
            <a:schemeClr val="accent5"/>
          </a:effectRef>
          <a:fontRef idx="minor">
            <a:schemeClr val="lt1"/>
          </a:fontRef>
        </p:style>
        <p:txBody>
          <a:bodyPr wrap="none">
            <a:spAutoFit/>
          </a:bodyPr>
          <a:lstStyle/>
          <a:p>
            <a:r>
              <a:rPr lang="en-US" sz="2400" dirty="0" smtClean="0"/>
              <a:t>Set a time limit</a:t>
            </a:r>
            <a:endParaRPr lang="en-US" sz="2400" dirty="0"/>
          </a:p>
        </p:txBody>
      </p:sp>
      <p:sp>
        <p:nvSpPr>
          <p:cNvPr id="7" name="Rectangle 6"/>
          <p:cNvSpPr/>
          <p:nvPr/>
        </p:nvSpPr>
        <p:spPr>
          <a:xfrm>
            <a:off x="685800" y="5638800"/>
            <a:ext cx="5024132"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sz="2400" dirty="0" smtClean="0"/>
              <a:t>Begin with a target problem, brief</a:t>
            </a:r>
          </a:p>
        </p:txBody>
      </p:sp>
      <p:sp>
        <p:nvSpPr>
          <p:cNvPr id="8" name="Rectangle 7"/>
          <p:cNvSpPr/>
          <p:nvPr/>
        </p:nvSpPr>
        <p:spPr>
          <a:xfrm>
            <a:off x="914400" y="6248400"/>
            <a:ext cx="4519186" cy="400110"/>
          </a:xfrm>
          <a:prstGeom prst="rect">
            <a:avLst/>
          </a:prstGeom>
          <a:solidFill>
            <a:srgbClr val="FFC000"/>
          </a:solidFill>
          <a:ln>
            <a:solidFill>
              <a:schemeClr val="accent1"/>
            </a:solidFill>
          </a:ln>
        </p:spPr>
        <p:txBody>
          <a:bodyPr wrap="none">
            <a:spAutoFit/>
          </a:bodyPr>
          <a:lstStyle/>
          <a:p>
            <a:r>
              <a:rPr lang="en-US" sz="2000" dirty="0" smtClean="0"/>
              <a:t>Refrain from </a:t>
            </a:r>
            <a:r>
              <a:rPr lang="en-US" sz="2000" dirty="0" smtClean="0"/>
              <a:t>judgment </a:t>
            </a:r>
            <a:r>
              <a:rPr lang="en-US" sz="2000" dirty="0" smtClean="0"/>
              <a:t>and criticism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
            <a:ext cx="5715000" cy="738664"/>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en-US" sz="2400" dirty="0" smtClean="0"/>
              <a:t>Encourage weird and wacky ideas</a:t>
            </a:r>
          </a:p>
          <a:p>
            <a:endParaRPr lang="en-US" dirty="0" smtClean="0"/>
          </a:p>
        </p:txBody>
      </p:sp>
      <p:sp>
        <p:nvSpPr>
          <p:cNvPr id="3" name="Rectangle 2"/>
          <p:cNvSpPr/>
          <p:nvPr/>
        </p:nvSpPr>
        <p:spPr>
          <a:xfrm>
            <a:off x="533400" y="1143000"/>
            <a:ext cx="2560316" cy="461665"/>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r>
              <a:rPr lang="en-US" sz="2400" dirty="0" smtClean="0"/>
              <a:t>Aim for quantity</a:t>
            </a:r>
          </a:p>
        </p:txBody>
      </p:sp>
      <p:sp>
        <p:nvSpPr>
          <p:cNvPr id="4" name="Rectangle 3"/>
          <p:cNvSpPr/>
          <p:nvPr/>
        </p:nvSpPr>
        <p:spPr>
          <a:xfrm>
            <a:off x="533400" y="685800"/>
            <a:ext cx="3337773" cy="461665"/>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r>
              <a:rPr lang="en-US" sz="2400" dirty="0" smtClean="0"/>
              <a:t>Builds on others ideas</a:t>
            </a:r>
          </a:p>
        </p:txBody>
      </p:sp>
      <p:sp>
        <p:nvSpPr>
          <p:cNvPr id="5" name="Rectangle 4"/>
          <p:cNvSpPr/>
          <p:nvPr/>
        </p:nvSpPr>
        <p:spPr>
          <a:xfrm>
            <a:off x="533400" y="1600200"/>
            <a:ext cx="1779654" cy="461665"/>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r>
              <a:rPr lang="en-US" sz="2400" dirty="0" smtClean="0"/>
              <a:t>Stay visual</a:t>
            </a:r>
          </a:p>
        </p:txBody>
      </p:sp>
      <p:sp>
        <p:nvSpPr>
          <p:cNvPr id="6" name="Rectangle 5"/>
          <p:cNvSpPr/>
          <p:nvPr/>
        </p:nvSpPr>
        <p:spPr>
          <a:xfrm>
            <a:off x="533400" y="2057400"/>
            <a:ext cx="4825360" cy="461665"/>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r>
              <a:rPr lang="en-US" sz="2400" dirty="0" smtClean="0"/>
              <a:t>Allow one conversation at a time</a:t>
            </a:r>
          </a:p>
        </p:txBody>
      </p:sp>
      <p:sp>
        <p:nvSpPr>
          <p:cNvPr id="7" name="Rectangle 6"/>
          <p:cNvSpPr/>
          <p:nvPr/>
        </p:nvSpPr>
        <p:spPr>
          <a:xfrm>
            <a:off x="457200" y="2895600"/>
            <a:ext cx="87630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3.7.5 Social and cultural etiquettes: </a:t>
            </a:r>
            <a:r>
              <a:rPr lang="en-US" sz="2400" dirty="0" smtClean="0"/>
              <a:t>Cultural etiquette is what you call the codes of behavior that rule different cultures. What is acceptable and what is not in a society.</a:t>
            </a:r>
          </a:p>
        </p:txBody>
      </p:sp>
      <p:sp>
        <p:nvSpPr>
          <p:cNvPr id="8" name="Rectangle 7"/>
          <p:cNvSpPr/>
          <p:nvPr/>
        </p:nvSpPr>
        <p:spPr>
          <a:xfrm>
            <a:off x="457200" y="4114800"/>
            <a:ext cx="8915400" cy="2308324"/>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buFont typeface="Wingdings" pitchFamily="2" charset="2"/>
              <a:buChar char="Ø"/>
            </a:pPr>
            <a:r>
              <a:rPr lang="en-US" sz="2400" dirty="0" smtClean="0"/>
              <a:t>Tipping etiquette</a:t>
            </a:r>
          </a:p>
          <a:p>
            <a:pPr algn="just">
              <a:buFont typeface="Wingdings" pitchFamily="2" charset="2"/>
              <a:buChar char="Ø"/>
            </a:pPr>
            <a:r>
              <a:rPr lang="en-US" sz="2400" dirty="0" smtClean="0"/>
              <a:t>Cell Phone etiquette</a:t>
            </a:r>
          </a:p>
          <a:p>
            <a:pPr algn="just">
              <a:buFont typeface="Wingdings" pitchFamily="2" charset="2"/>
              <a:buChar char="Ø"/>
            </a:pPr>
            <a:r>
              <a:rPr lang="en-US" sz="2400" dirty="0" smtClean="0"/>
              <a:t>Different greeting around the world</a:t>
            </a:r>
          </a:p>
          <a:p>
            <a:pPr algn="just">
              <a:buFont typeface="Wingdings" pitchFamily="2" charset="2"/>
              <a:buChar char="Ø"/>
            </a:pPr>
            <a:r>
              <a:rPr lang="en-US" sz="2400" dirty="0" smtClean="0"/>
              <a:t>Eating etiquette and table manners around the world</a:t>
            </a:r>
          </a:p>
          <a:p>
            <a:pPr algn="just">
              <a:buFont typeface="Wingdings" pitchFamily="2" charset="2"/>
              <a:buChar char="Ø"/>
            </a:pPr>
            <a:r>
              <a:rPr lang="en-US" sz="2400" dirty="0" smtClean="0"/>
              <a:t>Culture is a two way street and is as much about you as about the society you are entering.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763000" cy="1015663"/>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 sz="2000" b="1" i="1" dirty="0" smtClean="0">
                <a:solidFill>
                  <a:srgbClr val="FF0000"/>
                </a:solidFill>
              </a:rPr>
              <a:t>3.7.6 </a:t>
            </a:r>
            <a:r>
              <a:rPr lang="en-US" sz="2000" b="1" i="1" dirty="0" smtClean="0">
                <a:solidFill>
                  <a:srgbClr val="FF0000"/>
                </a:solidFill>
              </a:rPr>
              <a:t>International Communication: </a:t>
            </a:r>
            <a:r>
              <a:rPr lang="en-US" sz="2000" dirty="0" smtClean="0"/>
              <a:t>Global or international communication is the development and sharing of information, through verbal and non verbal messages, in international settings and contexts.</a:t>
            </a:r>
          </a:p>
        </p:txBody>
      </p:sp>
      <p:sp>
        <p:nvSpPr>
          <p:cNvPr id="3" name="Rectangle 2"/>
          <p:cNvSpPr/>
          <p:nvPr/>
        </p:nvSpPr>
        <p:spPr>
          <a:xfrm>
            <a:off x="381000" y="1600200"/>
            <a:ext cx="8610600" cy="224676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000" dirty="0" smtClean="0"/>
              <a:t>Masters in global and international communication programs: Masters degree program]rams in global communication introduce students to the foundational principles and theories behind international communication, as well as how cultural differences impact the creation and dissemination of global messaging across mass media. Below are the examples of potential career paths available to graduates with a masters degree in global or international communication.</a:t>
            </a:r>
          </a:p>
        </p:txBody>
      </p:sp>
      <p:sp>
        <p:nvSpPr>
          <p:cNvPr id="4" name="Rectangle 3"/>
          <p:cNvSpPr/>
          <p:nvPr/>
        </p:nvSpPr>
        <p:spPr>
          <a:xfrm>
            <a:off x="457200" y="4114800"/>
            <a:ext cx="8610600" cy="2585323"/>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en-US" sz="2400" dirty="0" smtClean="0"/>
              <a:t>Job Opportunities:</a:t>
            </a:r>
          </a:p>
          <a:p>
            <a:r>
              <a:rPr lang="en-US" sz="2400" dirty="0" smtClean="0"/>
              <a:t>Professor</a:t>
            </a:r>
          </a:p>
          <a:p>
            <a:r>
              <a:rPr lang="en-US" sz="2400" dirty="0" smtClean="0"/>
              <a:t>Communication director</a:t>
            </a:r>
          </a:p>
          <a:p>
            <a:r>
              <a:rPr lang="en-US" sz="2400" dirty="0" smtClean="0"/>
              <a:t>Marketing specialist</a:t>
            </a:r>
          </a:p>
          <a:p>
            <a:r>
              <a:rPr lang="en-US" sz="2400" dirty="0" smtClean="0"/>
              <a:t>Non profit public reaction specialist</a:t>
            </a:r>
          </a:p>
          <a:p>
            <a:r>
              <a:rPr lang="en-US" sz="2400" dirty="0" smtClean="0"/>
              <a:t>Journalist</a:t>
            </a:r>
            <a:r>
              <a:rPr lang="en-US" dirty="0" smtClean="0"/>
              <a:t>.</a:t>
            </a:r>
          </a:p>
          <a:p>
            <a:endParaRPr lang="en"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381000"/>
            <a:ext cx="8832850" cy="230832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Cognitive skills: </a:t>
            </a:r>
            <a:r>
              <a:rPr lang="en-US" sz="2400" dirty="0" smtClean="0"/>
              <a:t>These are the core skills that human brain uses to think, read, learn, remember, reason, and pay attention. They take incoming information and move it into the bank of knowledge. Cognitive skills are brain based skills we need to carry out any task from the simplest to the most complex</a:t>
            </a:r>
            <a:r>
              <a:rPr lang="en-US" dirty="0" smtClean="0"/>
              <a:t>.</a:t>
            </a:r>
          </a:p>
        </p:txBody>
      </p:sp>
      <p:sp>
        <p:nvSpPr>
          <p:cNvPr id="3" name="Rectangle 2"/>
          <p:cNvSpPr/>
          <p:nvPr/>
        </p:nvSpPr>
        <p:spPr>
          <a:xfrm>
            <a:off x="412750" y="2828837"/>
            <a:ext cx="883285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smtClean="0"/>
              <a:t>Cognitive skills are many. In this we learn: </a:t>
            </a:r>
            <a:r>
              <a:rPr lang="en-US" sz="2400" dirty="0" smtClean="0">
                <a:solidFill>
                  <a:srgbClr val="0070C0"/>
                </a:solidFill>
              </a:rPr>
              <a:t>Self Awareness, Critical thinking, Creative thinking, Decision Making, And problem solving </a:t>
            </a:r>
            <a:r>
              <a:rPr lang="en-US" sz="2400" dirty="0" smtClean="0"/>
              <a:t>are dealt with.</a:t>
            </a:r>
          </a:p>
        </p:txBody>
      </p:sp>
      <p:sp>
        <p:nvSpPr>
          <p:cNvPr id="4" name="Rectangle 3"/>
          <p:cNvSpPr/>
          <p:nvPr/>
        </p:nvSpPr>
        <p:spPr>
          <a:xfrm>
            <a:off x="412750" y="4572001"/>
            <a:ext cx="87503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i="1" dirty="0" smtClean="0">
                <a:solidFill>
                  <a:srgbClr val="FF0000"/>
                </a:solidFill>
              </a:rPr>
              <a:t>Self awareness: </a:t>
            </a:r>
            <a:r>
              <a:rPr lang="en-US" sz="2400" dirty="0" smtClean="0"/>
              <a:t>It involves out perception of different aspects of the self including traits, behaviors and feelings.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228601"/>
            <a:ext cx="9080500" cy="83099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b="1" i="1" dirty="0" smtClean="0">
                <a:solidFill>
                  <a:srgbClr val="FF0000"/>
                </a:solidFill>
              </a:rPr>
              <a:t>Two states of self awareness</a:t>
            </a:r>
            <a:r>
              <a:rPr lang="en-US" sz="2400" b="1" dirty="0" smtClean="0"/>
              <a:t>: </a:t>
            </a:r>
            <a:r>
              <a:rPr lang="en-US" sz="2400" dirty="0" smtClean="0"/>
              <a:t>Public self awareness</a:t>
            </a:r>
          </a:p>
          <a:p>
            <a:r>
              <a:rPr lang="en-US" sz="2400" dirty="0" smtClean="0"/>
              <a:t>Being aware of how we appear to others</a:t>
            </a:r>
          </a:p>
        </p:txBody>
      </p:sp>
      <p:sp>
        <p:nvSpPr>
          <p:cNvPr id="3" name="Rectangle 2"/>
          <p:cNvSpPr/>
          <p:nvPr/>
        </p:nvSpPr>
        <p:spPr>
          <a:xfrm>
            <a:off x="247650" y="1066801"/>
            <a:ext cx="90805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i="1" dirty="0" smtClean="0">
                <a:solidFill>
                  <a:srgbClr val="FF0000"/>
                </a:solidFill>
              </a:rPr>
              <a:t>Private awareness: </a:t>
            </a:r>
            <a:r>
              <a:rPr lang="en-US" sz="2400" dirty="0" smtClean="0"/>
              <a:t>Being able to reflect on one's own internal state.</a:t>
            </a:r>
          </a:p>
        </p:txBody>
      </p:sp>
      <p:sp>
        <p:nvSpPr>
          <p:cNvPr id="4" name="Rectangle 3"/>
          <p:cNvSpPr/>
          <p:nvPr/>
        </p:nvSpPr>
        <p:spPr>
          <a:xfrm>
            <a:off x="247650" y="2133601"/>
            <a:ext cx="90805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Importance of self awareness: </a:t>
            </a:r>
            <a:r>
              <a:rPr lang="en-US" sz="2400" dirty="0" smtClean="0"/>
              <a:t>People who are aware of how people see them are more likely to be empathetic to people with different perspectives.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228601"/>
            <a:ext cx="8997950" cy="461665"/>
          </a:xfrm>
          <a:prstGeom prst="rect">
            <a:avLst/>
          </a:prstGeom>
        </p:spPr>
        <p:txBody>
          <a:bodyPr wrap="square">
            <a:spAutoFit/>
          </a:bodyPr>
          <a:lstStyle/>
          <a:p>
            <a:r>
              <a:rPr lang="en-US" sz="2400" b="1" i="1" dirty="0" smtClean="0">
                <a:solidFill>
                  <a:srgbClr val="FF0000"/>
                </a:solidFill>
              </a:rPr>
              <a:t>Benefits of Self Awareness: </a:t>
            </a:r>
          </a:p>
        </p:txBody>
      </p:sp>
      <p:sp>
        <p:nvSpPr>
          <p:cNvPr id="3" name="Rectangle 2"/>
          <p:cNvSpPr/>
          <p:nvPr/>
        </p:nvSpPr>
        <p:spPr>
          <a:xfrm>
            <a:off x="495300" y="1295401"/>
            <a:ext cx="883285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It helps us to become better decision makers</a:t>
            </a:r>
          </a:p>
        </p:txBody>
      </p:sp>
      <p:sp>
        <p:nvSpPr>
          <p:cNvPr id="4" name="Rectangle 3"/>
          <p:cNvSpPr/>
          <p:nvPr/>
        </p:nvSpPr>
        <p:spPr>
          <a:xfrm>
            <a:off x="495300" y="1752601"/>
            <a:ext cx="94107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It allows us to understand things from multiple perspectives</a:t>
            </a:r>
          </a:p>
        </p:txBody>
      </p:sp>
      <p:sp>
        <p:nvSpPr>
          <p:cNvPr id="5" name="Rectangle 4"/>
          <p:cNvSpPr/>
          <p:nvPr/>
        </p:nvSpPr>
        <p:spPr>
          <a:xfrm>
            <a:off x="533400" y="2209800"/>
            <a:ext cx="892175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It helps us free from assumptions and biases</a:t>
            </a:r>
          </a:p>
        </p:txBody>
      </p:sp>
      <p:sp>
        <p:nvSpPr>
          <p:cNvPr id="6" name="Rectangle 5"/>
          <p:cNvSpPr/>
          <p:nvPr/>
        </p:nvSpPr>
        <p:spPr>
          <a:xfrm>
            <a:off x="533400" y="2667000"/>
            <a:ext cx="685165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It helps us to build better relationships</a:t>
            </a:r>
          </a:p>
        </p:txBody>
      </p:sp>
      <p:sp>
        <p:nvSpPr>
          <p:cNvPr id="7" name="Rectangle 6"/>
          <p:cNvSpPr/>
          <p:nvPr/>
        </p:nvSpPr>
        <p:spPr>
          <a:xfrm>
            <a:off x="533400" y="3124200"/>
            <a:ext cx="84201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It gives us greater ability to regulate our emotions</a:t>
            </a:r>
          </a:p>
        </p:txBody>
      </p:sp>
      <p:sp>
        <p:nvSpPr>
          <p:cNvPr id="8" name="Rectangle 7"/>
          <p:cNvSpPr/>
          <p:nvPr/>
        </p:nvSpPr>
        <p:spPr>
          <a:xfrm>
            <a:off x="533400" y="3581400"/>
            <a:ext cx="2805576"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It decreases stress</a:t>
            </a:r>
          </a:p>
        </p:txBody>
      </p:sp>
      <p:sp>
        <p:nvSpPr>
          <p:cNvPr id="9" name="Rectangle 8"/>
          <p:cNvSpPr/>
          <p:nvPr/>
        </p:nvSpPr>
        <p:spPr>
          <a:xfrm>
            <a:off x="533400" y="3962400"/>
            <a:ext cx="3102131"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It makes us happier</a:t>
            </a:r>
            <a:r>
              <a:rPr lang="en-US" dirty="0" smtClean="0"/>
              <a:t>.</a:t>
            </a:r>
          </a:p>
        </p:txBody>
      </p:sp>
      <p:sp>
        <p:nvSpPr>
          <p:cNvPr id="10" name="Rectangle 9"/>
          <p:cNvSpPr/>
          <p:nvPr/>
        </p:nvSpPr>
        <p:spPr>
          <a:xfrm>
            <a:off x="495300" y="838201"/>
            <a:ext cx="767715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It gives us the power to influence outcomes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1" y="381001"/>
            <a:ext cx="6409127" cy="461665"/>
          </a:xfrm>
          <a:prstGeom prst="rect">
            <a:avLst/>
          </a:prstGeom>
        </p:spPr>
        <p:txBody>
          <a:bodyPr wrap="none">
            <a:spAutoFit/>
          </a:bodyPr>
          <a:lstStyle/>
          <a:p>
            <a:r>
              <a:rPr lang="en-US" sz="2400" b="1" i="1" dirty="0" smtClean="0">
                <a:solidFill>
                  <a:srgbClr val="FF0000"/>
                </a:solidFill>
              </a:rPr>
              <a:t>How to become more self aware person: </a:t>
            </a:r>
            <a:endParaRPr lang="en-US" sz="2400" b="1" i="1" dirty="0">
              <a:solidFill>
                <a:srgbClr val="FF0000"/>
              </a:solidFill>
            </a:endParaRPr>
          </a:p>
        </p:txBody>
      </p:sp>
      <p:sp>
        <p:nvSpPr>
          <p:cNvPr id="3" name="Rectangle 2"/>
          <p:cNvSpPr/>
          <p:nvPr/>
        </p:nvSpPr>
        <p:spPr>
          <a:xfrm>
            <a:off x="577850" y="914401"/>
            <a:ext cx="883285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buFont typeface="Arial" pitchFamily="34" charset="0"/>
              <a:buChar char="•"/>
            </a:pPr>
            <a:r>
              <a:rPr lang="en-US" sz="2400" dirty="0" smtClean="0"/>
              <a:t>Ask the what questions</a:t>
            </a:r>
          </a:p>
          <a:p>
            <a:pPr>
              <a:buFont typeface="Arial" pitchFamily="34" charset="0"/>
              <a:buChar char="•"/>
            </a:pPr>
            <a:r>
              <a:rPr lang="en-US" sz="2400" dirty="0" smtClean="0"/>
              <a:t>Strengthen the brain</a:t>
            </a:r>
          </a:p>
          <a:p>
            <a:pPr>
              <a:buFont typeface="Arial" pitchFamily="34" charset="0"/>
              <a:buChar char="•"/>
            </a:pPr>
            <a:r>
              <a:rPr lang="en-US" sz="2400" dirty="0" smtClean="0"/>
              <a:t>Ask others what their perception of us</a:t>
            </a:r>
            <a:r>
              <a:rPr lang="en-US" dirty="0" smtClean="0"/>
              <a:t>.</a:t>
            </a:r>
          </a:p>
        </p:txBody>
      </p:sp>
      <p:sp>
        <p:nvSpPr>
          <p:cNvPr id="4" name="Rectangle 3"/>
          <p:cNvSpPr/>
          <p:nvPr/>
        </p:nvSpPr>
        <p:spPr>
          <a:xfrm>
            <a:off x="577850" y="2438401"/>
            <a:ext cx="883285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i="1" dirty="0" smtClean="0">
                <a:solidFill>
                  <a:srgbClr val="FF0000"/>
                </a:solidFill>
              </a:rPr>
              <a:t> 3.1.2 Critical thinking: </a:t>
            </a:r>
            <a:r>
              <a:rPr lang="en-US" sz="2400" dirty="0" smtClean="0"/>
              <a:t>Critical thinking is process of analyzing a topic or a problem deeply based on relevant information</a:t>
            </a:r>
            <a:r>
              <a:rPr lang="en-US" dirty="0" smtClean="0"/>
              <a:t>. </a:t>
            </a:r>
          </a:p>
        </p:txBody>
      </p:sp>
      <p:sp>
        <p:nvSpPr>
          <p:cNvPr id="5" name="Rectangle 4"/>
          <p:cNvSpPr/>
          <p:nvPr/>
        </p:nvSpPr>
        <p:spPr>
          <a:xfrm>
            <a:off x="577850" y="3962401"/>
            <a:ext cx="8750300" cy="830997"/>
          </a:xfrm>
          <a:prstGeom prst="rect">
            <a:avLst/>
          </a:prstGeom>
        </p:spPr>
        <p:txBody>
          <a:bodyPr wrap="square">
            <a:spAutoFit/>
          </a:bodyPr>
          <a:lstStyle/>
          <a:p>
            <a:r>
              <a:rPr lang="en-US" sz="2400" b="1" i="1" dirty="0" smtClean="0">
                <a:solidFill>
                  <a:srgbClr val="FF0000"/>
                </a:solidFill>
              </a:rPr>
              <a:t>Steps to follow when thinking critically to solve  problem:</a:t>
            </a:r>
          </a:p>
        </p:txBody>
      </p:sp>
      <p:sp>
        <p:nvSpPr>
          <p:cNvPr id="6" name="Rectangle 5"/>
          <p:cNvSpPr/>
          <p:nvPr/>
        </p:nvSpPr>
        <p:spPr>
          <a:xfrm>
            <a:off x="742950" y="4876801"/>
            <a:ext cx="4254691"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smtClean="0"/>
              <a:t>Identify a issue or a problem</a:t>
            </a:r>
            <a:endParaRPr lang="en-US" sz="2400" dirty="0"/>
          </a:p>
        </p:txBody>
      </p:sp>
      <p:sp>
        <p:nvSpPr>
          <p:cNvPr id="7" name="Rectangle 6"/>
          <p:cNvSpPr/>
          <p:nvPr/>
        </p:nvSpPr>
        <p:spPr>
          <a:xfrm>
            <a:off x="742950" y="5334001"/>
            <a:ext cx="75946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Understand the reason behind the problem</a:t>
            </a:r>
          </a:p>
        </p:txBody>
      </p:sp>
      <p:sp>
        <p:nvSpPr>
          <p:cNvPr id="8" name="Rectangle 7"/>
          <p:cNvSpPr/>
          <p:nvPr/>
        </p:nvSpPr>
        <p:spPr>
          <a:xfrm>
            <a:off x="742950" y="5791201"/>
            <a:ext cx="832485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Research and collect the data or information on the issue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228600"/>
            <a:ext cx="8915400" cy="73866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Research and collect the data or information on the issue</a:t>
            </a:r>
          </a:p>
          <a:p>
            <a:r>
              <a:rPr lang="en-US" dirty="0" smtClean="0"/>
              <a:t>	</a:t>
            </a:r>
          </a:p>
        </p:txBody>
      </p:sp>
      <p:sp>
        <p:nvSpPr>
          <p:cNvPr id="3" name="Rectangle 2"/>
          <p:cNvSpPr/>
          <p:nvPr/>
        </p:nvSpPr>
        <p:spPr>
          <a:xfrm>
            <a:off x="330200" y="990601"/>
            <a:ext cx="79248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Sort and organize finding and data</a:t>
            </a:r>
          </a:p>
        </p:txBody>
      </p:sp>
      <p:sp>
        <p:nvSpPr>
          <p:cNvPr id="4" name="Rectangle 3"/>
          <p:cNvSpPr/>
          <p:nvPr/>
        </p:nvSpPr>
        <p:spPr>
          <a:xfrm>
            <a:off x="330201" y="1447801"/>
            <a:ext cx="5472973"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smtClean="0"/>
              <a:t>Develop and implement the solutions</a:t>
            </a:r>
          </a:p>
        </p:txBody>
      </p:sp>
      <p:sp>
        <p:nvSpPr>
          <p:cNvPr id="5" name="Rectangle 4"/>
          <p:cNvSpPr/>
          <p:nvPr/>
        </p:nvSpPr>
        <p:spPr>
          <a:xfrm>
            <a:off x="330200" y="1905001"/>
            <a:ext cx="92456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Analyze the success and failure of different solutions</a:t>
            </a:r>
          </a:p>
        </p:txBody>
      </p:sp>
      <p:sp>
        <p:nvSpPr>
          <p:cNvPr id="6" name="Rectangle 5"/>
          <p:cNvSpPr/>
          <p:nvPr/>
        </p:nvSpPr>
        <p:spPr>
          <a:xfrm>
            <a:off x="330201" y="2362201"/>
            <a:ext cx="5365571"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smtClean="0"/>
              <a:t>Identify ways to refine the solutions</a:t>
            </a:r>
            <a:r>
              <a:rPr lang="en-US" dirty="0" smtClean="0"/>
              <a:t>.</a:t>
            </a:r>
          </a:p>
        </p:txBody>
      </p:sp>
      <p:sp>
        <p:nvSpPr>
          <p:cNvPr id="7" name="Rectangle 6"/>
          <p:cNvSpPr/>
          <p:nvPr/>
        </p:nvSpPr>
        <p:spPr>
          <a:xfrm>
            <a:off x="412750" y="3200400"/>
            <a:ext cx="8915400" cy="1569660"/>
          </a:xfrm>
          <a:prstGeom prst="rect">
            <a:avLst/>
          </a:prstGeom>
        </p:spPr>
        <p:txBody>
          <a:bodyPr wrap="square">
            <a:spAutoFit/>
          </a:bodyPr>
          <a:lstStyle/>
          <a:p>
            <a:pPr algn="just"/>
            <a:r>
              <a:rPr lang="en-US" sz="2400" b="1" i="1" dirty="0" smtClean="0">
                <a:solidFill>
                  <a:srgbClr val="FF0000"/>
                </a:solidFill>
              </a:rPr>
              <a:t>Why is critical Thinking Important:  </a:t>
            </a:r>
            <a:r>
              <a:rPr lang="en-US" sz="2400" dirty="0" smtClean="0"/>
              <a:t>Critical thinking guides good decision making in the workplace allowing one to recognize barriers to success and finding solutions to potential issues.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152400"/>
            <a:ext cx="8667750" cy="1107996"/>
          </a:xfrm>
          <a:prstGeom prst="rect">
            <a:avLst/>
          </a:prstGeom>
        </p:spPr>
        <p:txBody>
          <a:bodyPr wrap="square">
            <a:spAutoFit/>
          </a:bodyPr>
          <a:lstStyle/>
          <a:p>
            <a:r>
              <a:rPr lang="en-US" sz="2400" b="1" i="1" dirty="0" smtClean="0">
                <a:solidFill>
                  <a:srgbClr val="FF0000"/>
                </a:solidFill>
              </a:rPr>
              <a:t>Six steps to every problem we face to practice critical thinking</a:t>
            </a:r>
            <a:r>
              <a:rPr lang="en-US" b="1" i="1" dirty="0" smtClean="0">
                <a:solidFill>
                  <a:srgbClr val="FF0000"/>
                </a:solidFill>
              </a:rPr>
              <a:t>:</a:t>
            </a:r>
          </a:p>
          <a:p>
            <a:r>
              <a:rPr lang="en-US" dirty="0" smtClean="0"/>
              <a:t> </a:t>
            </a:r>
          </a:p>
        </p:txBody>
      </p:sp>
      <p:sp>
        <p:nvSpPr>
          <p:cNvPr id="3" name="Rectangle 2"/>
          <p:cNvSpPr/>
          <p:nvPr/>
        </p:nvSpPr>
        <p:spPr>
          <a:xfrm>
            <a:off x="577851" y="1066801"/>
            <a:ext cx="3105337"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Find the exact cause</a:t>
            </a:r>
            <a:endParaRPr lang="en-US" sz="2400" dirty="0"/>
          </a:p>
        </p:txBody>
      </p:sp>
      <p:sp>
        <p:nvSpPr>
          <p:cNvPr id="4" name="Rectangle 3"/>
          <p:cNvSpPr/>
          <p:nvPr/>
        </p:nvSpPr>
        <p:spPr>
          <a:xfrm>
            <a:off x="577850" y="1524001"/>
            <a:ext cx="685165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Collect data , suggestions and arguments</a:t>
            </a:r>
          </a:p>
        </p:txBody>
      </p:sp>
      <p:sp>
        <p:nvSpPr>
          <p:cNvPr id="5" name="Rectangle 4"/>
          <p:cNvSpPr/>
          <p:nvPr/>
        </p:nvSpPr>
        <p:spPr>
          <a:xfrm>
            <a:off x="577850" y="1981201"/>
            <a:ext cx="59436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Be critical about data</a:t>
            </a:r>
          </a:p>
        </p:txBody>
      </p:sp>
      <p:sp>
        <p:nvSpPr>
          <p:cNvPr id="6" name="Rectangle 5"/>
          <p:cNvSpPr/>
          <p:nvPr/>
        </p:nvSpPr>
        <p:spPr>
          <a:xfrm>
            <a:off x="577850" y="2438401"/>
            <a:ext cx="47879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Confirm significance</a:t>
            </a:r>
          </a:p>
        </p:txBody>
      </p:sp>
      <p:sp>
        <p:nvSpPr>
          <p:cNvPr id="7" name="Rectangle 6"/>
          <p:cNvSpPr/>
          <p:nvPr/>
        </p:nvSpPr>
        <p:spPr>
          <a:xfrm>
            <a:off x="577850" y="2895601"/>
            <a:ext cx="3302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Conclude</a:t>
            </a:r>
          </a:p>
        </p:txBody>
      </p:sp>
      <p:sp>
        <p:nvSpPr>
          <p:cNvPr id="8" name="Rectangle 7"/>
          <p:cNvSpPr/>
          <p:nvPr/>
        </p:nvSpPr>
        <p:spPr>
          <a:xfrm>
            <a:off x="577850" y="3352801"/>
            <a:ext cx="487045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Present or communicate</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1066800"/>
            <a:ext cx="8915400" cy="415498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b="1" i="1" dirty="0" smtClean="0">
                <a:solidFill>
                  <a:srgbClr val="FF0000"/>
                </a:solidFill>
              </a:rPr>
              <a:t>Types of critical thinking skills: </a:t>
            </a:r>
          </a:p>
          <a:p>
            <a:pPr>
              <a:buFont typeface="Wingdings" pitchFamily="2" charset="2"/>
              <a:buChar char="v"/>
            </a:pPr>
            <a:r>
              <a:rPr lang="en-US" sz="2400" b="1" i="1" dirty="0" smtClean="0">
                <a:solidFill>
                  <a:srgbClr val="FF0000"/>
                </a:solidFill>
              </a:rPr>
              <a:t> </a:t>
            </a:r>
            <a:r>
              <a:rPr lang="en-US" sz="2400" dirty="0" smtClean="0"/>
              <a:t>Problem solving</a:t>
            </a:r>
          </a:p>
          <a:p>
            <a:pPr>
              <a:buFont typeface="Wingdings" pitchFamily="2" charset="2"/>
              <a:buChar char="v"/>
            </a:pPr>
            <a:r>
              <a:rPr lang="en-US" sz="2400" dirty="0" smtClean="0"/>
              <a:t>Open-mindedness</a:t>
            </a:r>
          </a:p>
          <a:p>
            <a:pPr>
              <a:buFont typeface="Wingdings" pitchFamily="2" charset="2"/>
              <a:buChar char="v"/>
            </a:pPr>
            <a:r>
              <a:rPr lang="en-US" sz="2400" dirty="0" smtClean="0"/>
              <a:t>Creativity- Conceptuality</a:t>
            </a:r>
          </a:p>
          <a:p>
            <a:pPr>
              <a:buFont typeface="Wingdings" pitchFamily="2" charset="2"/>
              <a:buChar char="v"/>
            </a:pPr>
            <a:r>
              <a:rPr lang="en-US" sz="2400" dirty="0" smtClean="0"/>
              <a:t>Flexibility</a:t>
            </a:r>
          </a:p>
          <a:p>
            <a:pPr>
              <a:buFont typeface="Wingdings" pitchFamily="2" charset="2"/>
              <a:buChar char="v"/>
            </a:pPr>
            <a:r>
              <a:rPr lang="en-US" sz="2400" dirty="0" smtClean="0"/>
              <a:t>Curiosity</a:t>
            </a:r>
          </a:p>
          <a:p>
            <a:pPr>
              <a:buFont typeface="Wingdings" pitchFamily="2" charset="2"/>
              <a:buChar char="v"/>
            </a:pPr>
            <a:r>
              <a:rPr lang="en-US" sz="2400" dirty="0" smtClean="0"/>
              <a:t>Imagination</a:t>
            </a:r>
          </a:p>
          <a:p>
            <a:pPr>
              <a:buFont typeface="Wingdings" pitchFamily="2" charset="2"/>
              <a:buChar char="v"/>
            </a:pPr>
            <a:r>
              <a:rPr lang="en-US" sz="2400" dirty="0" smtClean="0"/>
              <a:t>Inferring</a:t>
            </a:r>
          </a:p>
          <a:p>
            <a:pPr>
              <a:buFont typeface="Wingdings" pitchFamily="2" charset="2"/>
              <a:buChar char="v"/>
            </a:pPr>
            <a:r>
              <a:rPr lang="en-US" sz="2400" dirty="0" smtClean="0"/>
              <a:t>Drawing connections</a:t>
            </a:r>
          </a:p>
          <a:p>
            <a:pPr>
              <a:buFont typeface="Wingdings" pitchFamily="2" charset="2"/>
              <a:buChar char="v"/>
            </a:pPr>
            <a:r>
              <a:rPr lang="en-US" sz="2400" dirty="0" smtClean="0"/>
              <a:t>Predicting</a:t>
            </a:r>
          </a:p>
          <a:p>
            <a:pPr>
              <a:buFont typeface="Wingdings" pitchFamily="2" charset="2"/>
              <a:buChar char="v"/>
            </a:pPr>
            <a:r>
              <a:rPr lang="en-US" sz="2400" dirty="0" smtClean="0"/>
              <a:t>Visions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208</TotalTime>
  <Words>1780</Words>
  <Application>Microsoft Office PowerPoint</Application>
  <PresentationFormat>A4 Paper (210x297 mm)</PresentationFormat>
  <Paragraphs>230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 pri</dc:creator>
  <cp:lastModifiedBy>pc pri</cp:lastModifiedBy>
  <cp:revision>32</cp:revision>
  <dcterms:created xsi:type="dcterms:W3CDTF">2006-08-16T00:00:00Z</dcterms:created>
  <dcterms:modified xsi:type="dcterms:W3CDTF">2024-07-21T21:53:00Z</dcterms:modified>
</cp:coreProperties>
</file>