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2"/>
  </p:notesMasterIdLst>
  <p:sldIdLst>
    <p:sldId id="276" r:id="rId2"/>
    <p:sldId id="286" r:id="rId3"/>
    <p:sldId id="277" r:id="rId4"/>
    <p:sldId id="278" r:id="rId5"/>
    <p:sldId id="284" r:id="rId6"/>
    <p:sldId id="279" r:id="rId7"/>
    <p:sldId id="280" r:id="rId8"/>
    <p:sldId id="281" r:id="rId9"/>
    <p:sldId id="282" r:id="rId10"/>
    <p:sldId id="283" r:id="rId11"/>
    <p:sldId id="285" r:id="rId12"/>
    <p:sldId id="257" r:id="rId13"/>
    <p:sldId id="258" r:id="rId14"/>
    <p:sldId id="259" r:id="rId15"/>
    <p:sldId id="260" r:id="rId16"/>
    <p:sldId id="261" r:id="rId17"/>
    <p:sldId id="262" r:id="rId18"/>
    <p:sldId id="263" r:id="rId19"/>
    <p:sldId id="264" r:id="rId20"/>
    <p:sldId id="265" r:id="rId21"/>
    <p:sldId id="266" r:id="rId22"/>
    <p:sldId id="267" r:id="rId23"/>
    <p:sldId id="268" r:id="rId24"/>
    <p:sldId id="269" r:id="rId25"/>
    <p:sldId id="270" r:id="rId26"/>
    <p:sldId id="271" r:id="rId27"/>
    <p:sldId id="272" r:id="rId28"/>
    <p:sldId id="273" r:id="rId29"/>
    <p:sldId id="274" r:id="rId30"/>
    <p:sldId id="275" r:id="rId31"/>
  </p:sldIdLst>
  <p:sldSz cx="9906000" cy="6858000" type="A4"/>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106" d="100"/>
          <a:sy n="106" d="100"/>
        </p:scale>
        <p:origin x="-1482" y="-180"/>
      </p:cViewPr>
      <p:guideLst>
        <p:guide orient="horz" pos="2160"/>
        <p:guide pos="312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E18CCDE-EEF9-4240-84F7-2EAA292941AB}" type="doc">
      <dgm:prSet loTypeId="urn:microsoft.com/office/officeart/2005/8/layout/cycle5" loCatId="cycle" qsTypeId="urn:microsoft.com/office/officeart/2005/8/quickstyle/simple1" qsCatId="simple" csTypeId="urn:microsoft.com/office/officeart/2005/8/colors/accent1_2" csCatId="accent1" phldr="1"/>
      <dgm:spPr/>
      <dgm:t>
        <a:bodyPr/>
        <a:lstStyle/>
        <a:p>
          <a:endParaRPr lang="en-US"/>
        </a:p>
      </dgm:t>
    </dgm:pt>
    <dgm:pt modelId="{77568A55-1A00-4009-9129-43FDA16BE704}">
      <dgm:prSet phldrT="[Text]"/>
      <dgm:spPr>
        <a:solidFill>
          <a:srgbClr val="92D050"/>
        </a:solidFill>
      </dgm:spPr>
      <dgm:t>
        <a:bodyPr/>
        <a:lstStyle/>
        <a:p>
          <a:r>
            <a:rPr lang="en-US" dirty="0" err="1" smtClean="0"/>
            <a:t>instagram</a:t>
          </a:r>
          <a:endParaRPr lang="en-US" dirty="0"/>
        </a:p>
      </dgm:t>
    </dgm:pt>
    <dgm:pt modelId="{1411FE24-B896-43C0-A1D9-AC9C930284E4}" type="parTrans" cxnId="{65B349AF-AC72-49AA-93B0-0EE637E56F05}">
      <dgm:prSet/>
      <dgm:spPr/>
      <dgm:t>
        <a:bodyPr/>
        <a:lstStyle/>
        <a:p>
          <a:endParaRPr lang="en-US"/>
        </a:p>
      </dgm:t>
    </dgm:pt>
    <dgm:pt modelId="{C807DB98-1CA6-4311-9E00-6E7411D5138F}" type="sibTrans" cxnId="{65B349AF-AC72-49AA-93B0-0EE637E56F05}">
      <dgm:prSet/>
      <dgm:spPr/>
      <dgm:t>
        <a:bodyPr/>
        <a:lstStyle/>
        <a:p>
          <a:endParaRPr lang="en-US"/>
        </a:p>
      </dgm:t>
    </dgm:pt>
    <dgm:pt modelId="{F837803D-4B63-412C-B9A4-9E23CD12403D}">
      <dgm:prSet phldrT="[Text]"/>
      <dgm:spPr>
        <a:solidFill>
          <a:srgbClr val="00B0F0"/>
        </a:solidFill>
      </dgm:spPr>
      <dgm:t>
        <a:bodyPr/>
        <a:lstStyle/>
        <a:p>
          <a:r>
            <a:rPr lang="en-US" dirty="0" smtClean="0"/>
            <a:t>Telegram</a:t>
          </a:r>
          <a:endParaRPr lang="en-US" dirty="0"/>
        </a:p>
      </dgm:t>
    </dgm:pt>
    <dgm:pt modelId="{797FE020-0910-48F3-86DD-5B6E563345FD}" type="parTrans" cxnId="{4319F90B-0073-4E19-9BA7-C0AE7C46D867}">
      <dgm:prSet/>
      <dgm:spPr/>
      <dgm:t>
        <a:bodyPr/>
        <a:lstStyle/>
        <a:p>
          <a:endParaRPr lang="en-US"/>
        </a:p>
      </dgm:t>
    </dgm:pt>
    <dgm:pt modelId="{1DBA447D-6302-4EE8-830A-5616DD5C499A}" type="sibTrans" cxnId="{4319F90B-0073-4E19-9BA7-C0AE7C46D867}">
      <dgm:prSet/>
      <dgm:spPr/>
      <dgm:t>
        <a:bodyPr/>
        <a:lstStyle/>
        <a:p>
          <a:endParaRPr lang="en-US"/>
        </a:p>
      </dgm:t>
    </dgm:pt>
    <dgm:pt modelId="{9B9CF0A5-0B94-42CF-910E-D09A1D0A5681}">
      <dgm:prSet phldrT="[Text]" custT="1"/>
      <dgm:spPr>
        <a:solidFill>
          <a:schemeClr val="bg2">
            <a:lumMod val="25000"/>
          </a:schemeClr>
        </a:solidFill>
      </dgm:spPr>
      <dgm:t>
        <a:bodyPr/>
        <a:lstStyle/>
        <a:p>
          <a:r>
            <a:rPr lang="en-US" sz="1800" dirty="0" err="1" smtClean="0"/>
            <a:t>Facebook</a:t>
          </a:r>
          <a:r>
            <a:rPr lang="en-US" sz="1800" dirty="0" smtClean="0"/>
            <a:t> </a:t>
          </a:r>
          <a:r>
            <a:rPr lang="en-US" sz="2000" dirty="0" smtClean="0"/>
            <a:t>messenger</a:t>
          </a:r>
          <a:endParaRPr lang="en-US" sz="1800" dirty="0"/>
        </a:p>
      </dgm:t>
    </dgm:pt>
    <dgm:pt modelId="{AB0C9C12-FE29-45F1-BC96-D55F25EF5D77}" type="parTrans" cxnId="{139A57FB-7DBF-4938-8CD1-694C0546F631}">
      <dgm:prSet/>
      <dgm:spPr/>
      <dgm:t>
        <a:bodyPr/>
        <a:lstStyle/>
        <a:p>
          <a:endParaRPr lang="en-US"/>
        </a:p>
      </dgm:t>
    </dgm:pt>
    <dgm:pt modelId="{DD636A8E-E503-4DE1-BB7C-ACF154F722FB}" type="sibTrans" cxnId="{139A57FB-7DBF-4938-8CD1-694C0546F631}">
      <dgm:prSet/>
      <dgm:spPr/>
      <dgm:t>
        <a:bodyPr/>
        <a:lstStyle/>
        <a:p>
          <a:endParaRPr lang="en-US"/>
        </a:p>
      </dgm:t>
    </dgm:pt>
    <dgm:pt modelId="{A272C8BE-E91F-485D-AF1C-94F0E0B4C85E}">
      <dgm:prSet/>
      <dgm:spPr>
        <a:solidFill>
          <a:srgbClr val="FF0000"/>
        </a:solidFill>
      </dgm:spPr>
      <dgm:t>
        <a:bodyPr/>
        <a:lstStyle/>
        <a:p>
          <a:r>
            <a:rPr lang="en-US" dirty="0" err="1" smtClean="0"/>
            <a:t>Facebook</a:t>
          </a:r>
          <a:r>
            <a:rPr lang="en-US" dirty="0" smtClean="0"/>
            <a:t>, </a:t>
          </a:r>
        </a:p>
      </dgm:t>
    </dgm:pt>
    <dgm:pt modelId="{3D079B7C-470E-4690-9B53-DDB86636E08E}" type="parTrans" cxnId="{109E4656-59D7-4762-8ADD-DF9AD3227DF1}">
      <dgm:prSet/>
      <dgm:spPr/>
      <dgm:t>
        <a:bodyPr/>
        <a:lstStyle/>
        <a:p>
          <a:endParaRPr lang="en-US"/>
        </a:p>
      </dgm:t>
    </dgm:pt>
    <dgm:pt modelId="{BA21C4FA-E772-4B7B-806F-28C0468A69C7}" type="sibTrans" cxnId="{109E4656-59D7-4762-8ADD-DF9AD3227DF1}">
      <dgm:prSet/>
      <dgm:spPr/>
      <dgm:t>
        <a:bodyPr/>
        <a:lstStyle/>
        <a:p>
          <a:endParaRPr lang="en-US"/>
        </a:p>
      </dgm:t>
    </dgm:pt>
    <dgm:pt modelId="{8803CC88-B317-453D-8E0D-C1A90DFE90C9}">
      <dgm:prSet custT="1"/>
      <dgm:spPr>
        <a:solidFill>
          <a:srgbClr val="00B0F0"/>
        </a:solidFill>
      </dgm:spPr>
      <dgm:t>
        <a:bodyPr/>
        <a:lstStyle/>
        <a:p>
          <a:r>
            <a:rPr lang="en-US" sz="2000" dirty="0" err="1" smtClean="0"/>
            <a:t>Whatsapp</a:t>
          </a:r>
          <a:r>
            <a:rPr lang="en-US" sz="2000" dirty="0" smtClean="0"/>
            <a:t>,</a:t>
          </a:r>
        </a:p>
      </dgm:t>
    </dgm:pt>
    <dgm:pt modelId="{C8FC83AF-5D5A-4EAF-965F-FB99AC6A213C}" type="sibTrans" cxnId="{43040FB5-DA17-47C3-A3F2-3939003F4E24}">
      <dgm:prSet/>
      <dgm:spPr/>
      <dgm:t>
        <a:bodyPr/>
        <a:lstStyle/>
        <a:p>
          <a:endParaRPr lang="en-US"/>
        </a:p>
      </dgm:t>
    </dgm:pt>
    <dgm:pt modelId="{06A4C5F6-FFEB-4AA2-99D8-503782DC559B}" type="parTrans" cxnId="{43040FB5-DA17-47C3-A3F2-3939003F4E24}">
      <dgm:prSet/>
      <dgm:spPr/>
      <dgm:t>
        <a:bodyPr/>
        <a:lstStyle/>
        <a:p>
          <a:endParaRPr lang="en-US"/>
        </a:p>
      </dgm:t>
    </dgm:pt>
    <dgm:pt modelId="{1F67F5B5-FDC7-47CA-92DF-91620C603025}" type="pres">
      <dgm:prSet presAssocID="{BE18CCDE-EEF9-4240-84F7-2EAA292941AB}" presName="cycle" presStyleCnt="0">
        <dgm:presLayoutVars>
          <dgm:dir/>
          <dgm:resizeHandles val="exact"/>
        </dgm:presLayoutVars>
      </dgm:prSet>
      <dgm:spPr/>
      <dgm:t>
        <a:bodyPr/>
        <a:lstStyle/>
        <a:p>
          <a:endParaRPr lang="en-US"/>
        </a:p>
      </dgm:t>
    </dgm:pt>
    <dgm:pt modelId="{5C5224A7-1479-4E96-AA86-8E20B112CA78}" type="pres">
      <dgm:prSet presAssocID="{8803CC88-B317-453D-8E0D-C1A90DFE90C9}" presName="node" presStyleLbl="node1" presStyleIdx="0" presStyleCnt="5" custScaleX="148496">
        <dgm:presLayoutVars>
          <dgm:bulletEnabled val="1"/>
        </dgm:presLayoutVars>
      </dgm:prSet>
      <dgm:spPr/>
      <dgm:t>
        <a:bodyPr/>
        <a:lstStyle/>
        <a:p>
          <a:endParaRPr lang="en-US"/>
        </a:p>
      </dgm:t>
    </dgm:pt>
    <dgm:pt modelId="{894D96A4-E868-412C-A2A8-1FD7A327FA73}" type="pres">
      <dgm:prSet presAssocID="{8803CC88-B317-453D-8E0D-C1A90DFE90C9}" presName="spNode" presStyleCnt="0"/>
      <dgm:spPr/>
    </dgm:pt>
    <dgm:pt modelId="{1416D8BF-BE6D-4719-8AF9-E7D23D8A047D}" type="pres">
      <dgm:prSet presAssocID="{C8FC83AF-5D5A-4EAF-965F-FB99AC6A213C}" presName="sibTrans" presStyleLbl="sibTrans1D1" presStyleIdx="0" presStyleCnt="5"/>
      <dgm:spPr/>
      <dgm:t>
        <a:bodyPr/>
        <a:lstStyle/>
        <a:p>
          <a:endParaRPr lang="en-US"/>
        </a:p>
      </dgm:t>
    </dgm:pt>
    <dgm:pt modelId="{648B455E-6AC4-425E-9502-BEF8D8F0E619}" type="pres">
      <dgm:prSet presAssocID="{77568A55-1A00-4009-9129-43FDA16BE704}" presName="node" presStyleLbl="node1" presStyleIdx="1" presStyleCnt="5" custScaleX="138370">
        <dgm:presLayoutVars>
          <dgm:bulletEnabled val="1"/>
        </dgm:presLayoutVars>
      </dgm:prSet>
      <dgm:spPr/>
      <dgm:t>
        <a:bodyPr/>
        <a:lstStyle/>
        <a:p>
          <a:endParaRPr lang="en-US"/>
        </a:p>
      </dgm:t>
    </dgm:pt>
    <dgm:pt modelId="{F4175850-3DCE-4F62-AF80-EA2B230B63A9}" type="pres">
      <dgm:prSet presAssocID="{77568A55-1A00-4009-9129-43FDA16BE704}" presName="spNode" presStyleCnt="0"/>
      <dgm:spPr/>
    </dgm:pt>
    <dgm:pt modelId="{6E431BCF-9A05-47DA-A29C-E1EFCB89E225}" type="pres">
      <dgm:prSet presAssocID="{C807DB98-1CA6-4311-9E00-6E7411D5138F}" presName="sibTrans" presStyleLbl="sibTrans1D1" presStyleIdx="1" presStyleCnt="5"/>
      <dgm:spPr/>
      <dgm:t>
        <a:bodyPr/>
        <a:lstStyle/>
        <a:p>
          <a:endParaRPr lang="en-US"/>
        </a:p>
      </dgm:t>
    </dgm:pt>
    <dgm:pt modelId="{D762F8A4-1C5A-4C72-85EE-69E324A69CC0}" type="pres">
      <dgm:prSet presAssocID="{A272C8BE-E91F-485D-AF1C-94F0E0B4C85E}" presName="node" presStyleLbl="node1" presStyleIdx="2" presStyleCnt="5" custScaleX="138076">
        <dgm:presLayoutVars>
          <dgm:bulletEnabled val="1"/>
        </dgm:presLayoutVars>
      </dgm:prSet>
      <dgm:spPr/>
      <dgm:t>
        <a:bodyPr/>
        <a:lstStyle/>
        <a:p>
          <a:endParaRPr lang="en-US"/>
        </a:p>
      </dgm:t>
    </dgm:pt>
    <dgm:pt modelId="{3B462FDE-B081-4606-8EA8-13EC2013F08B}" type="pres">
      <dgm:prSet presAssocID="{A272C8BE-E91F-485D-AF1C-94F0E0B4C85E}" presName="spNode" presStyleCnt="0"/>
      <dgm:spPr/>
    </dgm:pt>
    <dgm:pt modelId="{139B4A78-41AA-4EED-8BC4-BFB4055B1BA3}" type="pres">
      <dgm:prSet presAssocID="{BA21C4FA-E772-4B7B-806F-28C0468A69C7}" presName="sibTrans" presStyleLbl="sibTrans1D1" presStyleIdx="2" presStyleCnt="5"/>
      <dgm:spPr/>
      <dgm:t>
        <a:bodyPr/>
        <a:lstStyle/>
        <a:p>
          <a:endParaRPr lang="en-US"/>
        </a:p>
      </dgm:t>
    </dgm:pt>
    <dgm:pt modelId="{E0EE5743-02BC-4513-A2A2-A0BA42556DA5}" type="pres">
      <dgm:prSet presAssocID="{F837803D-4B63-412C-B9A4-9E23CD12403D}" presName="node" presStyleLbl="node1" presStyleIdx="3" presStyleCnt="5" custScaleX="125964">
        <dgm:presLayoutVars>
          <dgm:bulletEnabled val="1"/>
        </dgm:presLayoutVars>
      </dgm:prSet>
      <dgm:spPr/>
      <dgm:t>
        <a:bodyPr/>
        <a:lstStyle/>
        <a:p>
          <a:endParaRPr lang="en-US"/>
        </a:p>
      </dgm:t>
    </dgm:pt>
    <dgm:pt modelId="{E7D07572-BA08-4649-94F1-E7025528C6DA}" type="pres">
      <dgm:prSet presAssocID="{F837803D-4B63-412C-B9A4-9E23CD12403D}" presName="spNode" presStyleCnt="0"/>
      <dgm:spPr/>
    </dgm:pt>
    <dgm:pt modelId="{94DE4482-699F-4DB9-AF63-2F1FDA09251B}" type="pres">
      <dgm:prSet presAssocID="{1DBA447D-6302-4EE8-830A-5616DD5C499A}" presName="sibTrans" presStyleLbl="sibTrans1D1" presStyleIdx="3" presStyleCnt="5"/>
      <dgm:spPr/>
      <dgm:t>
        <a:bodyPr/>
        <a:lstStyle/>
        <a:p>
          <a:endParaRPr lang="en-US"/>
        </a:p>
      </dgm:t>
    </dgm:pt>
    <dgm:pt modelId="{030ED7AB-2B4E-435E-B5DA-BF5B806A6B3F}" type="pres">
      <dgm:prSet presAssocID="{9B9CF0A5-0B94-42CF-910E-D09A1D0A5681}" presName="node" presStyleLbl="node1" presStyleIdx="4" presStyleCnt="5" custScaleX="168991">
        <dgm:presLayoutVars>
          <dgm:bulletEnabled val="1"/>
        </dgm:presLayoutVars>
      </dgm:prSet>
      <dgm:spPr/>
      <dgm:t>
        <a:bodyPr/>
        <a:lstStyle/>
        <a:p>
          <a:endParaRPr lang="en-US"/>
        </a:p>
      </dgm:t>
    </dgm:pt>
    <dgm:pt modelId="{6FAB3108-BCFA-47C2-8FE2-0E1F7314E2FE}" type="pres">
      <dgm:prSet presAssocID="{9B9CF0A5-0B94-42CF-910E-D09A1D0A5681}" presName="spNode" presStyleCnt="0"/>
      <dgm:spPr/>
    </dgm:pt>
    <dgm:pt modelId="{71A9EAD1-9136-4849-B2C1-13494E7144C7}" type="pres">
      <dgm:prSet presAssocID="{DD636A8E-E503-4DE1-BB7C-ACF154F722FB}" presName="sibTrans" presStyleLbl="sibTrans1D1" presStyleIdx="4" presStyleCnt="5"/>
      <dgm:spPr/>
      <dgm:t>
        <a:bodyPr/>
        <a:lstStyle/>
        <a:p>
          <a:endParaRPr lang="en-US"/>
        </a:p>
      </dgm:t>
    </dgm:pt>
  </dgm:ptLst>
  <dgm:cxnLst>
    <dgm:cxn modelId="{12854801-722D-4B8A-818D-40122CDAAC0A}" type="presOf" srcId="{F837803D-4B63-412C-B9A4-9E23CD12403D}" destId="{E0EE5743-02BC-4513-A2A2-A0BA42556DA5}" srcOrd="0" destOrd="0" presId="urn:microsoft.com/office/officeart/2005/8/layout/cycle5"/>
    <dgm:cxn modelId="{FE19A1EA-7E11-4425-80EF-A1F58AEE018A}" type="presOf" srcId="{DD636A8E-E503-4DE1-BB7C-ACF154F722FB}" destId="{71A9EAD1-9136-4849-B2C1-13494E7144C7}" srcOrd="0" destOrd="0" presId="urn:microsoft.com/office/officeart/2005/8/layout/cycle5"/>
    <dgm:cxn modelId="{65B349AF-AC72-49AA-93B0-0EE637E56F05}" srcId="{BE18CCDE-EEF9-4240-84F7-2EAA292941AB}" destId="{77568A55-1A00-4009-9129-43FDA16BE704}" srcOrd="1" destOrd="0" parTransId="{1411FE24-B896-43C0-A1D9-AC9C930284E4}" sibTransId="{C807DB98-1CA6-4311-9E00-6E7411D5138F}"/>
    <dgm:cxn modelId="{4319F90B-0073-4E19-9BA7-C0AE7C46D867}" srcId="{BE18CCDE-EEF9-4240-84F7-2EAA292941AB}" destId="{F837803D-4B63-412C-B9A4-9E23CD12403D}" srcOrd="3" destOrd="0" parTransId="{797FE020-0910-48F3-86DD-5B6E563345FD}" sibTransId="{1DBA447D-6302-4EE8-830A-5616DD5C499A}"/>
    <dgm:cxn modelId="{D31976CE-CBCD-4ABD-9FBD-EB14AFD14D6B}" type="presOf" srcId="{9B9CF0A5-0B94-42CF-910E-D09A1D0A5681}" destId="{030ED7AB-2B4E-435E-B5DA-BF5B806A6B3F}" srcOrd="0" destOrd="0" presId="urn:microsoft.com/office/officeart/2005/8/layout/cycle5"/>
    <dgm:cxn modelId="{939607DB-8A55-4E4B-AFBD-A9C44C25F5ED}" type="presOf" srcId="{8803CC88-B317-453D-8E0D-C1A90DFE90C9}" destId="{5C5224A7-1479-4E96-AA86-8E20B112CA78}" srcOrd="0" destOrd="0" presId="urn:microsoft.com/office/officeart/2005/8/layout/cycle5"/>
    <dgm:cxn modelId="{871E4664-D2CA-4A86-9B87-241749E37A84}" type="presOf" srcId="{C8FC83AF-5D5A-4EAF-965F-FB99AC6A213C}" destId="{1416D8BF-BE6D-4719-8AF9-E7D23D8A047D}" srcOrd="0" destOrd="0" presId="urn:microsoft.com/office/officeart/2005/8/layout/cycle5"/>
    <dgm:cxn modelId="{139A57FB-7DBF-4938-8CD1-694C0546F631}" srcId="{BE18CCDE-EEF9-4240-84F7-2EAA292941AB}" destId="{9B9CF0A5-0B94-42CF-910E-D09A1D0A5681}" srcOrd="4" destOrd="0" parTransId="{AB0C9C12-FE29-45F1-BC96-D55F25EF5D77}" sibTransId="{DD636A8E-E503-4DE1-BB7C-ACF154F722FB}"/>
    <dgm:cxn modelId="{EC69F9BA-A57C-452F-BB19-DDB709321EB6}" type="presOf" srcId="{A272C8BE-E91F-485D-AF1C-94F0E0B4C85E}" destId="{D762F8A4-1C5A-4C72-85EE-69E324A69CC0}" srcOrd="0" destOrd="0" presId="urn:microsoft.com/office/officeart/2005/8/layout/cycle5"/>
    <dgm:cxn modelId="{5C28B484-2B67-40F1-B8B8-97FEFFE9433D}" type="presOf" srcId="{C807DB98-1CA6-4311-9E00-6E7411D5138F}" destId="{6E431BCF-9A05-47DA-A29C-E1EFCB89E225}" srcOrd="0" destOrd="0" presId="urn:microsoft.com/office/officeart/2005/8/layout/cycle5"/>
    <dgm:cxn modelId="{A77AF506-C14E-4DA1-B6FB-1E22296B678E}" type="presOf" srcId="{BE18CCDE-EEF9-4240-84F7-2EAA292941AB}" destId="{1F67F5B5-FDC7-47CA-92DF-91620C603025}" srcOrd="0" destOrd="0" presId="urn:microsoft.com/office/officeart/2005/8/layout/cycle5"/>
    <dgm:cxn modelId="{413FC993-D680-4712-A6EF-A5529E614EB1}" type="presOf" srcId="{BA21C4FA-E772-4B7B-806F-28C0468A69C7}" destId="{139B4A78-41AA-4EED-8BC4-BFB4055B1BA3}" srcOrd="0" destOrd="0" presId="urn:microsoft.com/office/officeart/2005/8/layout/cycle5"/>
    <dgm:cxn modelId="{E421434D-7335-4178-A404-FB4CA3024DDE}" type="presOf" srcId="{77568A55-1A00-4009-9129-43FDA16BE704}" destId="{648B455E-6AC4-425E-9502-BEF8D8F0E619}" srcOrd="0" destOrd="0" presId="urn:microsoft.com/office/officeart/2005/8/layout/cycle5"/>
    <dgm:cxn modelId="{05AE5FD8-398B-4055-A50B-0DF93DEF6EDF}" type="presOf" srcId="{1DBA447D-6302-4EE8-830A-5616DD5C499A}" destId="{94DE4482-699F-4DB9-AF63-2F1FDA09251B}" srcOrd="0" destOrd="0" presId="urn:microsoft.com/office/officeart/2005/8/layout/cycle5"/>
    <dgm:cxn modelId="{109E4656-59D7-4762-8ADD-DF9AD3227DF1}" srcId="{BE18CCDE-EEF9-4240-84F7-2EAA292941AB}" destId="{A272C8BE-E91F-485D-AF1C-94F0E0B4C85E}" srcOrd="2" destOrd="0" parTransId="{3D079B7C-470E-4690-9B53-DDB86636E08E}" sibTransId="{BA21C4FA-E772-4B7B-806F-28C0468A69C7}"/>
    <dgm:cxn modelId="{43040FB5-DA17-47C3-A3F2-3939003F4E24}" srcId="{BE18CCDE-EEF9-4240-84F7-2EAA292941AB}" destId="{8803CC88-B317-453D-8E0D-C1A90DFE90C9}" srcOrd="0" destOrd="0" parTransId="{06A4C5F6-FFEB-4AA2-99D8-503782DC559B}" sibTransId="{C8FC83AF-5D5A-4EAF-965F-FB99AC6A213C}"/>
    <dgm:cxn modelId="{D14F2B3D-D9F6-4E47-843B-E1BA46039347}" type="presParOf" srcId="{1F67F5B5-FDC7-47CA-92DF-91620C603025}" destId="{5C5224A7-1479-4E96-AA86-8E20B112CA78}" srcOrd="0" destOrd="0" presId="urn:microsoft.com/office/officeart/2005/8/layout/cycle5"/>
    <dgm:cxn modelId="{7B97CFF8-7C5E-46D8-BBBD-AD7D2F060853}" type="presParOf" srcId="{1F67F5B5-FDC7-47CA-92DF-91620C603025}" destId="{894D96A4-E868-412C-A2A8-1FD7A327FA73}" srcOrd="1" destOrd="0" presId="urn:microsoft.com/office/officeart/2005/8/layout/cycle5"/>
    <dgm:cxn modelId="{CCFCFCB8-DCD1-4150-9746-708276C2688A}" type="presParOf" srcId="{1F67F5B5-FDC7-47CA-92DF-91620C603025}" destId="{1416D8BF-BE6D-4719-8AF9-E7D23D8A047D}" srcOrd="2" destOrd="0" presId="urn:microsoft.com/office/officeart/2005/8/layout/cycle5"/>
    <dgm:cxn modelId="{B844E4E2-6E55-40F6-BF74-3450B4CEC293}" type="presParOf" srcId="{1F67F5B5-FDC7-47CA-92DF-91620C603025}" destId="{648B455E-6AC4-425E-9502-BEF8D8F0E619}" srcOrd="3" destOrd="0" presId="urn:microsoft.com/office/officeart/2005/8/layout/cycle5"/>
    <dgm:cxn modelId="{ADEFD7FC-413E-4987-A19B-EE5AD105A5E7}" type="presParOf" srcId="{1F67F5B5-FDC7-47CA-92DF-91620C603025}" destId="{F4175850-3DCE-4F62-AF80-EA2B230B63A9}" srcOrd="4" destOrd="0" presId="urn:microsoft.com/office/officeart/2005/8/layout/cycle5"/>
    <dgm:cxn modelId="{9A70724D-21B3-4D51-B0EC-F91D2B9B6735}" type="presParOf" srcId="{1F67F5B5-FDC7-47CA-92DF-91620C603025}" destId="{6E431BCF-9A05-47DA-A29C-E1EFCB89E225}" srcOrd="5" destOrd="0" presId="urn:microsoft.com/office/officeart/2005/8/layout/cycle5"/>
    <dgm:cxn modelId="{74C27360-4DD0-4ACD-B7F3-E68A8B1B1C05}" type="presParOf" srcId="{1F67F5B5-FDC7-47CA-92DF-91620C603025}" destId="{D762F8A4-1C5A-4C72-85EE-69E324A69CC0}" srcOrd="6" destOrd="0" presId="urn:microsoft.com/office/officeart/2005/8/layout/cycle5"/>
    <dgm:cxn modelId="{8BC77460-A634-4D3A-8584-8645CD904B91}" type="presParOf" srcId="{1F67F5B5-FDC7-47CA-92DF-91620C603025}" destId="{3B462FDE-B081-4606-8EA8-13EC2013F08B}" srcOrd="7" destOrd="0" presId="urn:microsoft.com/office/officeart/2005/8/layout/cycle5"/>
    <dgm:cxn modelId="{9069ED15-21FD-4705-A430-8D5DC09E28F9}" type="presParOf" srcId="{1F67F5B5-FDC7-47CA-92DF-91620C603025}" destId="{139B4A78-41AA-4EED-8BC4-BFB4055B1BA3}" srcOrd="8" destOrd="0" presId="urn:microsoft.com/office/officeart/2005/8/layout/cycle5"/>
    <dgm:cxn modelId="{5AD3934F-EE04-4D23-8DDC-DB4B2C398777}" type="presParOf" srcId="{1F67F5B5-FDC7-47CA-92DF-91620C603025}" destId="{E0EE5743-02BC-4513-A2A2-A0BA42556DA5}" srcOrd="9" destOrd="0" presId="urn:microsoft.com/office/officeart/2005/8/layout/cycle5"/>
    <dgm:cxn modelId="{D5BF06FB-69D8-46B6-9E10-A02C226B4206}" type="presParOf" srcId="{1F67F5B5-FDC7-47CA-92DF-91620C603025}" destId="{E7D07572-BA08-4649-94F1-E7025528C6DA}" srcOrd="10" destOrd="0" presId="urn:microsoft.com/office/officeart/2005/8/layout/cycle5"/>
    <dgm:cxn modelId="{4BFB8B2F-314D-4A16-8395-76FBBFF3B350}" type="presParOf" srcId="{1F67F5B5-FDC7-47CA-92DF-91620C603025}" destId="{94DE4482-699F-4DB9-AF63-2F1FDA09251B}" srcOrd="11" destOrd="0" presId="urn:microsoft.com/office/officeart/2005/8/layout/cycle5"/>
    <dgm:cxn modelId="{00932634-23CB-4DD8-B2C6-6A8A1201FBDB}" type="presParOf" srcId="{1F67F5B5-FDC7-47CA-92DF-91620C603025}" destId="{030ED7AB-2B4E-435E-B5DA-BF5B806A6B3F}" srcOrd="12" destOrd="0" presId="urn:microsoft.com/office/officeart/2005/8/layout/cycle5"/>
    <dgm:cxn modelId="{9EBE75C8-6759-46A4-9618-D1DC263D543C}" type="presParOf" srcId="{1F67F5B5-FDC7-47CA-92DF-91620C603025}" destId="{6FAB3108-BCFA-47C2-8FE2-0E1F7314E2FE}" srcOrd="13" destOrd="0" presId="urn:microsoft.com/office/officeart/2005/8/layout/cycle5"/>
    <dgm:cxn modelId="{694FEA57-1CD0-4B66-8D83-2A24F19BC05C}" type="presParOf" srcId="{1F67F5B5-FDC7-47CA-92DF-91620C603025}" destId="{71A9EAD1-9136-4849-B2C1-13494E7144C7}" srcOrd="14" destOrd="0" presId="urn:microsoft.com/office/officeart/2005/8/layout/cycle5"/>
  </dgm:cxnLst>
  <dgm:bg/>
  <dgm:whole/>
</dgm:dataModel>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253AF3B-2AA4-4695-A4F4-A9928B818E7A}" type="datetimeFigureOut">
              <a:rPr lang="en-US" smtClean="0"/>
              <a:pPr/>
              <a:t>7/22/2024</a:t>
            </a:fld>
            <a:endParaRPr lang="en-US"/>
          </a:p>
        </p:txBody>
      </p:sp>
      <p:sp>
        <p:nvSpPr>
          <p:cNvPr id="4" name="Slide Image Placeholder 3"/>
          <p:cNvSpPr>
            <a:spLocks noGrp="1" noRot="1" noChangeAspect="1"/>
          </p:cNvSpPr>
          <p:nvPr>
            <p:ph type="sldImg" idx="2"/>
          </p:nvPr>
        </p:nvSpPr>
        <p:spPr>
          <a:xfrm>
            <a:off x="952500" y="685800"/>
            <a:ext cx="4953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FA48EA0-8403-4CDE-A200-C3170758160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40F153B-9705-40F5-B933-1EC91E792E38}" type="slidenum">
              <a:rPr lang="en-US" smtClean="0"/>
              <a:pPr/>
              <a:t>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52500" y="685800"/>
            <a:ext cx="4953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FA48EA0-8403-4CDE-A200-C3170758160A}" type="slidenum">
              <a:rPr lang="en-US" smtClean="0"/>
              <a:pPr/>
              <a:t>30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476500" y="3124200"/>
            <a:ext cx="668655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476500" y="5003322"/>
            <a:ext cx="668655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8506923" y="1158222"/>
            <a:ext cx="2286000" cy="412750"/>
          </a:xfrm>
        </p:spPr>
        <p:txBody>
          <a:bodyPr/>
          <a:lstStyle/>
          <a:p>
            <a:fld id="{1D8BD707-D9CF-40AE-B4C6-C98DA3205C09}" type="datetimeFigureOut">
              <a:rPr lang="en-US" smtClean="0"/>
              <a:pPr/>
              <a:t>7/22/2024</a:t>
            </a:fld>
            <a:endParaRPr lang="en-US" dirty="0"/>
          </a:p>
        </p:txBody>
      </p:sp>
      <p:sp>
        <p:nvSpPr>
          <p:cNvPr id="17" name="Footer Placeholder 16"/>
          <p:cNvSpPr>
            <a:spLocks noGrp="1"/>
          </p:cNvSpPr>
          <p:nvPr>
            <p:ph type="ftr" sz="quarter" idx="11"/>
          </p:nvPr>
        </p:nvSpPr>
        <p:spPr bwMode="auto">
          <a:xfrm rot="5400000">
            <a:off x="7819441" y="4165667"/>
            <a:ext cx="3657600" cy="416052"/>
          </a:xfrm>
        </p:spPr>
        <p:txBody>
          <a:bodyPr/>
          <a:lstStyle/>
          <a:p>
            <a:endParaRPr lang="en-US" dirty="0"/>
          </a:p>
        </p:txBody>
      </p:sp>
      <p:sp>
        <p:nvSpPr>
          <p:cNvPr id="10" name="Rectangle 9"/>
          <p:cNvSpPr/>
          <p:nvPr/>
        </p:nvSpPr>
        <p:spPr bwMode="auto">
          <a:xfrm>
            <a:off x="412750" y="0"/>
            <a:ext cx="6604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bwMode="auto">
          <a:xfrm>
            <a:off x="299364" y="0"/>
            <a:ext cx="113386"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Rectangle 13"/>
          <p:cNvSpPr/>
          <p:nvPr/>
        </p:nvSpPr>
        <p:spPr bwMode="auto">
          <a:xfrm>
            <a:off x="1073150" y="0"/>
            <a:ext cx="197028"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Rectangle 18"/>
          <p:cNvSpPr/>
          <p:nvPr/>
        </p:nvSpPr>
        <p:spPr bwMode="auto">
          <a:xfrm>
            <a:off x="1236430" y="0"/>
            <a:ext cx="24947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Straight Connector 10"/>
          <p:cNvSpPr>
            <a:spLocks noChangeShapeType="1"/>
          </p:cNvSpPr>
          <p:nvPr/>
        </p:nvSpPr>
        <p:spPr bwMode="auto">
          <a:xfrm>
            <a:off x="115206"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Straight Connector 17"/>
          <p:cNvSpPr>
            <a:spLocks noChangeShapeType="1"/>
          </p:cNvSpPr>
          <p:nvPr/>
        </p:nvSpPr>
        <p:spPr bwMode="auto">
          <a:xfrm>
            <a:off x="9906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925288"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Straight Connector 15"/>
          <p:cNvSpPr>
            <a:spLocks noChangeShapeType="1"/>
          </p:cNvSpPr>
          <p:nvPr/>
        </p:nvSpPr>
        <p:spPr bwMode="auto">
          <a:xfrm>
            <a:off x="187052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Straight Connector 14"/>
          <p:cNvSpPr>
            <a:spLocks noChangeShapeType="1"/>
          </p:cNvSpPr>
          <p:nvPr/>
        </p:nvSpPr>
        <p:spPr bwMode="auto">
          <a:xfrm>
            <a:off x="11557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Straight Connector 21"/>
          <p:cNvSpPr>
            <a:spLocks noChangeShapeType="1"/>
          </p:cNvSpPr>
          <p:nvPr/>
        </p:nvSpPr>
        <p:spPr bwMode="auto">
          <a:xfrm>
            <a:off x="98733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7" name="Rectangle 26"/>
          <p:cNvSpPr/>
          <p:nvPr/>
        </p:nvSpPr>
        <p:spPr bwMode="auto">
          <a:xfrm>
            <a:off x="1320800" y="0"/>
            <a:ext cx="8255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60400" y="3429000"/>
            <a:ext cx="140335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418768" y="4866752"/>
            <a:ext cx="694876"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182003" y="5500632"/>
            <a:ext cx="14859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802892" y="5788152"/>
            <a:ext cx="29718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2063750" y="4495800"/>
            <a:ext cx="39624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436006" y="4928702"/>
            <a:ext cx="660400" cy="517524"/>
          </a:xfrm>
        </p:spPr>
        <p:txBody>
          <a:bodyPr/>
          <a:lstStyle/>
          <a:p>
            <a:fld id="{B6F15528-21DE-4FAA-801E-634DDDAF4B2B}"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7/22/2024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1850" y="274656"/>
            <a:ext cx="18161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95300" y="274655"/>
            <a:ext cx="652145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7/22/2024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95300" y="1600200"/>
            <a:ext cx="80899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1D8BD707-D9CF-40AE-B4C6-C98DA3205C09}" type="datetimeFigureOut">
              <a:rPr lang="en-US" smtClean="0"/>
              <a:pPr/>
              <a:t>7/22/2024</a:t>
            </a:fld>
            <a:endParaRPr lang="en-US" dirty="0"/>
          </a:p>
        </p:txBody>
      </p:sp>
      <p:sp>
        <p:nvSpPr>
          <p:cNvPr id="9" name="Slide Number Placeholder 8"/>
          <p:cNvSpPr>
            <a:spLocks noGrp="1"/>
          </p:cNvSpPr>
          <p:nvPr>
            <p:ph type="sldNum" sz="quarter" idx="15"/>
          </p:nvPr>
        </p:nvSpPr>
        <p:spPr/>
        <p:txBody>
          <a:bodyPr rtlCol="0"/>
          <a:lstStyle/>
          <a:p>
            <a:fld id="{B6F15528-21DE-4FAA-801E-634DDDAF4B2B}" type="slidenum">
              <a:rPr lang="en-US" smtClean="0"/>
              <a:pPr/>
              <a:t>‹#›</a:t>
            </a:fld>
            <a:endParaRPr lang="en-US" dirty="0"/>
          </a:p>
        </p:txBody>
      </p:sp>
      <p:sp>
        <p:nvSpPr>
          <p:cNvPr id="10" name="Footer Placeholder 9"/>
          <p:cNvSpPr>
            <a:spLocks noGrp="1"/>
          </p:cNvSpPr>
          <p:nvPr>
            <p:ph type="ftr" sz="quarter" idx="16"/>
          </p:nvPr>
        </p:nvSpPr>
        <p:spPr/>
        <p:txBody>
          <a:bodyPr rtlCol="0"/>
          <a:lstStyle/>
          <a:p>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76500" y="2895600"/>
            <a:ext cx="668655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476500" y="5010150"/>
            <a:ext cx="668655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8505444" y="1154557"/>
            <a:ext cx="2286000" cy="412750"/>
          </a:xfrm>
        </p:spPr>
        <p:txBody>
          <a:bodyPr/>
          <a:lstStyle/>
          <a:p>
            <a:fld id="{1D8BD707-D9CF-40AE-B4C6-C98DA3205C09}" type="datetimeFigureOut">
              <a:rPr lang="en-US" smtClean="0"/>
              <a:pPr/>
              <a:t>7/22/2024</a:t>
            </a:fld>
            <a:endParaRPr lang="en-US" dirty="0"/>
          </a:p>
        </p:txBody>
      </p:sp>
      <p:sp>
        <p:nvSpPr>
          <p:cNvPr id="5" name="Footer Placeholder 4"/>
          <p:cNvSpPr>
            <a:spLocks noGrp="1"/>
          </p:cNvSpPr>
          <p:nvPr>
            <p:ph type="ftr" sz="quarter" idx="11"/>
          </p:nvPr>
        </p:nvSpPr>
        <p:spPr bwMode="auto">
          <a:xfrm rot="5400000">
            <a:off x="7819644" y="4162806"/>
            <a:ext cx="3657600" cy="416052"/>
          </a:xfrm>
        </p:spPr>
        <p:txBody>
          <a:bodyPr/>
          <a:lstStyle/>
          <a:p>
            <a:endParaRPr lang="en-US" dirty="0"/>
          </a:p>
        </p:txBody>
      </p:sp>
      <p:sp>
        <p:nvSpPr>
          <p:cNvPr id="9" name="Rectangle 8"/>
          <p:cNvSpPr/>
          <p:nvPr/>
        </p:nvSpPr>
        <p:spPr bwMode="auto">
          <a:xfrm>
            <a:off x="412750" y="0"/>
            <a:ext cx="6604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bwMode="auto">
          <a:xfrm>
            <a:off x="299364" y="0"/>
            <a:ext cx="113386"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bwMode="auto">
          <a:xfrm>
            <a:off x="1073150" y="0"/>
            <a:ext cx="197028"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bwMode="auto">
          <a:xfrm>
            <a:off x="1236430" y="0"/>
            <a:ext cx="24947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Straight Connector 12"/>
          <p:cNvSpPr>
            <a:spLocks noChangeShapeType="1"/>
          </p:cNvSpPr>
          <p:nvPr/>
        </p:nvSpPr>
        <p:spPr bwMode="auto">
          <a:xfrm>
            <a:off x="115206"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Straight Connector 13"/>
          <p:cNvSpPr>
            <a:spLocks noChangeShapeType="1"/>
          </p:cNvSpPr>
          <p:nvPr/>
        </p:nvSpPr>
        <p:spPr bwMode="auto">
          <a:xfrm>
            <a:off x="9906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Straight Connector 14"/>
          <p:cNvSpPr>
            <a:spLocks noChangeShapeType="1"/>
          </p:cNvSpPr>
          <p:nvPr/>
        </p:nvSpPr>
        <p:spPr bwMode="auto">
          <a:xfrm>
            <a:off x="925288"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Straight Connector 15"/>
          <p:cNvSpPr>
            <a:spLocks noChangeShapeType="1"/>
          </p:cNvSpPr>
          <p:nvPr/>
        </p:nvSpPr>
        <p:spPr bwMode="auto">
          <a:xfrm>
            <a:off x="187052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Straight Connector 16"/>
          <p:cNvSpPr>
            <a:spLocks noChangeShapeType="1"/>
          </p:cNvSpPr>
          <p:nvPr/>
        </p:nvSpPr>
        <p:spPr bwMode="auto">
          <a:xfrm>
            <a:off x="11557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Rectangle 17"/>
          <p:cNvSpPr/>
          <p:nvPr/>
        </p:nvSpPr>
        <p:spPr bwMode="auto">
          <a:xfrm>
            <a:off x="1320800" y="0"/>
            <a:ext cx="8255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60400" y="3429000"/>
            <a:ext cx="140335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435096" y="4866752"/>
            <a:ext cx="694876"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182003" y="5500632"/>
            <a:ext cx="14859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802892" y="5791200"/>
            <a:ext cx="29718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2035627" y="4479888"/>
            <a:ext cx="39624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85610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6" name="Slide Number Placeholder 5"/>
          <p:cNvSpPr>
            <a:spLocks noGrp="1"/>
          </p:cNvSpPr>
          <p:nvPr>
            <p:ph type="sldNum" sz="quarter" idx="12"/>
          </p:nvPr>
        </p:nvSpPr>
        <p:spPr bwMode="auto">
          <a:xfrm>
            <a:off x="1452334" y="4928702"/>
            <a:ext cx="660400" cy="517524"/>
          </a:xfrm>
        </p:spPr>
        <p:txBody>
          <a:bodyPr/>
          <a:lstStyle/>
          <a:p>
            <a:fld id="{B6F15528-21DE-4FAA-801E-634DDDAF4B2B}"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7/22/2024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
        <p:nvSpPr>
          <p:cNvPr id="9" name="Content Placeholder 8"/>
          <p:cNvSpPr>
            <a:spLocks noGrp="1"/>
          </p:cNvSpPr>
          <p:nvPr>
            <p:ph sz="quarter" idx="1"/>
          </p:nvPr>
        </p:nvSpPr>
        <p:spPr>
          <a:xfrm>
            <a:off x="495300" y="1600200"/>
            <a:ext cx="39624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26102" y="1600200"/>
            <a:ext cx="39624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817245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7/22/2024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
        <p:nvSpPr>
          <p:cNvPr id="11" name="Content Placeholder 10"/>
          <p:cNvSpPr>
            <a:spLocks noGrp="1"/>
          </p:cNvSpPr>
          <p:nvPr>
            <p:ph sz="quarter" idx="2"/>
          </p:nvPr>
        </p:nvSpPr>
        <p:spPr>
          <a:xfrm>
            <a:off x="495300" y="2362200"/>
            <a:ext cx="39624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736306" y="2362200"/>
            <a:ext cx="39624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95300" y="1569720"/>
            <a:ext cx="39624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705350" y="1569720"/>
            <a:ext cx="39624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1D8BD707-D9CF-40AE-B4C6-C98DA3205C09}" type="datetimeFigureOut">
              <a:rPr lang="en-US" smtClean="0"/>
              <a:pPr/>
              <a:t>7/22/2024</a:t>
            </a:fld>
            <a:endParaRPr lang="en-US" dirty="0"/>
          </a:p>
        </p:txBody>
      </p:sp>
      <p:sp>
        <p:nvSpPr>
          <p:cNvPr id="7" name="Slide Number Placeholder 6"/>
          <p:cNvSpPr>
            <a:spLocks noGrp="1"/>
          </p:cNvSpPr>
          <p:nvPr>
            <p:ph type="sldNum" sz="quarter" idx="11"/>
          </p:nvPr>
        </p:nvSpPr>
        <p:spPr/>
        <p:txBody>
          <a:bodyPr rtlCol="0"/>
          <a:lstStyle/>
          <a:p>
            <a:fld id="{B6F15528-21DE-4FAA-801E-634DDDAF4B2B}" type="slidenum">
              <a:rPr lang="en-US" smtClean="0"/>
              <a:pPr/>
              <a:t>‹#›</a:t>
            </a:fld>
            <a:endParaRPr lang="en-US" dirty="0"/>
          </a:p>
        </p:txBody>
      </p:sp>
      <p:sp>
        <p:nvSpPr>
          <p:cNvPr id="8" name="Footer Placeholder 7"/>
          <p:cNvSpPr>
            <a:spLocks noGrp="1"/>
          </p:cNvSpPr>
          <p:nvPr>
            <p:ph type="ftr" sz="quarter" idx="12"/>
          </p:nvPr>
        </p:nvSpPr>
        <p:spPr/>
        <p:txBody>
          <a:bodyPr rtlCol="0"/>
          <a:lstStyle/>
          <a:p>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7/22/2024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949325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915728" y="3181350"/>
            <a:ext cx="6309360" cy="4953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7379970" y="274320"/>
            <a:ext cx="1654302"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7691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708321"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97409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Rectangle 11"/>
          <p:cNvSpPr/>
          <p:nvPr/>
        </p:nvSpPr>
        <p:spPr bwMode="auto">
          <a:xfrm>
            <a:off x="9575800" y="0"/>
            <a:ext cx="3302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Straight Connector 12"/>
          <p:cNvSpPr>
            <a:spLocks noChangeShapeType="1"/>
          </p:cNvSpPr>
          <p:nvPr/>
        </p:nvSpPr>
        <p:spPr bwMode="auto">
          <a:xfrm>
            <a:off x="965835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Oval 13"/>
          <p:cNvSpPr/>
          <p:nvPr/>
        </p:nvSpPr>
        <p:spPr>
          <a:xfrm>
            <a:off x="8836152" y="5715000"/>
            <a:ext cx="59436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30200" y="274320"/>
            <a:ext cx="61087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1D8BD707-D9CF-40AE-B4C6-C98DA3205C09}" type="datetimeFigureOut">
              <a:rPr lang="en-US" smtClean="0"/>
              <a:pPr/>
              <a:t>7/22/2024</a:t>
            </a:fld>
            <a:endParaRPr lang="en-US" dirty="0"/>
          </a:p>
        </p:txBody>
      </p:sp>
      <p:sp>
        <p:nvSpPr>
          <p:cNvPr id="22" name="Slide Number Placeholder 21"/>
          <p:cNvSpPr>
            <a:spLocks noGrp="1"/>
          </p:cNvSpPr>
          <p:nvPr>
            <p:ph type="sldNum" sz="quarter" idx="15"/>
          </p:nvPr>
        </p:nvSpPr>
        <p:spPr/>
        <p:txBody>
          <a:bodyPr rtlCol="0"/>
          <a:lstStyle/>
          <a:p>
            <a:fld id="{B6F15528-21DE-4FAA-801E-634DDDAF4B2B}" type="slidenum">
              <a:rPr lang="en-US" smtClean="0"/>
              <a:pPr/>
              <a:t>‹#›</a:t>
            </a:fld>
            <a:endParaRPr lang="en-US" dirty="0"/>
          </a:p>
        </p:txBody>
      </p:sp>
      <p:sp>
        <p:nvSpPr>
          <p:cNvPr id="23" name="Footer Placeholder 22"/>
          <p:cNvSpPr>
            <a:spLocks noGrp="1"/>
          </p:cNvSpPr>
          <p:nvPr>
            <p:ph type="ftr" sz="quarter" idx="16"/>
          </p:nvPr>
        </p:nvSpPr>
        <p:spPr/>
        <p:txBody>
          <a:bodyPr rtlCol="0"/>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949325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Oval 12"/>
          <p:cNvSpPr/>
          <p:nvPr/>
        </p:nvSpPr>
        <p:spPr>
          <a:xfrm>
            <a:off x="8836152" y="5715000"/>
            <a:ext cx="59436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892201" y="3181350"/>
            <a:ext cx="6309360" cy="4953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68655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dirty="0" smtClean="0"/>
              <a:t>Click icon to add picture</a:t>
            </a:r>
            <a:endParaRPr kumimoji="0" lang="en-US" dirty="0"/>
          </a:p>
        </p:txBody>
      </p:sp>
      <p:sp>
        <p:nvSpPr>
          <p:cNvPr id="4" name="Text Placeholder 3"/>
          <p:cNvSpPr>
            <a:spLocks noGrp="1"/>
          </p:cNvSpPr>
          <p:nvPr>
            <p:ph type="body" sz="half" idx="2"/>
          </p:nvPr>
        </p:nvSpPr>
        <p:spPr>
          <a:xfrm>
            <a:off x="7329615" y="264795"/>
            <a:ext cx="1651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97409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Rectangle 10"/>
          <p:cNvSpPr/>
          <p:nvPr/>
        </p:nvSpPr>
        <p:spPr bwMode="auto">
          <a:xfrm>
            <a:off x="9575800" y="0"/>
            <a:ext cx="3302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Straight Connector 11"/>
          <p:cNvSpPr>
            <a:spLocks noChangeShapeType="1"/>
          </p:cNvSpPr>
          <p:nvPr/>
        </p:nvSpPr>
        <p:spPr bwMode="auto">
          <a:xfrm>
            <a:off x="965835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9" name="Straight Connector 18"/>
          <p:cNvSpPr>
            <a:spLocks noChangeShapeType="1"/>
          </p:cNvSpPr>
          <p:nvPr/>
        </p:nvSpPr>
        <p:spPr bwMode="auto">
          <a:xfrm>
            <a:off x="67691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708321"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1D8BD707-D9CF-40AE-B4C6-C98DA3205C09}" type="datetimeFigureOut">
              <a:rPr lang="en-US" smtClean="0"/>
              <a:pPr/>
              <a:t>7/22/2024</a:t>
            </a:fld>
            <a:endParaRPr lang="en-US" dirty="0"/>
          </a:p>
        </p:txBody>
      </p:sp>
      <p:sp>
        <p:nvSpPr>
          <p:cNvPr id="18" name="Slide Number Placeholder 17"/>
          <p:cNvSpPr>
            <a:spLocks noGrp="1"/>
          </p:cNvSpPr>
          <p:nvPr>
            <p:ph type="sldNum" sz="quarter" idx="11"/>
          </p:nvPr>
        </p:nvSpPr>
        <p:spPr/>
        <p:txBody>
          <a:bodyPr rtlCol="0"/>
          <a:lstStyle/>
          <a:p>
            <a:fld id="{B6F15528-21DE-4FAA-801E-634DDDAF4B2B}" type="slidenum">
              <a:rPr lang="en-US" smtClean="0"/>
              <a:pPr/>
              <a:t>‹#›</a:t>
            </a:fld>
            <a:endParaRPr lang="en-US" dirty="0"/>
          </a:p>
        </p:txBody>
      </p:sp>
      <p:sp>
        <p:nvSpPr>
          <p:cNvPr id="21" name="Footer Placeholder 20"/>
          <p:cNvSpPr>
            <a:spLocks noGrp="1"/>
          </p:cNvSpPr>
          <p:nvPr>
            <p:ph type="ftr" sz="quarter" idx="12"/>
          </p:nvPr>
        </p:nvSpPr>
        <p:spPr/>
        <p:txBody>
          <a:bodyPr rtlCol="0"/>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949325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95300" y="274638"/>
            <a:ext cx="80899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95300" y="1600200"/>
            <a:ext cx="80899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8305800" y="1065849"/>
            <a:ext cx="2011680" cy="416052"/>
          </a:xfrm>
          <a:prstGeom prst="rect">
            <a:avLst/>
          </a:prstGeom>
        </p:spPr>
        <p:txBody>
          <a:bodyPr vert="horz" anchor="ctr" anchorCtr="0"/>
          <a:lstStyle>
            <a:lvl1pPr algn="r" eaLnBrk="1" latinLnBrk="0" hangingPunct="1">
              <a:defRPr kumimoji="0" sz="1200">
                <a:solidFill>
                  <a:schemeClr val="tx2"/>
                </a:solidFill>
              </a:defRPr>
            </a:lvl1pPr>
          </a:lstStyle>
          <a:p>
            <a:fld id="{1D8BD707-D9CF-40AE-B4C6-C98DA3205C09}" type="datetimeFigureOut">
              <a:rPr lang="en-US" smtClean="0"/>
              <a:pPr/>
              <a:t>7/22/2024</a:t>
            </a:fld>
            <a:endParaRPr lang="en-US" dirty="0"/>
          </a:p>
        </p:txBody>
      </p:sp>
      <p:sp>
        <p:nvSpPr>
          <p:cNvPr id="3" name="Footer Placeholder 2"/>
          <p:cNvSpPr>
            <a:spLocks noGrp="1"/>
          </p:cNvSpPr>
          <p:nvPr>
            <p:ph type="ftr" sz="quarter" idx="3"/>
          </p:nvPr>
        </p:nvSpPr>
        <p:spPr>
          <a:xfrm rot="5400000">
            <a:off x="7706052" y="3722000"/>
            <a:ext cx="3200400" cy="396240"/>
          </a:xfrm>
          <a:prstGeom prst="rect">
            <a:avLst/>
          </a:prstGeom>
        </p:spPr>
        <p:txBody>
          <a:bodyPr vert="horz" anchor="ctr" anchorCtr="0"/>
          <a:lstStyle>
            <a:lvl1pPr algn="l" eaLnBrk="1" latinLnBrk="0" hangingPunct="1">
              <a:defRPr kumimoji="0" sz="1200">
                <a:solidFill>
                  <a:schemeClr val="tx2"/>
                </a:solidFill>
              </a:defRPr>
            </a:lvl1pPr>
          </a:lstStyle>
          <a:p>
            <a:endParaRPr lang="en-US" dirty="0"/>
          </a:p>
        </p:txBody>
      </p:sp>
      <p:sp>
        <p:nvSpPr>
          <p:cNvPr id="7" name="Straight Connector 6"/>
          <p:cNvSpPr>
            <a:spLocks noChangeShapeType="1"/>
          </p:cNvSpPr>
          <p:nvPr/>
        </p:nvSpPr>
        <p:spPr bwMode="auto">
          <a:xfrm>
            <a:off x="8255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97409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Rectangle 9"/>
          <p:cNvSpPr/>
          <p:nvPr/>
        </p:nvSpPr>
        <p:spPr bwMode="auto">
          <a:xfrm>
            <a:off x="9575800" y="0"/>
            <a:ext cx="3302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Straight Connector 10"/>
          <p:cNvSpPr>
            <a:spLocks noChangeShapeType="1"/>
          </p:cNvSpPr>
          <p:nvPr/>
        </p:nvSpPr>
        <p:spPr bwMode="auto">
          <a:xfrm>
            <a:off x="965835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Oval 11"/>
          <p:cNvSpPr/>
          <p:nvPr/>
        </p:nvSpPr>
        <p:spPr>
          <a:xfrm>
            <a:off x="8836152" y="5715000"/>
            <a:ext cx="59436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806434" y="5734050"/>
            <a:ext cx="660400" cy="521208"/>
          </a:xfrm>
          <a:prstGeom prst="rect">
            <a:avLst/>
          </a:prstGeom>
        </p:spPr>
        <p:txBody>
          <a:bodyPr vert="horz" anchor="ctr"/>
          <a:lstStyle>
            <a:lvl1pPr algn="ctr" eaLnBrk="1" latinLnBrk="0" hangingPunct="1">
              <a:defRPr kumimoji="0" sz="1400" b="1">
                <a:solidFill>
                  <a:srgbClr val="FFFFFF"/>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3000" y="1219200"/>
            <a:ext cx="7283450" cy="3816429"/>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ctr"/>
            <a:endParaRPr lang="en-US" dirty="0" smtClean="0"/>
          </a:p>
          <a:p>
            <a:pPr algn="ctr"/>
            <a:r>
              <a:rPr lang="en-US" sz="3200" b="1" dirty="0" smtClean="0">
                <a:solidFill>
                  <a:srgbClr val="002060"/>
                </a:solidFill>
              </a:rPr>
              <a:t>St. Charles College of Education</a:t>
            </a:r>
          </a:p>
          <a:p>
            <a:pPr algn="ctr"/>
            <a:endParaRPr lang="en-US" sz="3200" b="1" dirty="0" smtClean="0">
              <a:solidFill>
                <a:srgbClr val="002060"/>
              </a:solidFill>
            </a:endParaRPr>
          </a:p>
          <a:p>
            <a:pPr algn="ctr"/>
            <a:endParaRPr lang="en-US" sz="3200" b="1" dirty="0" smtClean="0">
              <a:solidFill>
                <a:srgbClr val="002060"/>
              </a:solidFill>
            </a:endParaRPr>
          </a:p>
          <a:p>
            <a:pPr algn="ctr"/>
            <a:endParaRPr lang="en-US" sz="3200" b="1" dirty="0" smtClean="0">
              <a:solidFill>
                <a:srgbClr val="002060"/>
              </a:solidFill>
            </a:endParaRPr>
          </a:p>
          <a:p>
            <a:pPr algn="ctr"/>
            <a:r>
              <a:rPr lang="en-US" sz="3200" b="1" dirty="0" smtClean="0">
                <a:solidFill>
                  <a:srgbClr val="002060"/>
                </a:solidFill>
              </a:rPr>
              <a:t>Life Skill Education </a:t>
            </a:r>
            <a:br>
              <a:rPr lang="en-US" sz="3200" b="1" dirty="0" smtClean="0">
                <a:solidFill>
                  <a:srgbClr val="002060"/>
                </a:solidFill>
              </a:rPr>
            </a:br>
            <a:r>
              <a:rPr lang="en-US" sz="3200" b="1" dirty="0" smtClean="0">
                <a:solidFill>
                  <a:srgbClr val="002060"/>
                </a:solidFill>
              </a:rPr>
              <a:t>Elective </a:t>
            </a:r>
            <a:br>
              <a:rPr lang="en-US" sz="3200" b="1" dirty="0" smtClean="0">
                <a:solidFill>
                  <a:srgbClr val="002060"/>
                </a:solidFill>
              </a:rPr>
            </a:br>
            <a:r>
              <a:rPr lang="en-US" sz="3200" b="1" dirty="0" err="1" smtClean="0">
                <a:solidFill>
                  <a:srgbClr val="002060"/>
                </a:solidFill>
              </a:rPr>
              <a:t>B.Ed</a:t>
            </a:r>
            <a:r>
              <a:rPr lang="en-US" sz="3200" b="1" smtClean="0">
                <a:solidFill>
                  <a:srgbClr val="002060"/>
                </a:solidFill>
              </a:rPr>
              <a:t>  Sem</a:t>
            </a:r>
            <a:r>
              <a:rPr lang="en-US" sz="3200" b="1" dirty="0" smtClean="0">
                <a:solidFill>
                  <a:srgbClr val="002060"/>
                </a:solidFill>
              </a:rPr>
              <a:t> IV</a:t>
            </a:r>
          </a:p>
        </p:txBody>
      </p:sp>
      <p:pic>
        <p:nvPicPr>
          <p:cNvPr id="3" name="Picture 2"/>
          <p:cNvPicPr>
            <a:picLocks noChangeAspect="1" noChangeArrowheads="1"/>
          </p:cNvPicPr>
          <p:nvPr/>
        </p:nvPicPr>
        <p:blipFill>
          <a:blip r:embed="rId2"/>
          <a:srcRect/>
          <a:stretch>
            <a:fillRect/>
          </a:stretch>
        </p:blipFill>
        <p:spPr bwMode="auto">
          <a:xfrm>
            <a:off x="3733800" y="2057400"/>
            <a:ext cx="1443585" cy="138191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62000" y="533400"/>
            <a:ext cx="8458200" cy="4154984"/>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en-US" sz="2400" b="1" i="1" dirty="0" smtClean="0">
                <a:solidFill>
                  <a:srgbClr val="FF0000"/>
                </a:solidFill>
              </a:rPr>
              <a:t>3.Persuasive writing: </a:t>
            </a:r>
            <a:r>
              <a:rPr lang="en-US" sz="2400" dirty="0" smtClean="0"/>
              <a:t>It is used to convince readers of decision makers to believe in the content you have produces</a:t>
            </a:r>
          </a:p>
          <a:p>
            <a:r>
              <a:rPr lang="en-US" sz="2400" dirty="0" smtClean="0"/>
              <a:t> It is used in	</a:t>
            </a:r>
          </a:p>
          <a:p>
            <a:pPr marL="457200" indent="-457200">
              <a:buFont typeface="Wingdings" pitchFamily="2" charset="2"/>
              <a:buChar char="q"/>
            </a:pPr>
            <a:r>
              <a:rPr lang="en-US" sz="2400" dirty="0" smtClean="0"/>
              <a:t>Company Brochures</a:t>
            </a:r>
          </a:p>
          <a:p>
            <a:pPr marL="457200" indent="-457200">
              <a:buFont typeface="Wingdings" pitchFamily="2" charset="2"/>
              <a:buChar char="q"/>
            </a:pPr>
            <a:r>
              <a:rPr lang="en-US" sz="2400" dirty="0" smtClean="0"/>
              <a:t>Advertisements</a:t>
            </a:r>
          </a:p>
          <a:p>
            <a:pPr marL="457200" indent="-457200">
              <a:buFont typeface="Wingdings" pitchFamily="2" charset="2"/>
              <a:buChar char="q"/>
            </a:pPr>
            <a:r>
              <a:rPr lang="en-US" sz="2400" dirty="0" smtClean="0"/>
              <a:t>Opinion columns</a:t>
            </a:r>
          </a:p>
          <a:p>
            <a:pPr marL="457200" indent="-457200">
              <a:buFont typeface="Wingdings" pitchFamily="2" charset="2"/>
              <a:buChar char="q"/>
            </a:pPr>
            <a:r>
              <a:rPr lang="en-US" sz="2400" dirty="0" smtClean="0"/>
              <a:t>Business proposals</a:t>
            </a:r>
          </a:p>
          <a:p>
            <a:pPr marL="457200" indent="-457200">
              <a:buFont typeface="Wingdings" pitchFamily="2" charset="2"/>
              <a:buChar char="q"/>
            </a:pPr>
            <a:r>
              <a:rPr lang="en-US" sz="2400" dirty="0" smtClean="0"/>
              <a:t>Cover letters</a:t>
            </a:r>
          </a:p>
          <a:p>
            <a:pPr marL="457200" indent="-457200">
              <a:buFont typeface="Wingdings" pitchFamily="2" charset="2"/>
              <a:buChar char="q"/>
            </a:pPr>
            <a:r>
              <a:rPr lang="en-US" sz="2400" dirty="0" smtClean="0"/>
              <a:t>Recommendation letters</a:t>
            </a:r>
          </a:p>
          <a:p>
            <a:pPr marL="457200" indent="-457200">
              <a:buFont typeface="Wingdings" pitchFamily="2" charset="2"/>
              <a:buChar char="q"/>
            </a:pPr>
            <a:r>
              <a:rPr lang="en-US" sz="2400" dirty="0" smtClean="0"/>
              <a:t>Reviews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533400"/>
            <a:ext cx="8382000" cy="4524315"/>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r>
              <a:rPr lang="en-US" sz="2400" i="1" dirty="0" smtClean="0">
                <a:solidFill>
                  <a:srgbClr val="FF0000"/>
                </a:solidFill>
              </a:rPr>
              <a:t>4.Expository Writing:</a:t>
            </a:r>
          </a:p>
          <a:p>
            <a:r>
              <a:rPr lang="en-US" sz="2400" dirty="0" smtClean="0"/>
              <a:t> The expository writing style is one of the basic techniques of writing used to inform the reader or describe something to other. This writing is basis on facts and does not account for writer’s personal opinions on the subject. It is used in:</a:t>
            </a:r>
          </a:p>
          <a:p>
            <a:pPr>
              <a:buFont typeface="Wingdings" pitchFamily="2" charset="2"/>
              <a:buChar char="q"/>
            </a:pPr>
            <a:r>
              <a:rPr lang="en-US" sz="2400" dirty="0" smtClean="0"/>
              <a:t> Text Books</a:t>
            </a:r>
          </a:p>
          <a:p>
            <a:pPr>
              <a:buFont typeface="Wingdings" pitchFamily="2" charset="2"/>
              <a:buChar char="q"/>
            </a:pPr>
            <a:r>
              <a:rPr lang="en-US" sz="2400" dirty="0" smtClean="0"/>
              <a:t>Educational articles</a:t>
            </a:r>
          </a:p>
          <a:p>
            <a:pPr>
              <a:buFont typeface="Wingdings" pitchFamily="2" charset="2"/>
              <a:buChar char="q"/>
            </a:pPr>
            <a:r>
              <a:rPr lang="en-US" sz="2400" dirty="0" smtClean="0"/>
              <a:t>News letters</a:t>
            </a:r>
          </a:p>
          <a:p>
            <a:pPr>
              <a:buFont typeface="Wingdings" pitchFamily="2" charset="2"/>
              <a:buChar char="q"/>
            </a:pPr>
            <a:r>
              <a:rPr lang="en-US" sz="2400" dirty="0" smtClean="0"/>
              <a:t>Instruction manual</a:t>
            </a:r>
          </a:p>
          <a:p>
            <a:pPr>
              <a:buFont typeface="Wingdings" pitchFamily="2" charset="2"/>
              <a:buChar char="q"/>
            </a:pPr>
            <a:r>
              <a:rPr lang="en-US" sz="2400" dirty="0" smtClean="0"/>
              <a:t>Business technical and scientific writing</a:t>
            </a:r>
          </a:p>
          <a:p>
            <a:pPr>
              <a:buFont typeface="Wingdings" pitchFamily="2" charset="2"/>
              <a:buChar char="q"/>
            </a:pPr>
            <a:r>
              <a:rPr lang="en-US" sz="2400" dirty="0" smtClean="0"/>
              <a:t>Recipes</a:t>
            </a:r>
            <a:endParaRPr lang="en-US" sz="2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04800"/>
            <a:ext cx="8832850" cy="2677656"/>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just"/>
            <a:r>
              <a:rPr lang="en-US" sz="2800" b="1" i="1" dirty="0" smtClean="0">
                <a:solidFill>
                  <a:srgbClr val="FF0000"/>
                </a:solidFill>
              </a:rPr>
              <a:t>Digital Literacy: </a:t>
            </a:r>
          </a:p>
          <a:p>
            <a:pPr algn="just"/>
            <a:r>
              <a:rPr lang="en-US" sz="2800" dirty="0" smtClean="0"/>
              <a:t>Having the skills needed to live, learn and work in a society where communication and access to information is increasingly through digital technologies like internet platforms, social media and mobile devices. </a:t>
            </a:r>
          </a:p>
        </p:txBody>
      </p:sp>
      <p:sp>
        <p:nvSpPr>
          <p:cNvPr id="3" name="Rectangle 2"/>
          <p:cNvSpPr/>
          <p:nvPr/>
        </p:nvSpPr>
        <p:spPr>
          <a:xfrm>
            <a:off x="304803" y="3352800"/>
            <a:ext cx="8817840" cy="2677656"/>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algn="just"/>
            <a:r>
              <a:rPr lang="en-US" sz="2800" b="1" i="1" dirty="0" smtClean="0">
                <a:solidFill>
                  <a:srgbClr val="FF0000"/>
                </a:solidFill>
              </a:rPr>
              <a:t>Communication</a:t>
            </a:r>
            <a:r>
              <a:rPr lang="en-US" sz="2800" dirty="0" smtClean="0"/>
              <a:t> is also a key aspect of digital literacy. When communication in virtual </a:t>
            </a:r>
            <a:r>
              <a:rPr lang="en-US" sz="2800" dirty="0" smtClean="0"/>
              <a:t>environments, </a:t>
            </a:r>
            <a:r>
              <a:rPr lang="en-US" sz="2800" dirty="0" smtClean="0"/>
              <a:t>the ability to clearly express ideas, ask relevant questions, maintain respect and build trust is just as important when communicating in person.</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533400"/>
            <a:ext cx="8997950" cy="2677656"/>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r>
              <a:rPr lang="en-US" sz="2400" b="1" i="1" dirty="0" smtClean="0">
                <a:solidFill>
                  <a:srgbClr val="FF0000"/>
                </a:solidFill>
              </a:rPr>
              <a:t>2.2.1 Internet platform:</a:t>
            </a:r>
          </a:p>
          <a:p>
            <a:pPr algn="just"/>
            <a:r>
              <a:rPr lang="en-US" sz="2400" dirty="0" smtClean="0"/>
              <a:t>The term internet platform is also called as online platform. It is used to describe a series of services available online such as 1. Technology platforms 2. Computing platforms 3. Utility platforms 4. Interaction Networks 5.Market places 6.On demand service platforms 8. Data harvesting platforms 9.Content distribution platforms.</a:t>
            </a:r>
          </a:p>
        </p:txBody>
      </p:sp>
      <p:sp>
        <p:nvSpPr>
          <p:cNvPr id="3" name="Rectangle 2"/>
          <p:cNvSpPr/>
          <p:nvPr/>
        </p:nvSpPr>
        <p:spPr>
          <a:xfrm>
            <a:off x="304800" y="3657600"/>
            <a:ext cx="8991600" cy="1569660"/>
          </a:xfrm>
          <a:prstGeom prst="rect">
            <a:avLst/>
          </a:prstGeom>
        </p:spPr>
        <p:style>
          <a:lnRef idx="3">
            <a:schemeClr val="lt1"/>
          </a:lnRef>
          <a:fillRef idx="1">
            <a:schemeClr val="accent4"/>
          </a:fillRef>
          <a:effectRef idx="1">
            <a:schemeClr val="accent4"/>
          </a:effectRef>
          <a:fontRef idx="minor">
            <a:schemeClr val="lt1"/>
          </a:fontRef>
        </p:style>
        <p:txBody>
          <a:bodyPr wrap="square">
            <a:spAutoFit/>
          </a:bodyPr>
          <a:lstStyle/>
          <a:p>
            <a:r>
              <a:rPr lang="en-US" sz="2400" b="1" i="1" dirty="0" smtClean="0">
                <a:solidFill>
                  <a:srgbClr val="FF0000"/>
                </a:solidFill>
              </a:rPr>
              <a:t>1.Technology platforms: </a:t>
            </a:r>
            <a:r>
              <a:rPr lang="en-US" sz="2400" dirty="0" smtClean="0">
                <a:solidFill>
                  <a:schemeClr val="tx1"/>
                </a:solidFill>
              </a:rPr>
              <a:t>Amazon Web Services, Microsoft Azure and </a:t>
            </a:r>
            <a:r>
              <a:rPr lang="en-US" sz="2400" dirty="0" err="1" smtClean="0">
                <a:solidFill>
                  <a:schemeClr val="tx1"/>
                </a:solidFill>
              </a:rPr>
              <a:t>Twilio</a:t>
            </a:r>
            <a:r>
              <a:rPr lang="en-US" sz="2400" dirty="0" smtClean="0">
                <a:solidFill>
                  <a:schemeClr val="tx1"/>
                </a:solidFill>
              </a:rPr>
              <a:t> are examples of technology platforms. They provide building blocks or services that are reused in a large number of products.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304800"/>
            <a:ext cx="8763000" cy="1200329"/>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algn="just"/>
            <a:r>
              <a:rPr lang="en-US" sz="2400" b="1" i="1" dirty="0" smtClean="0">
                <a:solidFill>
                  <a:srgbClr val="FF0000"/>
                </a:solidFill>
              </a:rPr>
              <a:t>2.Computing Platforms:  </a:t>
            </a:r>
            <a:r>
              <a:rPr lang="en-US" sz="2400" dirty="0" smtClean="0"/>
              <a:t>Computing platforms in stark contrast with technology platforms, enable interactions between platform users and 3</a:t>
            </a:r>
            <a:r>
              <a:rPr lang="en-US" sz="2400" baseline="30000" dirty="0" smtClean="0"/>
              <a:t>rd</a:t>
            </a:r>
            <a:r>
              <a:rPr lang="en-US" sz="2400" dirty="0" smtClean="0"/>
              <a:t> party developers</a:t>
            </a:r>
            <a:r>
              <a:rPr lang="en-US" dirty="0" smtClean="0"/>
              <a:t>. </a:t>
            </a:r>
          </a:p>
        </p:txBody>
      </p:sp>
      <p:sp>
        <p:nvSpPr>
          <p:cNvPr id="3" name="Rectangle 2"/>
          <p:cNvSpPr/>
          <p:nvPr/>
        </p:nvSpPr>
        <p:spPr>
          <a:xfrm>
            <a:off x="381000" y="1828816"/>
            <a:ext cx="8763000" cy="1200329"/>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just"/>
            <a:r>
              <a:rPr lang="en-US" sz="2400" b="1" i="1" dirty="0" smtClean="0">
                <a:solidFill>
                  <a:srgbClr val="FF0000"/>
                </a:solidFill>
              </a:rPr>
              <a:t>3.Utility Platforms:</a:t>
            </a:r>
            <a:r>
              <a:rPr lang="en-US" dirty="0" smtClean="0"/>
              <a:t> </a:t>
            </a:r>
            <a:r>
              <a:rPr lang="en-US" sz="2400" dirty="0" smtClean="0"/>
              <a:t>Google search , kayak and </a:t>
            </a:r>
            <a:r>
              <a:rPr lang="en-US" sz="2400" dirty="0" err="1" smtClean="0"/>
              <a:t>Zenefits</a:t>
            </a:r>
            <a:r>
              <a:rPr lang="en-US" sz="2400" dirty="0" smtClean="0"/>
              <a:t> are examples of utility platforms. These attract users by providing a useful, typically free service. </a:t>
            </a:r>
          </a:p>
        </p:txBody>
      </p:sp>
      <p:sp>
        <p:nvSpPr>
          <p:cNvPr id="4" name="Rectangle 3"/>
          <p:cNvSpPr/>
          <p:nvPr/>
        </p:nvSpPr>
        <p:spPr>
          <a:xfrm>
            <a:off x="381000" y="3352807"/>
            <a:ext cx="8763000" cy="830997"/>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r>
              <a:rPr lang="en-US" sz="2400" b="1" i="1" dirty="0" smtClean="0">
                <a:solidFill>
                  <a:srgbClr val="FF0000"/>
                </a:solidFill>
              </a:rPr>
              <a:t>4.Interaction Net works: </a:t>
            </a:r>
            <a:r>
              <a:rPr lang="en-US" sz="2400" dirty="0" smtClean="0"/>
              <a:t>Face book, we chat and </a:t>
            </a:r>
            <a:r>
              <a:rPr lang="en-US" sz="2400" dirty="0" err="1" smtClean="0"/>
              <a:t>Bitcoin</a:t>
            </a:r>
            <a:r>
              <a:rPr lang="en-US" sz="2400" dirty="0" smtClean="0"/>
              <a:t> are the examples of interaction network. </a:t>
            </a:r>
          </a:p>
        </p:txBody>
      </p:sp>
      <p:sp>
        <p:nvSpPr>
          <p:cNvPr id="5" name="Rectangle 4"/>
          <p:cNvSpPr/>
          <p:nvPr/>
        </p:nvSpPr>
        <p:spPr>
          <a:xfrm>
            <a:off x="380999" y="4419600"/>
            <a:ext cx="8839201" cy="1938992"/>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algn="just"/>
            <a:r>
              <a:rPr lang="en-US" sz="2400" b="1" i="1" dirty="0" smtClean="0">
                <a:solidFill>
                  <a:srgbClr val="FF0000"/>
                </a:solidFill>
              </a:rPr>
              <a:t>5.Marketplace</a:t>
            </a:r>
            <a:r>
              <a:rPr lang="en-US" sz="2400" dirty="0" smtClean="0"/>
              <a:t>: Marketplaces like eBay, Amazon market places , </a:t>
            </a:r>
            <a:r>
              <a:rPr lang="en-US" sz="2400" dirty="0" err="1" smtClean="0"/>
              <a:t>AirBnB</a:t>
            </a:r>
            <a:r>
              <a:rPr lang="en-US" sz="2400" dirty="0" smtClean="0"/>
              <a:t>, Kick starter or up work are two sided platforms connecting supply with demand. These enable transactions between demand side participants and supply side participants</a:t>
            </a:r>
            <a:r>
              <a:rPr lang="en-US" dirty="0" smtClean="0"/>
              <a:t>.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2" y="152400"/>
            <a:ext cx="9144000" cy="1569660"/>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r>
              <a:rPr lang="en-US" sz="2400" b="1" i="1" dirty="0" smtClean="0">
                <a:solidFill>
                  <a:srgbClr val="FF0000"/>
                </a:solidFill>
              </a:rPr>
              <a:t>6. On demand  Service platforms: </a:t>
            </a:r>
            <a:r>
              <a:rPr lang="en-US" sz="2400" dirty="0" err="1" smtClean="0"/>
              <a:t>Uber</a:t>
            </a:r>
            <a:r>
              <a:rPr lang="en-US" sz="2400" dirty="0" smtClean="0"/>
              <a:t>, </a:t>
            </a:r>
            <a:r>
              <a:rPr lang="en-US" sz="2400" dirty="0" err="1" smtClean="0"/>
              <a:t>munchery</a:t>
            </a:r>
            <a:r>
              <a:rPr lang="en-US" sz="2400" dirty="0" smtClean="0"/>
              <a:t>, </a:t>
            </a:r>
            <a:r>
              <a:rPr lang="en-US" sz="2400" dirty="0" err="1" smtClean="0"/>
              <a:t>ehal</a:t>
            </a:r>
            <a:r>
              <a:rPr lang="en-US" sz="2400" dirty="0" smtClean="0"/>
              <a:t> are the examples of Service platforms. These integrate discovery, order , payment, fulfillment, certification and confirmation of service under one proof. </a:t>
            </a:r>
          </a:p>
        </p:txBody>
      </p:sp>
      <p:sp>
        <p:nvSpPr>
          <p:cNvPr id="3" name="Rectangle 2"/>
          <p:cNvSpPr/>
          <p:nvPr/>
        </p:nvSpPr>
        <p:spPr>
          <a:xfrm>
            <a:off x="228600" y="2057408"/>
            <a:ext cx="9067800" cy="1200329"/>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algn="just"/>
            <a:r>
              <a:rPr lang="en-US" sz="2400" b="1" i="1" dirty="0" smtClean="0">
                <a:solidFill>
                  <a:srgbClr val="FF0000"/>
                </a:solidFill>
              </a:rPr>
              <a:t>7.Connect crowd sourcing platforms: </a:t>
            </a:r>
            <a:r>
              <a:rPr lang="en-US" sz="2400" dirty="0" smtClean="0"/>
              <a:t>YouTube, Yelp and Trip advisor are examples of content crowd sourcing platforms. Its about collecting content form subset of users.</a:t>
            </a:r>
          </a:p>
        </p:txBody>
      </p:sp>
      <p:sp>
        <p:nvSpPr>
          <p:cNvPr id="4" name="Rectangle 3"/>
          <p:cNvSpPr/>
          <p:nvPr/>
        </p:nvSpPr>
        <p:spPr>
          <a:xfrm>
            <a:off x="228600" y="3505201"/>
            <a:ext cx="9067800" cy="1200329"/>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just"/>
            <a:r>
              <a:rPr lang="en-US" sz="2400" b="1" i="1" dirty="0" smtClean="0">
                <a:solidFill>
                  <a:srgbClr val="FF0000"/>
                </a:solidFill>
              </a:rPr>
              <a:t>8.Data harvesting platforms: </a:t>
            </a:r>
            <a:r>
              <a:rPr lang="en-US" sz="2400" dirty="0" err="1" smtClean="0"/>
              <a:t>Waze</a:t>
            </a:r>
            <a:r>
              <a:rPr lang="en-US" sz="2400" dirty="0" smtClean="0"/>
              <a:t>, open signal and inside sales.com are the examples. These offer a useful service to the users and generate data through usage of platform service.</a:t>
            </a:r>
          </a:p>
        </p:txBody>
      </p:sp>
      <p:sp>
        <p:nvSpPr>
          <p:cNvPr id="5" name="Rectangle 4"/>
          <p:cNvSpPr/>
          <p:nvPr/>
        </p:nvSpPr>
        <p:spPr>
          <a:xfrm>
            <a:off x="228600" y="4876800"/>
            <a:ext cx="9067800" cy="1569660"/>
          </a:xfrm>
          <a:prstGeom prst="rect">
            <a:avLst/>
          </a:prstGeom>
        </p:spPr>
        <p:style>
          <a:lnRef idx="1">
            <a:schemeClr val="dk1"/>
          </a:lnRef>
          <a:fillRef idx="2">
            <a:schemeClr val="dk1"/>
          </a:fillRef>
          <a:effectRef idx="1">
            <a:schemeClr val="dk1"/>
          </a:effectRef>
          <a:fontRef idx="minor">
            <a:schemeClr val="dk1"/>
          </a:fontRef>
        </p:style>
        <p:txBody>
          <a:bodyPr wrap="square">
            <a:spAutoFit/>
          </a:bodyPr>
          <a:lstStyle/>
          <a:p>
            <a:pPr algn="just"/>
            <a:r>
              <a:rPr lang="en-US" sz="2400" b="1" i="1" dirty="0" smtClean="0">
                <a:solidFill>
                  <a:srgbClr val="FF0000"/>
                </a:solidFill>
              </a:rPr>
              <a:t>9.Content Distribution Platform: </a:t>
            </a:r>
            <a:r>
              <a:rPr lang="en-US" sz="2400" dirty="0" smtClean="0"/>
              <a:t>Google ad sense, Out brain, </a:t>
            </a:r>
            <a:r>
              <a:rPr lang="en-US" sz="2400" dirty="0" err="1" smtClean="0"/>
              <a:t>smaato</a:t>
            </a:r>
            <a:r>
              <a:rPr lang="en-US" sz="2400" dirty="0" smtClean="0"/>
              <a:t>, Millennial media are examples. These connect  owners of users touch points with content owners wishing to deliver the content to the users</a:t>
            </a:r>
            <a:endParaRPr lang="en-US" sz="24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8" y="304800"/>
            <a:ext cx="9144000" cy="2308324"/>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just"/>
            <a:r>
              <a:rPr lang="en-US" sz="2400" b="1" i="1" dirty="0" smtClean="0">
                <a:solidFill>
                  <a:srgbClr val="FF0000"/>
                </a:solidFill>
              </a:rPr>
              <a:t>2.2.2 Social Media: </a:t>
            </a:r>
            <a:r>
              <a:rPr lang="en-US" sz="2400" dirty="0" smtClean="0"/>
              <a:t>Social Media is a collective term for websites and applications that focus on communication, community based input, interaction, content sharing and collaboration. There are more </a:t>
            </a:r>
            <a:r>
              <a:rPr lang="en-US" sz="2400" dirty="0" smtClean="0"/>
              <a:t>than 3.8 </a:t>
            </a:r>
            <a:r>
              <a:rPr lang="en-US" sz="2400" dirty="0" smtClean="0"/>
              <a:t>billion social media users around the world. This is an ever changing and ever evolving field</a:t>
            </a:r>
            <a:endParaRPr lang="en-US" sz="2400" dirty="0"/>
          </a:p>
        </p:txBody>
      </p:sp>
      <p:graphicFrame>
        <p:nvGraphicFramePr>
          <p:cNvPr id="4" name="Diagram 3"/>
          <p:cNvGraphicFramePr/>
          <p:nvPr/>
        </p:nvGraphicFramePr>
        <p:xfrm>
          <a:off x="1219200" y="2971816"/>
          <a:ext cx="6934200" cy="3259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152400"/>
            <a:ext cx="9067800" cy="1938992"/>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a:r>
              <a:rPr lang="en-US" sz="2400" b="1" i="1" dirty="0" smtClean="0">
                <a:solidFill>
                  <a:srgbClr val="FF0000"/>
                </a:solidFill>
              </a:rPr>
              <a:t>2.2.1.Effective Use of social media: </a:t>
            </a:r>
          </a:p>
          <a:p>
            <a:pPr algn="just"/>
            <a:r>
              <a:rPr lang="en-US" sz="2400" b="1" i="1" dirty="0" smtClean="0">
                <a:solidFill>
                  <a:srgbClr val="C00000"/>
                </a:solidFill>
              </a:rPr>
              <a:t>Meeting human needs:</a:t>
            </a:r>
          </a:p>
          <a:p>
            <a:pPr algn="just"/>
            <a:r>
              <a:rPr lang="en-US" sz="2400" dirty="0" smtClean="0"/>
              <a:t>People crave interaction and connection with other people. These meet the need of the people transferring some of the information.</a:t>
            </a:r>
          </a:p>
        </p:txBody>
      </p:sp>
      <p:sp>
        <p:nvSpPr>
          <p:cNvPr id="3" name="Rectangle 2"/>
          <p:cNvSpPr/>
          <p:nvPr/>
        </p:nvSpPr>
        <p:spPr>
          <a:xfrm>
            <a:off x="228602" y="2286016"/>
            <a:ext cx="9144000" cy="830997"/>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
            <a:r>
              <a:rPr lang="en-US" sz="2400" b="1" i="1" dirty="0" smtClean="0">
                <a:solidFill>
                  <a:srgbClr val="C00000"/>
                </a:solidFill>
              </a:rPr>
              <a:t>Cost Effective marketing: </a:t>
            </a:r>
            <a:r>
              <a:rPr lang="en-US" sz="2400" dirty="0" smtClean="0"/>
              <a:t>It is not free but significantly cheaper than traditional advertising methods</a:t>
            </a:r>
            <a:endParaRPr lang="en-US" sz="2400" dirty="0"/>
          </a:p>
        </p:txBody>
      </p:sp>
      <p:sp>
        <p:nvSpPr>
          <p:cNvPr id="4" name="Rectangle 3"/>
          <p:cNvSpPr/>
          <p:nvPr/>
        </p:nvSpPr>
        <p:spPr>
          <a:xfrm>
            <a:off x="228602" y="3352800"/>
            <a:ext cx="9144000" cy="1938992"/>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algn="just"/>
            <a:r>
              <a:rPr lang="en-US" sz="2400" b="1" i="1" dirty="0" smtClean="0">
                <a:solidFill>
                  <a:srgbClr val="C00000"/>
                </a:solidFill>
              </a:rPr>
              <a:t>Build Brand Loyalty: </a:t>
            </a:r>
            <a:r>
              <a:rPr lang="en-US" sz="2400" dirty="0" smtClean="0">
                <a:solidFill>
                  <a:srgbClr val="C00000"/>
                </a:solidFill>
              </a:rPr>
              <a:t>Based on 2009 data reported  from </a:t>
            </a:r>
            <a:r>
              <a:rPr lang="en-US" sz="2400" dirty="0" err="1" smtClean="0">
                <a:solidFill>
                  <a:srgbClr val="C00000"/>
                </a:solidFill>
              </a:rPr>
              <a:t>comscore</a:t>
            </a:r>
            <a:r>
              <a:rPr lang="en-US" sz="2400" dirty="0" smtClean="0">
                <a:solidFill>
                  <a:srgbClr val="C00000"/>
                </a:solidFill>
              </a:rPr>
              <a:t>  and Group M Search  social media plays an important role in paid and organic search. Using this research we can see how social media directly contributes  brand recognition.</a:t>
            </a:r>
          </a:p>
        </p:txBody>
      </p:sp>
      <p:sp>
        <p:nvSpPr>
          <p:cNvPr id="5" name="Rectangle 4"/>
          <p:cNvSpPr/>
          <p:nvPr/>
        </p:nvSpPr>
        <p:spPr>
          <a:xfrm>
            <a:off x="228602" y="5486416"/>
            <a:ext cx="9144000" cy="1200329"/>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pPr algn="just"/>
            <a:r>
              <a:rPr lang="en-US" dirty="0" smtClean="0"/>
              <a:t> </a:t>
            </a:r>
            <a:r>
              <a:rPr lang="en-US" sz="2400" b="1" i="1" dirty="0" smtClean="0">
                <a:solidFill>
                  <a:srgbClr val="C00000"/>
                </a:solidFill>
              </a:rPr>
              <a:t>Real-time Necessity:  </a:t>
            </a:r>
            <a:r>
              <a:rPr lang="en-US" sz="2400" dirty="0" smtClean="0"/>
              <a:t>Social media  can be used effectively in build brand awareness, as well as by people to share brand positives and negatives.</a:t>
            </a:r>
            <a:endParaRPr lang="en-US"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81000" y="838200"/>
            <a:ext cx="9144000" cy="1569660"/>
          </a:xfrm>
          <a:prstGeom prst="rect">
            <a:avLst/>
          </a:prstGeom>
        </p:spPr>
        <p:style>
          <a:lnRef idx="2">
            <a:schemeClr val="accent5"/>
          </a:lnRef>
          <a:fillRef idx="1">
            <a:schemeClr val="lt1"/>
          </a:fillRef>
          <a:effectRef idx="0">
            <a:schemeClr val="accent5"/>
          </a:effectRef>
          <a:fontRef idx="minor">
            <a:schemeClr val="dk1"/>
          </a:fontRef>
        </p:style>
        <p:txBody>
          <a:bodyPr wrap="square">
            <a:spAutoFit/>
          </a:bodyPr>
          <a:lstStyle/>
          <a:p>
            <a:pPr algn="just"/>
            <a:r>
              <a:rPr lang="en-US" sz="2400" b="1" i="1" dirty="0" smtClean="0">
                <a:solidFill>
                  <a:srgbClr val="C00000"/>
                </a:solidFill>
              </a:rPr>
              <a:t>2.2.2.2. Social Media in Education: </a:t>
            </a:r>
            <a:r>
              <a:rPr lang="en-US" sz="2400" dirty="0" smtClean="0"/>
              <a:t>Social network tools afford students and institutions multiple opportunities to improve learning methods. There is valuable information and knowledge gained through social media. </a:t>
            </a:r>
          </a:p>
        </p:txBody>
      </p:sp>
      <p:sp>
        <p:nvSpPr>
          <p:cNvPr id="4" name="Rectangle 3"/>
          <p:cNvSpPr/>
          <p:nvPr/>
        </p:nvSpPr>
        <p:spPr>
          <a:xfrm>
            <a:off x="381000" y="2819400"/>
            <a:ext cx="8991600" cy="1200329"/>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algn="just"/>
            <a:r>
              <a:rPr lang="en-US" sz="2400" dirty="0" smtClean="0"/>
              <a:t>Institutions can share supportive and positive posts. It offers the audience and subject monitoring tools that are useful and it is one of the best platforms to extract data. </a:t>
            </a:r>
          </a:p>
        </p:txBody>
      </p:sp>
      <p:sp>
        <p:nvSpPr>
          <p:cNvPr id="5" name="Rectangle 4"/>
          <p:cNvSpPr/>
          <p:nvPr/>
        </p:nvSpPr>
        <p:spPr>
          <a:xfrm>
            <a:off x="457200" y="4495800"/>
            <a:ext cx="8991600" cy="1200329"/>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a:r>
              <a:rPr lang="en-US" sz="2400" dirty="0" smtClean="0"/>
              <a:t>Teachers can also use social media as a medium to get new resources to support their lessons, activities to teach popular contents , bulletin board ideas, information on new apps etc.</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9067800" cy="3539430"/>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a:r>
              <a:rPr lang="en-US" sz="2800" b="1" i="1" dirty="0" smtClean="0">
                <a:solidFill>
                  <a:srgbClr val="C00000"/>
                </a:solidFill>
              </a:rPr>
              <a:t>2.2.3 Mobile devices:</a:t>
            </a:r>
          </a:p>
          <a:p>
            <a:pPr algn="just"/>
            <a:r>
              <a:rPr lang="en-US" sz="2800" b="1" i="1" dirty="0" smtClean="0">
                <a:solidFill>
                  <a:srgbClr val="C00000"/>
                </a:solidFill>
              </a:rPr>
              <a:t>Characteristics of mobile devices: </a:t>
            </a:r>
          </a:p>
          <a:p>
            <a:pPr algn="just">
              <a:buFont typeface="Arial" pitchFamily="34" charset="0"/>
              <a:buChar char="•"/>
            </a:pPr>
            <a:r>
              <a:rPr lang="en-US" sz="2800" dirty="0" err="1" smtClean="0"/>
              <a:t>Wi-fi</a:t>
            </a:r>
            <a:r>
              <a:rPr lang="en-US" sz="2800" dirty="0" smtClean="0"/>
              <a:t> or cellular access to the internet or a Bluetooth connection to another device.</a:t>
            </a:r>
          </a:p>
          <a:p>
            <a:pPr algn="just">
              <a:buFont typeface="Arial" pitchFamily="34" charset="0"/>
              <a:buChar char="•"/>
            </a:pPr>
            <a:r>
              <a:rPr lang="en-US" sz="2800" dirty="0" smtClean="0"/>
              <a:t>A battery that powers the device for several hours</a:t>
            </a:r>
          </a:p>
          <a:p>
            <a:pPr algn="just">
              <a:buFont typeface="Arial" pitchFamily="34" charset="0"/>
              <a:buChar char="•"/>
            </a:pPr>
            <a:r>
              <a:rPr lang="en-US" sz="2800" dirty="0" smtClean="0"/>
              <a:t>A physical onscreen keyboard.</a:t>
            </a:r>
          </a:p>
          <a:p>
            <a:pPr algn="just">
              <a:buFont typeface="Arial" pitchFamily="34" charset="0"/>
              <a:buChar char="•"/>
            </a:pPr>
            <a:r>
              <a:rPr lang="en-US" sz="2800" dirty="0" smtClean="0"/>
              <a:t>Touch screen interface in almost all cases.</a:t>
            </a:r>
          </a:p>
          <a:p>
            <a:pPr algn="just">
              <a:buFont typeface="Arial" pitchFamily="34" charset="0"/>
              <a:buChar char="•"/>
            </a:pPr>
            <a:r>
              <a:rPr lang="en-US" sz="2800" dirty="0" smtClean="0"/>
              <a:t> Wireless operation</a:t>
            </a:r>
            <a:r>
              <a:rPr lang="en-US" dirty="0" smtClean="0"/>
              <a:t>.</a:t>
            </a:r>
          </a:p>
        </p:txBody>
      </p:sp>
      <p:sp>
        <p:nvSpPr>
          <p:cNvPr id="3" name="Rectangle 2"/>
          <p:cNvSpPr/>
          <p:nvPr/>
        </p:nvSpPr>
        <p:spPr>
          <a:xfrm>
            <a:off x="228600" y="4038608"/>
            <a:ext cx="9067800" cy="1200329"/>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pPr algn="just"/>
            <a:r>
              <a:rPr lang="en-US" sz="2400" b="1" i="1" dirty="0" smtClean="0">
                <a:solidFill>
                  <a:srgbClr val="C00000"/>
                </a:solidFill>
              </a:rPr>
              <a:t>Smart Phones: </a:t>
            </a:r>
            <a:r>
              <a:rPr lang="en-US" sz="2400" dirty="0" smtClean="0"/>
              <a:t>These have taken the society by storm. These are advanced version of cellular phones. Such as ability to make and receive calls, send messages and voicemails.</a:t>
            </a:r>
          </a:p>
        </p:txBody>
      </p:sp>
      <p:sp>
        <p:nvSpPr>
          <p:cNvPr id="4" name="Rectangle 3"/>
          <p:cNvSpPr/>
          <p:nvPr/>
        </p:nvSpPr>
        <p:spPr>
          <a:xfrm>
            <a:off x="228600" y="5486416"/>
            <a:ext cx="9067800" cy="954107"/>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algn="just"/>
            <a:r>
              <a:rPr lang="en-US" sz="3200" b="1" i="1" dirty="0" smtClean="0">
                <a:solidFill>
                  <a:srgbClr val="C00000"/>
                </a:solidFill>
              </a:rPr>
              <a:t>Tablets</a:t>
            </a:r>
            <a:r>
              <a:rPr lang="en-US" sz="2400" b="1" i="1" dirty="0" smtClean="0">
                <a:solidFill>
                  <a:srgbClr val="C00000"/>
                </a:solidFill>
              </a:rPr>
              <a:t>:</a:t>
            </a:r>
            <a:r>
              <a:rPr lang="en-US" sz="2400" dirty="0" smtClean="0"/>
              <a:t> Tablets are portable, like laptops, but they provide a different experience.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52600" y="2286000"/>
            <a:ext cx="6362700" cy="1938992"/>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ctr"/>
            <a:r>
              <a:rPr lang="en-US" sz="6000" b="1" dirty="0" smtClean="0">
                <a:solidFill>
                  <a:srgbClr val="002060"/>
                </a:solidFill>
              </a:rPr>
              <a:t>Unit 2</a:t>
            </a:r>
          </a:p>
          <a:p>
            <a:pPr algn="ctr"/>
            <a:r>
              <a:rPr lang="en-US" sz="6000" b="1" dirty="0" smtClean="0">
                <a:solidFill>
                  <a:srgbClr val="002060"/>
                </a:solidFill>
              </a:rPr>
              <a:t> Social Skills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16"/>
            <a:ext cx="9067800" cy="1200329"/>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algn="just"/>
            <a:r>
              <a:rPr lang="en-US" sz="2400" b="1" i="1" dirty="0" smtClean="0">
                <a:solidFill>
                  <a:srgbClr val="C00000"/>
                </a:solidFill>
              </a:rPr>
              <a:t>E- Readers: </a:t>
            </a:r>
            <a:r>
              <a:rPr lang="en-US" sz="2400" dirty="0" smtClean="0"/>
              <a:t>E-Readers are specialized tablets that are designed for reading books, These can be purchased or downloaded free from online resources.</a:t>
            </a:r>
          </a:p>
        </p:txBody>
      </p:sp>
      <p:sp>
        <p:nvSpPr>
          <p:cNvPr id="3" name="Rectangle 2"/>
          <p:cNvSpPr/>
          <p:nvPr/>
        </p:nvSpPr>
        <p:spPr>
          <a:xfrm>
            <a:off x="228600" y="1600215"/>
            <a:ext cx="9067800" cy="830997"/>
          </a:xfrm>
          <a:prstGeom prst="rect">
            <a:avLst/>
          </a:prstGeom>
        </p:spPr>
        <p:style>
          <a:lnRef idx="2">
            <a:schemeClr val="accent5"/>
          </a:lnRef>
          <a:fillRef idx="1">
            <a:schemeClr val="lt1"/>
          </a:fillRef>
          <a:effectRef idx="0">
            <a:schemeClr val="accent5"/>
          </a:effectRef>
          <a:fontRef idx="minor">
            <a:schemeClr val="dk1"/>
          </a:fontRef>
        </p:style>
        <p:txBody>
          <a:bodyPr wrap="square">
            <a:spAutoFit/>
          </a:bodyPr>
          <a:lstStyle/>
          <a:p>
            <a:r>
              <a:rPr lang="en-US" sz="2400" b="1" i="1" dirty="0" smtClean="0">
                <a:solidFill>
                  <a:srgbClr val="C00000"/>
                </a:solidFill>
              </a:rPr>
              <a:t>Wearable's: </a:t>
            </a:r>
            <a:r>
              <a:rPr lang="en-US" sz="2400" dirty="0" smtClean="0"/>
              <a:t>Smart watches and fitness trackers are among the newest additions to the mobile free device landscape. </a:t>
            </a:r>
          </a:p>
        </p:txBody>
      </p:sp>
      <p:sp>
        <p:nvSpPr>
          <p:cNvPr id="4" name="Rectangle 3"/>
          <p:cNvSpPr/>
          <p:nvPr/>
        </p:nvSpPr>
        <p:spPr>
          <a:xfrm>
            <a:off x="228602" y="2667016"/>
            <a:ext cx="9144000" cy="1200329"/>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a:r>
              <a:rPr lang="en-US" sz="2400" b="1" i="1" dirty="0" smtClean="0">
                <a:solidFill>
                  <a:srgbClr val="C00000"/>
                </a:solidFill>
              </a:rPr>
              <a:t>Other mobile devices: </a:t>
            </a:r>
            <a:r>
              <a:rPr lang="en-US" sz="2400" dirty="0" smtClean="0"/>
              <a:t>Some portable music player shave access to the internet and can download the apps to enhance their value to their owners.</a:t>
            </a:r>
          </a:p>
        </p:txBody>
      </p:sp>
      <p:sp>
        <p:nvSpPr>
          <p:cNvPr id="5" name="Rectangle 4"/>
          <p:cNvSpPr/>
          <p:nvPr/>
        </p:nvSpPr>
        <p:spPr>
          <a:xfrm>
            <a:off x="228600" y="4038600"/>
            <a:ext cx="9067800" cy="2677656"/>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just"/>
            <a:r>
              <a:rPr lang="en-US" sz="2400" b="1" i="1" dirty="0" smtClean="0">
                <a:solidFill>
                  <a:srgbClr val="C00000"/>
                </a:solidFill>
              </a:rPr>
              <a:t>2.3 Non verbal communication; </a:t>
            </a:r>
            <a:r>
              <a:rPr lang="en-US" sz="2400" dirty="0" smtClean="0"/>
              <a:t>It is the transmission of messages or signals through a non verbal platform such as eye contact , facial expressions, gesture, posture and body language.</a:t>
            </a:r>
          </a:p>
          <a:p>
            <a:pPr algn="just"/>
            <a:r>
              <a:rPr lang="en-US" sz="2400" dirty="0" smtClean="0"/>
              <a:t> Types of Non verbal communication: It began with the publication of 1872 of Charles </a:t>
            </a:r>
            <a:r>
              <a:rPr lang="en-US" sz="2400" dirty="0" err="1" smtClean="0"/>
              <a:t>Darwins’s</a:t>
            </a:r>
            <a:r>
              <a:rPr lang="en-US" sz="2400" dirty="0" smtClean="0"/>
              <a:t> the expression of the emotions in man and animals.</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117708"/>
            <a:ext cx="9372600" cy="6370975"/>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en-US" sz="2400" b="1" i="1" dirty="0" smtClean="0">
                <a:solidFill>
                  <a:srgbClr val="C00000"/>
                </a:solidFill>
              </a:rPr>
              <a:t>Facial Expressions: </a:t>
            </a:r>
            <a:r>
              <a:rPr lang="en-US" sz="2400" dirty="0" smtClean="0"/>
              <a:t>Facial expressions are responsible for a huge form of non verbal communication.</a:t>
            </a:r>
          </a:p>
          <a:p>
            <a:pPr algn="just">
              <a:buFont typeface="Arial" pitchFamily="34" charset="0"/>
              <a:buChar char="•"/>
            </a:pPr>
            <a:r>
              <a:rPr lang="en-US" sz="2400" dirty="0" smtClean="0">
                <a:solidFill>
                  <a:srgbClr val="C00000"/>
                </a:solidFill>
              </a:rPr>
              <a:t>Gestures</a:t>
            </a:r>
            <a:r>
              <a:rPr lang="en-US" sz="2400" dirty="0" smtClean="0"/>
              <a:t>: Deliberate movements and signals</a:t>
            </a:r>
          </a:p>
          <a:p>
            <a:pPr algn="just">
              <a:buFont typeface="Arial" pitchFamily="34" charset="0"/>
              <a:buChar char="•"/>
            </a:pPr>
            <a:r>
              <a:rPr lang="en-US" sz="2400" dirty="0" smtClean="0"/>
              <a:t> </a:t>
            </a:r>
            <a:r>
              <a:rPr lang="en-US" sz="2400" dirty="0" smtClean="0">
                <a:solidFill>
                  <a:srgbClr val="C00000"/>
                </a:solidFill>
              </a:rPr>
              <a:t>Paralinguistic's: </a:t>
            </a:r>
            <a:r>
              <a:rPr lang="en-US" sz="2400" dirty="0" smtClean="0"/>
              <a:t>Verbal communication that is separate form actual language</a:t>
            </a:r>
          </a:p>
          <a:p>
            <a:pPr algn="just">
              <a:buFont typeface="Arial" pitchFamily="34" charset="0"/>
              <a:buChar char="•"/>
            </a:pPr>
            <a:r>
              <a:rPr lang="en-US" sz="2400" dirty="0" smtClean="0">
                <a:solidFill>
                  <a:srgbClr val="C00000"/>
                </a:solidFill>
              </a:rPr>
              <a:t>Body language or posture: </a:t>
            </a:r>
            <a:r>
              <a:rPr lang="en-US" sz="2400" dirty="0" smtClean="0"/>
              <a:t>The way we hold and present ourselves</a:t>
            </a:r>
          </a:p>
          <a:p>
            <a:pPr algn="just">
              <a:buFont typeface="Arial" pitchFamily="34" charset="0"/>
              <a:buChar char="•"/>
            </a:pPr>
            <a:r>
              <a:rPr lang="en-US" sz="2400" dirty="0" smtClean="0">
                <a:solidFill>
                  <a:srgbClr val="C00000"/>
                </a:solidFill>
              </a:rPr>
              <a:t> </a:t>
            </a:r>
            <a:r>
              <a:rPr lang="en-US" sz="2400" dirty="0" err="1" smtClean="0">
                <a:solidFill>
                  <a:srgbClr val="C00000"/>
                </a:solidFill>
              </a:rPr>
              <a:t>Proxemics</a:t>
            </a:r>
            <a:r>
              <a:rPr lang="en-US" sz="2400" dirty="0" smtClean="0">
                <a:solidFill>
                  <a:srgbClr val="C00000"/>
                </a:solidFill>
              </a:rPr>
              <a:t>: </a:t>
            </a:r>
            <a:r>
              <a:rPr lang="en-US" sz="2400" dirty="0" smtClean="0"/>
              <a:t>People often refer to their need for personal space. This is known as </a:t>
            </a:r>
            <a:r>
              <a:rPr lang="en-US" sz="2400" dirty="0" err="1" smtClean="0"/>
              <a:t>proxemics</a:t>
            </a:r>
            <a:r>
              <a:rPr lang="en-US" sz="2400" dirty="0" smtClean="0"/>
              <a:t>.</a:t>
            </a:r>
          </a:p>
          <a:p>
            <a:pPr algn="just">
              <a:buFont typeface="Arial" pitchFamily="34" charset="0"/>
              <a:buChar char="•"/>
            </a:pPr>
            <a:r>
              <a:rPr lang="en-US" sz="2400" dirty="0" smtClean="0">
                <a:solidFill>
                  <a:srgbClr val="C00000"/>
                </a:solidFill>
              </a:rPr>
              <a:t>Eye Gaze: </a:t>
            </a:r>
            <a:r>
              <a:rPr lang="en-US" sz="2400" dirty="0" smtClean="0"/>
              <a:t>Eye contact is form of strong non verbal communication skill</a:t>
            </a:r>
          </a:p>
          <a:p>
            <a:pPr algn="just">
              <a:buFont typeface="Arial" pitchFamily="34" charset="0"/>
              <a:buChar char="•"/>
            </a:pPr>
            <a:r>
              <a:rPr lang="en-US" sz="2400" dirty="0" smtClean="0">
                <a:solidFill>
                  <a:srgbClr val="C00000"/>
                </a:solidFill>
              </a:rPr>
              <a:t> </a:t>
            </a:r>
            <a:r>
              <a:rPr lang="en-US" sz="2400" dirty="0" err="1" smtClean="0">
                <a:solidFill>
                  <a:srgbClr val="C00000"/>
                </a:solidFill>
              </a:rPr>
              <a:t>Haptics</a:t>
            </a:r>
            <a:r>
              <a:rPr lang="en-US" sz="2400" dirty="0" smtClean="0">
                <a:solidFill>
                  <a:srgbClr val="C00000"/>
                </a:solidFill>
              </a:rPr>
              <a:t>: </a:t>
            </a:r>
            <a:r>
              <a:rPr lang="en-US" sz="2400" dirty="0" smtClean="0"/>
              <a:t>Communication through touch.</a:t>
            </a:r>
            <a:endParaRPr lang="en" sz="2400" dirty="0" smtClean="0"/>
          </a:p>
          <a:p>
            <a:pPr algn="just">
              <a:buFont typeface="Arial" pitchFamily="34" charset="0"/>
              <a:buChar char="•"/>
            </a:pPr>
            <a:r>
              <a:rPr lang="en-US" sz="2400" dirty="0" err="1" smtClean="0">
                <a:solidFill>
                  <a:srgbClr val="C00000"/>
                </a:solidFill>
              </a:rPr>
              <a:t>Apperance</a:t>
            </a:r>
            <a:r>
              <a:rPr lang="en-US" sz="2400" dirty="0" smtClean="0">
                <a:solidFill>
                  <a:srgbClr val="C00000"/>
                </a:solidFill>
              </a:rPr>
              <a:t>: </a:t>
            </a:r>
            <a:r>
              <a:rPr lang="en-US" sz="2400" dirty="0" smtClean="0"/>
              <a:t>Our choice of clothing, hairstyle and other appearance factors.</a:t>
            </a:r>
          </a:p>
          <a:p>
            <a:pPr algn="just">
              <a:buFont typeface="Arial" pitchFamily="34" charset="0"/>
              <a:buChar char="•"/>
            </a:pPr>
            <a:r>
              <a:rPr lang="en-US" sz="2400" dirty="0" smtClean="0">
                <a:solidFill>
                  <a:srgbClr val="C00000"/>
                </a:solidFill>
              </a:rPr>
              <a:t>Artifacts:  </a:t>
            </a:r>
            <a:r>
              <a:rPr lang="en-US" sz="2400" dirty="0" smtClean="0"/>
              <a:t>A Usually simple object showing human workmanship or modification as distinguished from a natural objet especially  an object , remaining from a particular period.</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9067800" cy="3785652"/>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pPr algn="just"/>
            <a:r>
              <a:rPr lang="en-US" sz="2400" b="1" i="1" dirty="0" smtClean="0">
                <a:solidFill>
                  <a:srgbClr val="C00000"/>
                </a:solidFill>
              </a:rPr>
              <a:t>2.3.2: Non verbal communication in teaching and learning:  </a:t>
            </a:r>
          </a:p>
          <a:p>
            <a:pPr algn="just"/>
            <a:r>
              <a:rPr lang="en-US" sz="2400" b="1" i="1" dirty="0" err="1" smtClean="0">
                <a:solidFill>
                  <a:srgbClr val="C00000"/>
                </a:solidFill>
              </a:rPr>
              <a:t>Freeze:</a:t>
            </a:r>
            <a:r>
              <a:rPr lang="en-US" sz="2400" dirty="0" err="1" smtClean="0"/>
              <a:t>For</a:t>
            </a:r>
            <a:r>
              <a:rPr lang="en-US" sz="2400" dirty="0" smtClean="0"/>
              <a:t> this non verbal cue, the teacher freezes his her body and stand still</a:t>
            </a:r>
          </a:p>
          <a:p>
            <a:pPr algn="just"/>
            <a:r>
              <a:rPr lang="en-US" sz="2400" b="1" i="1" dirty="0" smtClean="0">
                <a:solidFill>
                  <a:srgbClr val="C00000"/>
                </a:solidFill>
              </a:rPr>
              <a:t>Above – Pause- whisper: </a:t>
            </a:r>
            <a:r>
              <a:rPr lang="en-US" sz="2400" dirty="0" smtClean="0"/>
              <a:t>Sets his her voice volume just above the volume of the group. Pauses for few seconds. While keeping his\ her body still</a:t>
            </a:r>
          </a:p>
          <a:p>
            <a:pPr algn="just"/>
            <a:r>
              <a:rPr lang="en-US" sz="2400" b="1" i="1" dirty="0" smtClean="0">
                <a:solidFill>
                  <a:srgbClr val="C00000"/>
                </a:solidFill>
              </a:rPr>
              <a:t>Exit Directions: </a:t>
            </a:r>
            <a:r>
              <a:rPr lang="en-US" sz="2400" dirty="0" smtClean="0"/>
              <a:t>3-4 Written steps posted using fewer words and more symbols</a:t>
            </a:r>
          </a:p>
          <a:p>
            <a:pPr algn="just"/>
            <a:r>
              <a:rPr lang="en-US" sz="2400" dirty="0" smtClean="0"/>
              <a:t> Color Cues: Colors used in art class room</a:t>
            </a:r>
          </a:p>
        </p:txBody>
      </p:sp>
      <p:sp>
        <p:nvSpPr>
          <p:cNvPr id="3" name="Rectangle 2"/>
          <p:cNvSpPr/>
          <p:nvPr/>
        </p:nvSpPr>
        <p:spPr>
          <a:xfrm>
            <a:off x="304800" y="4191016"/>
            <a:ext cx="8915400" cy="830997"/>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r>
              <a:rPr lang="en-US" sz="2400" b="1" i="1" dirty="0" smtClean="0">
                <a:solidFill>
                  <a:srgbClr val="C00000"/>
                </a:solidFill>
              </a:rPr>
              <a:t>2.4. Effective communication Techniques: </a:t>
            </a:r>
            <a:r>
              <a:rPr lang="en-US" sz="2400" dirty="0" smtClean="0"/>
              <a:t>Create a safe learning environment with supportive relationships</a:t>
            </a:r>
            <a:endParaRPr lang="en-US" sz="2400" dirty="0"/>
          </a:p>
        </p:txBody>
      </p:sp>
      <p:sp>
        <p:nvSpPr>
          <p:cNvPr id="5" name="Rectangle 4"/>
          <p:cNvSpPr/>
          <p:nvPr/>
        </p:nvSpPr>
        <p:spPr>
          <a:xfrm>
            <a:off x="304800" y="5257808"/>
            <a:ext cx="8915400" cy="1200329"/>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US" sz="2400" dirty="0" smtClean="0"/>
              <a:t>More team work		Body language	Active listening’</a:t>
            </a:r>
          </a:p>
          <a:p>
            <a:pPr>
              <a:buFont typeface="Arial" pitchFamily="34" charset="0"/>
              <a:buChar char="•"/>
            </a:pPr>
            <a:r>
              <a:rPr lang="en-US" sz="2400" dirty="0" smtClean="0"/>
              <a:t>Feedback			Sense of humor		</a:t>
            </a:r>
          </a:p>
          <a:p>
            <a:pPr>
              <a:buFont typeface="Arial" pitchFamily="34" charset="0"/>
              <a:buChar char="•"/>
            </a:pPr>
            <a:r>
              <a:rPr lang="en-US" sz="2400" dirty="0" smtClean="0"/>
              <a:t>Use of real time technical skills				Clarity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81001" y="304800"/>
            <a:ext cx="8991600" cy="1200329"/>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just"/>
            <a:r>
              <a:rPr lang="en-US" sz="2400" b="1" i="1" dirty="0" smtClean="0">
                <a:solidFill>
                  <a:srgbClr val="C00000"/>
                </a:solidFill>
              </a:rPr>
              <a:t>2.5 interpersonal skills: </a:t>
            </a:r>
            <a:r>
              <a:rPr lang="en-US" sz="2400" dirty="0" smtClean="0"/>
              <a:t>These involve ability to communicate and build relationships with others.</a:t>
            </a:r>
          </a:p>
          <a:p>
            <a:pPr algn="just"/>
            <a:r>
              <a:rPr lang="en-US" sz="2400" dirty="0" smtClean="0"/>
              <a:t>Components are given below: </a:t>
            </a:r>
          </a:p>
        </p:txBody>
      </p:sp>
      <p:sp>
        <p:nvSpPr>
          <p:cNvPr id="4" name="Rectangle 3"/>
          <p:cNvSpPr/>
          <p:nvPr/>
        </p:nvSpPr>
        <p:spPr>
          <a:xfrm>
            <a:off x="533400" y="1676400"/>
            <a:ext cx="8763000" cy="3416320"/>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a:buFont typeface="Wingdings" pitchFamily="2" charset="2"/>
              <a:buChar char="q"/>
            </a:pPr>
            <a:r>
              <a:rPr lang="en-US" sz="2400" dirty="0" smtClean="0"/>
              <a:t>The ability to initiate relationship</a:t>
            </a:r>
          </a:p>
          <a:p>
            <a:pPr>
              <a:buFont typeface="Wingdings" pitchFamily="2" charset="2"/>
              <a:buChar char="q"/>
            </a:pPr>
            <a:r>
              <a:rPr lang="en-US" sz="2400" dirty="0" smtClean="0"/>
              <a:t>Sustenance of relationships</a:t>
            </a:r>
          </a:p>
          <a:p>
            <a:pPr>
              <a:buFont typeface="Wingdings" pitchFamily="2" charset="2"/>
              <a:buChar char="q"/>
            </a:pPr>
            <a:r>
              <a:rPr lang="en-US" sz="2400" dirty="0" smtClean="0"/>
              <a:t>Negotiation</a:t>
            </a:r>
          </a:p>
          <a:p>
            <a:pPr>
              <a:buFont typeface="Wingdings" pitchFamily="2" charset="2"/>
              <a:buChar char="q"/>
            </a:pPr>
            <a:r>
              <a:rPr lang="en-US" sz="2400" dirty="0" smtClean="0"/>
              <a:t>Compromise</a:t>
            </a:r>
          </a:p>
          <a:p>
            <a:pPr>
              <a:buFont typeface="Wingdings" pitchFamily="2" charset="2"/>
              <a:buChar char="q"/>
            </a:pPr>
            <a:r>
              <a:rPr lang="en-US" sz="2400" dirty="0" smtClean="0"/>
              <a:t>Maintain  boundaries</a:t>
            </a:r>
          </a:p>
          <a:p>
            <a:pPr>
              <a:buFont typeface="Wingdings" pitchFamily="2" charset="2"/>
              <a:buChar char="q"/>
            </a:pPr>
            <a:r>
              <a:rPr lang="en-US" sz="2400" dirty="0" smtClean="0"/>
              <a:t>Listening</a:t>
            </a:r>
          </a:p>
          <a:p>
            <a:pPr>
              <a:buFont typeface="Wingdings" pitchFamily="2" charset="2"/>
              <a:buChar char="q"/>
            </a:pPr>
            <a:r>
              <a:rPr lang="en-US" sz="2400" dirty="0" smtClean="0"/>
              <a:t>Dimensions of Interpersonal relationships:  Influence</a:t>
            </a:r>
          </a:p>
          <a:p>
            <a:pPr>
              <a:buFont typeface="Wingdings" pitchFamily="2" charset="2"/>
              <a:buChar char="q"/>
            </a:pPr>
            <a:r>
              <a:rPr lang="en-US" sz="2400" dirty="0" smtClean="0"/>
              <a:t>Interpersonal Facilitation</a:t>
            </a:r>
          </a:p>
          <a:p>
            <a:pPr>
              <a:buFont typeface="Wingdings" pitchFamily="2" charset="2"/>
              <a:buChar char="q"/>
            </a:pPr>
            <a:r>
              <a:rPr lang="en-US" sz="2400" dirty="0" smtClean="0"/>
              <a:t>Relational creativity</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609600"/>
            <a:ext cx="9220200" cy="4832092"/>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r>
              <a:rPr lang="en-US" sz="2800" b="1" i="1" dirty="0" smtClean="0">
                <a:solidFill>
                  <a:srgbClr val="C00000"/>
                </a:solidFill>
              </a:rPr>
              <a:t>2.5.4Methods to Enhance interpersonal Relationship:</a:t>
            </a:r>
          </a:p>
          <a:p>
            <a:pPr>
              <a:buFont typeface="Wingdings" pitchFamily="2" charset="2"/>
              <a:buChar char="ü"/>
            </a:pPr>
            <a:r>
              <a:rPr lang="en-US" sz="2800" dirty="0" smtClean="0"/>
              <a:t>Cultivate a positive outlook</a:t>
            </a:r>
          </a:p>
          <a:p>
            <a:pPr>
              <a:buFont typeface="Wingdings" pitchFamily="2" charset="2"/>
              <a:buChar char="ü"/>
            </a:pPr>
            <a:r>
              <a:rPr lang="en-US" sz="2800" dirty="0" smtClean="0"/>
              <a:t>Control your emotions</a:t>
            </a:r>
          </a:p>
          <a:p>
            <a:pPr>
              <a:buFont typeface="Wingdings" pitchFamily="2" charset="2"/>
              <a:buChar char="ü"/>
            </a:pPr>
            <a:r>
              <a:rPr lang="en-US" sz="2800" dirty="0" smtClean="0"/>
              <a:t>Acknowledge other expertise</a:t>
            </a:r>
          </a:p>
          <a:p>
            <a:pPr>
              <a:buFont typeface="Wingdings" pitchFamily="2" charset="2"/>
              <a:buChar char="ü"/>
            </a:pPr>
            <a:r>
              <a:rPr lang="en-US" sz="2800" dirty="0" smtClean="0"/>
              <a:t>Show  areal interest in your colleagues</a:t>
            </a:r>
          </a:p>
          <a:p>
            <a:pPr>
              <a:buFont typeface="Wingdings" pitchFamily="2" charset="2"/>
              <a:buChar char="ü"/>
            </a:pPr>
            <a:r>
              <a:rPr lang="en-US" sz="2800" dirty="0" smtClean="0"/>
              <a:t>Find one good trait in your coworker’</a:t>
            </a:r>
          </a:p>
          <a:p>
            <a:pPr>
              <a:buFont typeface="Wingdings" pitchFamily="2" charset="2"/>
              <a:buChar char="ü"/>
            </a:pPr>
            <a:r>
              <a:rPr lang="en-US" sz="2800" dirty="0" smtClean="0"/>
              <a:t>Practice active listening</a:t>
            </a:r>
          </a:p>
          <a:p>
            <a:pPr>
              <a:buFont typeface="Wingdings" pitchFamily="2" charset="2"/>
              <a:buChar char="ü"/>
            </a:pPr>
            <a:r>
              <a:rPr lang="en-US" sz="2800" dirty="0" smtClean="0"/>
              <a:t>Be assertive</a:t>
            </a:r>
          </a:p>
          <a:p>
            <a:pPr>
              <a:buFont typeface="Wingdings" pitchFamily="2" charset="2"/>
              <a:buChar char="ü"/>
            </a:pPr>
            <a:r>
              <a:rPr lang="en-US" sz="2800" dirty="0" smtClean="0"/>
              <a:t> Practice empathy</a:t>
            </a:r>
          </a:p>
          <a:p>
            <a:pPr>
              <a:buFont typeface="Wingdings" pitchFamily="2" charset="2"/>
              <a:buChar char="ü"/>
            </a:pPr>
            <a:r>
              <a:rPr lang="en-US" sz="2800" dirty="0" smtClean="0"/>
              <a:t> Maintain your relationships</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81006"/>
            <a:ext cx="8991600" cy="1200329"/>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just"/>
            <a:r>
              <a:rPr lang="en" sz="2400" b="1" i="1" dirty="0" smtClean="0">
                <a:solidFill>
                  <a:srgbClr val="C00000"/>
                </a:solidFill>
              </a:rPr>
              <a:t>2.6 </a:t>
            </a:r>
            <a:r>
              <a:rPr lang="en-US" sz="2400" b="1" i="1" dirty="0" smtClean="0">
                <a:solidFill>
                  <a:srgbClr val="C00000"/>
                </a:solidFill>
              </a:rPr>
              <a:t>Empathy: </a:t>
            </a:r>
            <a:r>
              <a:rPr lang="en-US" sz="2400" dirty="0" smtClean="0"/>
              <a:t>It’s the ability to sense other peoples emotions couples with the ability to imagine what someone else might be thinking and feeling.</a:t>
            </a:r>
          </a:p>
        </p:txBody>
      </p:sp>
      <p:sp>
        <p:nvSpPr>
          <p:cNvPr id="3" name="Rectangle 2"/>
          <p:cNvSpPr/>
          <p:nvPr/>
        </p:nvSpPr>
        <p:spPr>
          <a:xfrm>
            <a:off x="380999" y="1828800"/>
            <a:ext cx="4876801" cy="1569660"/>
          </a:xfrm>
          <a:prstGeom prst="rect">
            <a:avLst/>
          </a:prstGeom>
          <a:ln>
            <a:solidFill>
              <a:srgbClr val="92D050"/>
            </a:solidFill>
          </a:ln>
        </p:spPr>
        <p:style>
          <a:lnRef idx="1">
            <a:schemeClr val="accent4"/>
          </a:lnRef>
          <a:fillRef idx="2">
            <a:schemeClr val="accent4"/>
          </a:fillRef>
          <a:effectRef idx="1">
            <a:schemeClr val="accent4"/>
          </a:effectRef>
          <a:fontRef idx="minor">
            <a:schemeClr val="dk1"/>
          </a:fontRef>
        </p:style>
        <p:txBody>
          <a:bodyPr wrap="square">
            <a:spAutoFit/>
          </a:bodyPr>
          <a:lstStyle/>
          <a:p>
            <a:pPr algn="just"/>
            <a:r>
              <a:rPr lang="en-US" sz="2400" dirty="0" smtClean="0"/>
              <a:t>Types: </a:t>
            </a:r>
            <a:r>
              <a:rPr lang="en-US" sz="2400" b="1" i="1" dirty="0" smtClean="0">
                <a:solidFill>
                  <a:srgbClr val="FF0000"/>
                </a:solidFill>
              </a:rPr>
              <a:t>Cognitive Empathy: </a:t>
            </a:r>
            <a:r>
              <a:rPr lang="en-US" sz="2400" dirty="0" smtClean="0"/>
              <a:t>Being able to put yourself in someone else place and see their perspective</a:t>
            </a:r>
          </a:p>
        </p:txBody>
      </p:sp>
      <p:sp>
        <p:nvSpPr>
          <p:cNvPr id="4" name="Rectangle 3"/>
          <p:cNvSpPr/>
          <p:nvPr/>
        </p:nvSpPr>
        <p:spPr>
          <a:xfrm>
            <a:off x="381000" y="3733800"/>
            <a:ext cx="4953000" cy="2677656"/>
          </a:xfrm>
          <a:prstGeom prst="rect">
            <a:avLst/>
          </a:prstGeom>
        </p:spPr>
        <p:style>
          <a:lnRef idx="1">
            <a:schemeClr val="accent3"/>
          </a:lnRef>
          <a:fillRef idx="2">
            <a:schemeClr val="accent3"/>
          </a:fillRef>
          <a:effectRef idx="1">
            <a:schemeClr val="accent3"/>
          </a:effectRef>
          <a:fontRef idx="minor">
            <a:schemeClr val="dk1"/>
          </a:fontRef>
        </p:style>
        <p:txBody>
          <a:bodyPr>
            <a:spAutoFit/>
          </a:bodyPr>
          <a:lstStyle/>
          <a:p>
            <a:pPr algn="just"/>
            <a:r>
              <a:rPr lang="en-US" sz="2400" b="1" i="1" dirty="0" smtClean="0">
                <a:solidFill>
                  <a:srgbClr val="C00000"/>
                </a:solidFill>
              </a:rPr>
              <a:t>Emotional Empathy:  </a:t>
            </a:r>
            <a:r>
              <a:rPr lang="en-US" sz="2400" dirty="0" smtClean="0"/>
              <a:t>Emotional empathy can be good and bad. Its good because we can readily understand an feel other persons emotions</a:t>
            </a:r>
          </a:p>
          <a:p>
            <a:pPr algn="just"/>
            <a:r>
              <a:rPr lang="en-US" sz="2400" dirty="0" smtClean="0"/>
              <a:t>Its bad because we can be overwhelmed by others emotions:</a:t>
            </a:r>
          </a:p>
        </p:txBody>
      </p:sp>
      <p:sp>
        <p:nvSpPr>
          <p:cNvPr id="5" name="Rectangle 4"/>
          <p:cNvSpPr/>
          <p:nvPr/>
        </p:nvSpPr>
        <p:spPr>
          <a:xfrm>
            <a:off x="5410202" y="2590800"/>
            <a:ext cx="3733800" cy="2677656"/>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algn="just"/>
            <a:r>
              <a:rPr lang="en-US" sz="2400" b="1" i="1" dirty="0" smtClean="0">
                <a:solidFill>
                  <a:srgbClr val="C00000"/>
                </a:solidFill>
              </a:rPr>
              <a:t>Compassionate empathy: </a:t>
            </a:r>
            <a:r>
              <a:rPr lang="en-US" sz="2400" dirty="0" smtClean="0"/>
              <a:t>Its feeling someone else pain and taking action to help. We need to find balance in our dealings with others..</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52416"/>
            <a:ext cx="9296400" cy="1015663"/>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just"/>
            <a:r>
              <a:rPr lang="en-US" sz="2000" b="1" i="1" dirty="0" smtClean="0">
                <a:solidFill>
                  <a:srgbClr val="C00000"/>
                </a:solidFill>
              </a:rPr>
              <a:t>Two other types of empathy: </a:t>
            </a:r>
          </a:p>
          <a:p>
            <a:pPr algn="just"/>
            <a:r>
              <a:rPr lang="en-US" sz="2000" b="1" i="1" dirty="0" smtClean="0">
                <a:solidFill>
                  <a:srgbClr val="C00000"/>
                </a:solidFill>
              </a:rPr>
              <a:t>Somatic Empathy: </a:t>
            </a:r>
            <a:r>
              <a:rPr lang="en-US" sz="2000" dirty="0" smtClean="0"/>
              <a:t>Feeling some one else pain physically.</a:t>
            </a:r>
          </a:p>
          <a:p>
            <a:pPr algn="just"/>
            <a:r>
              <a:rPr lang="en-US" sz="2000" dirty="0" smtClean="0"/>
              <a:t> </a:t>
            </a:r>
            <a:r>
              <a:rPr lang="en-US" sz="2000" b="1" i="1" dirty="0" smtClean="0">
                <a:solidFill>
                  <a:srgbClr val="C00000"/>
                </a:solidFill>
              </a:rPr>
              <a:t>Spiritual empathy: </a:t>
            </a:r>
            <a:r>
              <a:rPr lang="en-US" sz="2000" dirty="0" smtClean="0"/>
              <a:t>Direct connection with a higher being or consciousness.</a:t>
            </a:r>
          </a:p>
        </p:txBody>
      </p:sp>
      <p:sp>
        <p:nvSpPr>
          <p:cNvPr id="3" name="Rectangle 2"/>
          <p:cNvSpPr/>
          <p:nvPr/>
        </p:nvSpPr>
        <p:spPr>
          <a:xfrm>
            <a:off x="228601" y="3352808"/>
            <a:ext cx="9296400" cy="1508105"/>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en-US" sz="2000" dirty="0" smtClean="0"/>
              <a:t> </a:t>
            </a:r>
          </a:p>
          <a:p>
            <a:r>
              <a:rPr lang="en-US" sz="2400" dirty="0" smtClean="0"/>
              <a:t>Somatic empathy: it s described as responding to pain and sorrow in others by physically experiencing the same pain through proximity to them</a:t>
            </a:r>
            <a:r>
              <a:rPr lang="en-US" dirty="0" smtClean="0"/>
              <a:t>.</a:t>
            </a:r>
          </a:p>
        </p:txBody>
      </p:sp>
      <p:sp>
        <p:nvSpPr>
          <p:cNvPr id="4" name="Rectangle 3"/>
          <p:cNvSpPr/>
          <p:nvPr/>
        </p:nvSpPr>
        <p:spPr>
          <a:xfrm>
            <a:off x="228601" y="2590816"/>
            <a:ext cx="9296400" cy="830997"/>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en-US" sz="2400" b="1" i="1" dirty="0" smtClean="0">
                <a:solidFill>
                  <a:srgbClr val="C00000"/>
                </a:solidFill>
              </a:rPr>
              <a:t>Empathetic concern: </a:t>
            </a:r>
            <a:r>
              <a:rPr lang="en-US" sz="2400" dirty="0" smtClean="0"/>
              <a:t>Sympathy and compassion for others in response to their suffering</a:t>
            </a:r>
          </a:p>
        </p:txBody>
      </p:sp>
      <p:sp>
        <p:nvSpPr>
          <p:cNvPr id="5" name="Rectangle 4"/>
          <p:cNvSpPr/>
          <p:nvPr/>
        </p:nvSpPr>
        <p:spPr>
          <a:xfrm>
            <a:off x="228600" y="5334016"/>
            <a:ext cx="9220200" cy="1200329"/>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en-US" sz="2400" dirty="0" smtClean="0"/>
              <a:t>Affective empathy:  Also called emotional empathy is the ability to respond with an appropriate emotion to another mental state.</a:t>
            </a:r>
          </a:p>
        </p:txBody>
      </p:sp>
      <p:sp>
        <p:nvSpPr>
          <p:cNvPr id="6" name="Rectangle 5"/>
          <p:cNvSpPr/>
          <p:nvPr/>
        </p:nvSpPr>
        <p:spPr>
          <a:xfrm>
            <a:off x="228601" y="4876816"/>
            <a:ext cx="9296400" cy="461665"/>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en-US" sz="2400" dirty="0" smtClean="0"/>
              <a:t>Moral empathy: Motivation to seek the good of others</a:t>
            </a:r>
            <a:endParaRPr lang="en-US" sz="2400" dirty="0"/>
          </a:p>
        </p:txBody>
      </p:sp>
      <p:sp>
        <p:nvSpPr>
          <p:cNvPr id="7" name="Rectangle 6"/>
          <p:cNvSpPr/>
          <p:nvPr/>
        </p:nvSpPr>
        <p:spPr>
          <a:xfrm>
            <a:off x="228601" y="1371608"/>
            <a:ext cx="9296400" cy="1200329"/>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algn="just"/>
            <a:r>
              <a:rPr lang="en-US" sz="2400" dirty="0" smtClean="0"/>
              <a:t>Dimensions: </a:t>
            </a:r>
          </a:p>
          <a:p>
            <a:pPr algn="just"/>
            <a:r>
              <a:rPr lang="en-US" sz="2400" b="1" i="1" dirty="0" smtClean="0">
                <a:solidFill>
                  <a:srgbClr val="C00000"/>
                </a:solidFill>
              </a:rPr>
              <a:t>Cognitive empathy: i</a:t>
            </a:r>
            <a:r>
              <a:rPr lang="en-US" sz="2400" dirty="0" smtClean="0"/>
              <a:t>t refers to how  individual can perceive and understand the emotions of the other.</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152400"/>
            <a:ext cx="8686800" cy="3046988"/>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r>
              <a:rPr lang="en-US" sz="2400" b="1" i="1" dirty="0" smtClean="0">
                <a:solidFill>
                  <a:srgbClr val="C00000"/>
                </a:solidFill>
              </a:rPr>
              <a:t>2.6.3: Teaching strategies for enhancing empathy:</a:t>
            </a:r>
          </a:p>
          <a:p>
            <a:pPr>
              <a:buFont typeface="Wingdings" pitchFamily="2" charset="2"/>
              <a:buChar char="v"/>
            </a:pPr>
            <a:r>
              <a:rPr lang="en-US" sz="2400" dirty="0" smtClean="0"/>
              <a:t>Modeling</a:t>
            </a:r>
          </a:p>
          <a:p>
            <a:pPr>
              <a:buFont typeface="Wingdings" pitchFamily="2" charset="2"/>
              <a:buChar char="v"/>
            </a:pPr>
            <a:r>
              <a:rPr lang="en-US" sz="2400" dirty="0" smtClean="0"/>
              <a:t>Teaching point of view</a:t>
            </a:r>
          </a:p>
          <a:p>
            <a:pPr>
              <a:buFont typeface="Wingdings" pitchFamily="2" charset="2"/>
              <a:buChar char="v"/>
            </a:pPr>
            <a:r>
              <a:rPr lang="en-US" sz="2400" dirty="0" smtClean="0"/>
              <a:t>Listening actively to others</a:t>
            </a:r>
          </a:p>
          <a:p>
            <a:pPr>
              <a:buFont typeface="Wingdings" pitchFamily="2" charset="2"/>
              <a:buChar char="v"/>
            </a:pPr>
            <a:r>
              <a:rPr lang="en-US" sz="2400" dirty="0" smtClean="0"/>
              <a:t>Halt</a:t>
            </a:r>
          </a:p>
          <a:p>
            <a:pPr>
              <a:buFont typeface="Wingdings" pitchFamily="2" charset="2"/>
              <a:buChar char="v"/>
            </a:pPr>
            <a:r>
              <a:rPr lang="en-US" sz="2400" dirty="0" smtClean="0"/>
              <a:t>Engage</a:t>
            </a:r>
          </a:p>
          <a:p>
            <a:pPr>
              <a:buFont typeface="Wingdings" pitchFamily="2" charset="2"/>
              <a:buChar char="v"/>
            </a:pPr>
            <a:r>
              <a:rPr lang="en-US" sz="2400" dirty="0" smtClean="0"/>
              <a:t>Anticipate</a:t>
            </a:r>
          </a:p>
          <a:p>
            <a:pPr>
              <a:buFont typeface="Wingdings" pitchFamily="2" charset="2"/>
              <a:buChar char="v"/>
            </a:pPr>
            <a:r>
              <a:rPr lang="en-US" sz="2400" dirty="0" smtClean="0"/>
              <a:t>Replay</a:t>
            </a:r>
          </a:p>
        </p:txBody>
      </p:sp>
      <p:sp>
        <p:nvSpPr>
          <p:cNvPr id="3" name="Rectangle 2"/>
          <p:cNvSpPr/>
          <p:nvPr/>
        </p:nvSpPr>
        <p:spPr>
          <a:xfrm>
            <a:off x="228602" y="3733816"/>
            <a:ext cx="9144000" cy="2554545"/>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US" sz="2000" b="1" i="1" dirty="0" smtClean="0">
                <a:solidFill>
                  <a:srgbClr val="C00000"/>
                </a:solidFill>
              </a:rPr>
              <a:t>Practices for fostering empathy:</a:t>
            </a:r>
          </a:p>
          <a:p>
            <a:r>
              <a:rPr lang="en-US" sz="2000" b="1" i="1" dirty="0" smtClean="0">
                <a:solidFill>
                  <a:srgbClr val="C00000"/>
                </a:solidFill>
              </a:rPr>
              <a:t>Teach children how to empathize-</a:t>
            </a:r>
            <a:r>
              <a:rPr lang="en-US" sz="1600" b="1" i="1" dirty="0" smtClean="0">
                <a:solidFill>
                  <a:srgbClr val="C00000"/>
                </a:solidFill>
              </a:rPr>
              <a:t> </a:t>
            </a:r>
            <a:r>
              <a:rPr lang="en-US" sz="2000" dirty="0" smtClean="0"/>
              <a:t>Teach children their names and </a:t>
            </a:r>
            <a:r>
              <a:rPr lang="en-US" sz="2000" dirty="0" err="1" smtClean="0"/>
              <a:t>emotions.Let</a:t>
            </a:r>
            <a:r>
              <a:rPr lang="en-US" sz="2000" dirty="0" smtClean="0"/>
              <a:t> children see your concern for others well being</a:t>
            </a:r>
          </a:p>
          <a:p>
            <a:r>
              <a:rPr lang="en-US" sz="2000" b="1" i="1" dirty="0" smtClean="0">
                <a:solidFill>
                  <a:srgbClr val="C00000"/>
                </a:solidFill>
              </a:rPr>
              <a:t>Empathy scavenger hunts:  </a:t>
            </a:r>
            <a:r>
              <a:rPr lang="en-US" sz="2000" dirty="0" smtClean="0"/>
              <a:t>Teach children to understand others</a:t>
            </a:r>
          </a:p>
          <a:p>
            <a:r>
              <a:rPr lang="en-US" sz="2000" b="1" i="1" dirty="0" smtClean="0">
                <a:solidFill>
                  <a:srgbClr val="C00000"/>
                </a:solidFill>
              </a:rPr>
              <a:t>Identifying the emotions: </a:t>
            </a:r>
            <a:r>
              <a:rPr lang="en-US" sz="2000" dirty="0" smtClean="0"/>
              <a:t>Ask the children t guess the emotion</a:t>
            </a:r>
          </a:p>
          <a:p>
            <a:r>
              <a:rPr lang="en-US" sz="2000" b="1" i="1" dirty="0" smtClean="0">
                <a:solidFill>
                  <a:srgbClr val="C00000"/>
                </a:solidFill>
              </a:rPr>
              <a:t>Feeling collage: </a:t>
            </a:r>
            <a:r>
              <a:rPr lang="en-US" sz="2000" dirty="0" smtClean="0"/>
              <a:t>Ask the children to collect the news paper cutting and tell them guess the feeling that the people face</a:t>
            </a:r>
          </a:p>
          <a:p>
            <a:r>
              <a:rPr lang="en-US" sz="2000" b="1" i="1" dirty="0" smtClean="0">
                <a:solidFill>
                  <a:srgbClr val="C00000"/>
                </a:solidFill>
              </a:rPr>
              <a:t>Helpful activities and exercises</a:t>
            </a:r>
            <a:endParaRPr lang="en-US" sz="2000" b="1" i="1" dirty="0">
              <a:solidFill>
                <a:srgbClr val="C00000"/>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8" y="228616"/>
            <a:ext cx="9144000" cy="1200329"/>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US" sz="2400" i="1" dirty="0" smtClean="0">
                <a:solidFill>
                  <a:srgbClr val="C00000"/>
                </a:solidFill>
              </a:rPr>
              <a:t> 2.7 Service learning and social curriculum design: </a:t>
            </a:r>
            <a:r>
              <a:rPr lang="en-US" sz="2400" dirty="0" smtClean="0"/>
              <a:t>Promoting social change through service leaning in the curriculum requites attentiveness to social justice.</a:t>
            </a:r>
          </a:p>
        </p:txBody>
      </p:sp>
      <p:sp>
        <p:nvSpPr>
          <p:cNvPr id="3" name="Rectangle 2"/>
          <p:cNvSpPr/>
          <p:nvPr/>
        </p:nvSpPr>
        <p:spPr>
          <a:xfrm>
            <a:off x="304808" y="1676416"/>
            <a:ext cx="9144000" cy="1200329"/>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a:r>
              <a:rPr lang="en-US" sz="2400" dirty="0" smtClean="0"/>
              <a:t>Social justice education is student centered, experiential, collaborative, intellectual, analytical, multi cultural, value based and activist. </a:t>
            </a:r>
          </a:p>
        </p:txBody>
      </p:sp>
      <p:sp>
        <p:nvSpPr>
          <p:cNvPr id="4" name="Rectangle 3"/>
          <p:cNvSpPr/>
          <p:nvPr/>
        </p:nvSpPr>
        <p:spPr>
          <a:xfrm>
            <a:off x="304800" y="2967338"/>
            <a:ext cx="8991600" cy="1200329"/>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algn="just"/>
            <a:r>
              <a:rPr lang="en-US" sz="2400" b="1" i="1" dirty="0" smtClean="0">
                <a:solidFill>
                  <a:srgbClr val="C00000"/>
                </a:solidFill>
              </a:rPr>
              <a:t>Student centered and experiential: </a:t>
            </a:r>
            <a:r>
              <a:rPr lang="en-US" sz="2400" dirty="0" smtClean="0"/>
              <a:t>The recognize and value students ideas and experiences as part of the curriculum.</a:t>
            </a:r>
          </a:p>
        </p:txBody>
      </p:sp>
      <p:sp>
        <p:nvSpPr>
          <p:cNvPr id="5" name="Rectangle 4"/>
          <p:cNvSpPr/>
          <p:nvPr/>
        </p:nvSpPr>
        <p:spPr>
          <a:xfrm>
            <a:off x="304800" y="4191016"/>
            <a:ext cx="8991600" cy="830997"/>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en-US" sz="2400" b="1" i="1" dirty="0" smtClean="0">
                <a:solidFill>
                  <a:srgbClr val="C00000"/>
                </a:solidFill>
              </a:rPr>
              <a:t>Collaborative: </a:t>
            </a:r>
            <a:r>
              <a:rPr lang="en-US" sz="2400" dirty="0" smtClean="0"/>
              <a:t>Students learn and serve together and work with community members to effect change</a:t>
            </a:r>
            <a:endParaRPr lang="en-US" sz="2400" dirty="0"/>
          </a:p>
        </p:txBody>
      </p:sp>
      <p:sp>
        <p:nvSpPr>
          <p:cNvPr id="6" name="Rectangle 5"/>
          <p:cNvSpPr/>
          <p:nvPr/>
        </p:nvSpPr>
        <p:spPr>
          <a:xfrm>
            <a:off x="304800" y="5029216"/>
            <a:ext cx="8991600" cy="830997"/>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en-US" sz="2400" b="1" i="1" dirty="0" smtClean="0">
                <a:solidFill>
                  <a:srgbClr val="C00000"/>
                </a:solidFill>
              </a:rPr>
              <a:t>Multi cultural and vale based: </a:t>
            </a:r>
            <a:r>
              <a:rPr lang="en-US" sz="2400" dirty="0" smtClean="0"/>
              <a:t>Student address issues in diverse perspectives.</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2" y="304800"/>
            <a:ext cx="9144000" cy="1569660"/>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en-US" sz="2400" b="1" i="1" dirty="0" smtClean="0">
                <a:solidFill>
                  <a:srgbClr val="C00000"/>
                </a:solidFill>
              </a:rPr>
              <a:t>Intellectual and analytical: </a:t>
            </a:r>
            <a:r>
              <a:rPr lang="en-US" sz="2400" dirty="0" smtClean="0"/>
              <a:t>Instructors ask students to engage in research. Students examine multiple perspectives as they analyze the causes of injustice and explore their own roles in relation to social problems.</a:t>
            </a:r>
          </a:p>
        </p:txBody>
      </p:sp>
      <p:sp>
        <p:nvSpPr>
          <p:cNvPr id="3" name="Rectangle 2"/>
          <p:cNvSpPr/>
          <p:nvPr/>
        </p:nvSpPr>
        <p:spPr>
          <a:xfrm>
            <a:off x="228602" y="1905016"/>
            <a:ext cx="9144000" cy="954107"/>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en-US" sz="2400" b="1" i="1" dirty="0" smtClean="0">
                <a:solidFill>
                  <a:srgbClr val="C00000"/>
                </a:solidFill>
              </a:rPr>
              <a:t>Activist</a:t>
            </a:r>
            <a:r>
              <a:rPr lang="en-US" sz="3200" b="1" i="1" dirty="0" smtClean="0">
                <a:solidFill>
                  <a:srgbClr val="C00000"/>
                </a:solidFill>
              </a:rPr>
              <a:t>: </a:t>
            </a:r>
            <a:r>
              <a:rPr lang="en-US" sz="2400" dirty="0" smtClean="0"/>
              <a:t>They encourage students t take action that support the rights of the people who are dominated and deprived.</a:t>
            </a:r>
          </a:p>
        </p:txBody>
      </p:sp>
      <p:sp>
        <p:nvSpPr>
          <p:cNvPr id="4" name="Rectangle 3"/>
          <p:cNvSpPr/>
          <p:nvPr/>
        </p:nvSpPr>
        <p:spPr>
          <a:xfrm>
            <a:off x="228600" y="3200400"/>
            <a:ext cx="9067800" cy="2677656"/>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just"/>
            <a:r>
              <a:rPr lang="en-US" sz="2400" b="1" i="1" dirty="0" smtClean="0">
                <a:solidFill>
                  <a:srgbClr val="C00000"/>
                </a:solidFill>
              </a:rPr>
              <a:t>2.7.1: Social Justice \ Service learning link</a:t>
            </a:r>
            <a:r>
              <a:rPr lang="en-US" sz="2400" dirty="0" smtClean="0"/>
              <a:t>: social justice educational and related service learning activities allow students to explore the historical, sociological and cultural and political contexts of the social issues they address in the community In the process students develop the civic knowledge and skills that will prepare them for a role as agents of social change.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09600" y="457200"/>
            <a:ext cx="8585200" cy="2308324"/>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pPr algn="just"/>
            <a:r>
              <a:rPr lang="en-US" sz="2400" b="1" i="1" dirty="0" smtClean="0">
                <a:solidFill>
                  <a:srgbClr val="FF0000"/>
                </a:solidFill>
              </a:rPr>
              <a:t>Social skills: </a:t>
            </a:r>
            <a:r>
              <a:rPr lang="en-US" sz="2400" dirty="0" smtClean="0"/>
              <a:t>Social skills are defined as the tools that enable people to communicate, learn, ask for help, get needs met is appropriate ways, get along with others, make friends, develop healthy relationships, protect themselves, and in general be able to interact with the society harmoniously.</a:t>
            </a:r>
            <a:endParaRPr lang="en-US" dirty="0"/>
          </a:p>
        </p:txBody>
      </p:sp>
      <p:sp>
        <p:nvSpPr>
          <p:cNvPr id="4" name="Rectangle 3"/>
          <p:cNvSpPr/>
          <p:nvPr/>
        </p:nvSpPr>
        <p:spPr>
          <a:xfrm>
            <a:off x="609600" y="3124200"/>
            <a:ext cx="8585200" cy="1569660"/>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a:r>
              <a:rPr lang="en-US" sz="2400" b="1" i="1" dirty="0" smtClean="0">
                <a:solidFill>
                  <a:srgbClr val="FF0000"/>
                </a:solidFill>
              </a:rPr>
              <a:t>Communication skills:</a:t>
            </a:r>
          </a:p>
          <a:p>
            <a:pPr algn="just"/>
            <a:r>
              <a:rPr lang="en-US" sz="2400" dirty="0" smtClean="0"/>
              <a:t> Good communication skills are essential to allow others and ourselves to understand information more accurately and quickly.</a:t>
            </a:r>
            <a:endParaRPr lang="en-US" sz="2400" dirty="0"/>
          </a:p>
        </p:txBody>
      </p:sp>
      <p:sp>
        <p:nvSpPr>
          <p:cNvPr id="5" name="Rectangle 4"/>
          <p:cNvSpPr/>
          <p:nvPr/>
        </p:nvSpPr>
        <p:spPr>
          <a:xfrm>
            <a:off x="609600" y="5257800"/>
            <a:ext cx="8585200" cy="1200329"/>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US" sz="2400" b="1" dirty="0" smtClean="0">
                <a:solidFill>
                  <a:srgbClr val="FF0000"/>
                </a:solidFill>
              </a:rPr>
              <a:t>Importance of communication skills</a:t>
            </a:r>
            <a:r>
              <a:rPr lang="en-US" sz="2400" dirty="0" smtClean="0"/>
              <a:t>: Communication is the transmission of ideas and information with the purpose of better understanding one another.</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9220200" cy="1569660"/>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algn="just"/>
            <a:r>
              <a:rPr lang="en-US" sz="2400" b="1" i="1" dirty="0" smtClean="0">
                <a:solidFill>
                  <a:srgbClr val="C00000"/>
                </a:solidFill>
              </a:rPr>
              <a:t>Preparing the syllabus: </a:t>
            </a:r>
            <a:r>
              <a:rPr lang="en-US" sz="2400" dirty="0" smtClean="0"/>
              <a:t>A syllabus does more than provide basic information regarding a course. It also serves to sell the course to students and to welcome them into the learning experience by using positive and encouraging language.</a:t>
            </a:r>
          </a:p>
        </p:txBody>
      </p:sp>
      <p:sp>
        <p:nvSpPr>
          <p:cNvPr id="3" name="Rectangle 2"/>
          <p:cNvSpPr/>
          <p:nvPr/>
        </p:nvSpPr>
        <p:spPr>
          <a:xfrm>
            <a:off x="304805" y="2743216"/>
            <a:ext cx="9067800" cy="2954655"/>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a:r>
              <a:rPr lang="en-US" sz="2400" dirty="0" smtClean="0"/>
              <a:t>A Well crafted syllabus shows consistency between course goals and course requirements, and it has a warm tone that encourages a positive student outcomes. These features are particularly important when the course has a service learning component, because students may feel over whelmed by a new instructional approach that requires both classroom and community based work.</a:t>
            </a:r>
          </a:p>
          <a:p>
            <a:pPr algn="just"/>
            <a:endParaRPr lang="en"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838200"/>
            <a:ext cx="8915400" cy="1569660"/>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
            <a:r>
              <a:rPr lang="en-US" sz="2400" dirty="0" smtClean="0"/>
              <a:t> </a:t>
            </a:r>
            <a:r>
              <a:rPr lang="en-US" sz="2400" b="1" i="1" dirty="0" smtClean="0">
                <a:solidFill>
                  <a:srgbClr val="FF0000"/>
                </a:solidFill>
              </a:rPr>
              <a:t>2.1.1 Listening: </a:t>
            </a:r>
            <a:r>
              <a:rPr lang="en-US" sz="2400" dirty="0" smtClean="0"/>
              <a:t>It is the ability to accurately receive and interpret messages in the communication process. Listening is the key to all effective. With out the ability to listen effectively , messages are easily misunderstood</a:t>
            </a:r>
            <a:r>
              <a:rPr lang="en-US" dirty="0" smtClean="0"/>
              <a:t>.</a:t>
            </a:r>
            <a:endParaRPr lang="en-US" dirty="0"/>
          </a:p>
        </p:txBody>
      </p:sp>
      <p:sp>
        <p:nvSpPr>
          <p:cNvPr id="3" name="Rectangle 2"/>
          <p:cNvSpPr/>
          <p:nvPr/>
        </p:nvSpPr>
        <p:spPr>
          <a:xfrm>
            <a:off x="381000" y="3352800"/>
            <a:ext cx="8915400" cy="1938992"/>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en-US" sz="2400" i="1" dirty="0" smtClean="0">
                <a:solidFill>
                  <a:srgbClr val="FF0000"/>
                </a:solidFill>
              </a:rPr>
              <a:t>The situation for  non-listening:</a:t>
            </a:r>
          </a:p>
          <a:p>
            <a:pPr>
              <a:buFont typeface="Wingdings" pitchFamily="2" charset="2"/>
              <a:buChar char="q"/>
            </a:pPr>
            <a:r>
              <a:rPr lang="en-US" sz="2400" dirty="0" smtClean="0"/>
              <a:t>Being wrapped up in our own thoughts</a:t>
            </a:r>
          </a:p>
          <a:p>
            <a:pPr>
              <a:buFont typeface="Wingdings" pitchFamily="2" charset="2"/>
              <a:buChar char="q"/>
            </a:pPr>
            <a:r>
              <a:rPr lang="en-US" sz="2400" dirty="0" smtClean="0"/>
              <a:t>Being distracted by something</a:t>
            </a:r>
          </a:p>
          <a:p>
            <a:pPr>
              <a:buFont typeface="Wingdings" pitchFamily="2" charset="2"/>
              <a:buChar char="q"/>
            </a:pPr>
            <a:r>
              <a:rPr lang="en-US" sz="2400" dirty="0" smtClean="0"/>
              <a:t>We have already </a:t>
            </a:r>
            <a:r>
              <a:rPr lang="en-US" sz="2400" dirty="0" smtClean="0"/>
              <a:t>formulated </a:t>
            </a:r>
            <a:r>
              <a:rPr lang="en-US" sz="2400" dirty="0" smtClean="0"/>
              <a:t>a response</a:t>
            </a:r>
          </a:p>
          <a:p>
            <a:pPr>
              <a:buFont typeface="Wingdings" pitchFamily="2" charset="2"/>
              <a:buChar char="q"/>
            </a:pPr>
            <a:r>
              <a:rPr lang="en-US" sz="2400" dirty="0" smtClean="0"/>
              <a:t>Something conflicting with our opinion.</a:t>
            </a:r>
            <a:endParaRPr lang="en-US" sz="2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609600"/>
            <a:ext cx="8153400" cy="1569660"/>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US" sz="2400" b="1" i="1" dirty="0" smtClean="0">
                <a:solidFill>
                  <a:srgbClr val="FF0000"/>
                </a:solidFill>
              </a:rPr>
              <a:t>Why is listening important:</a:t>
            </a:r>
          </a:p>
          <a:p>
            <a:r>
              <a:rPr lang="en-US" sz="2400" dirty="0" smtClean="0"/>
              <a:t> Listening plays an integral part of communicating and the differences from actively listening can be seen in multiple facets of our lives and development.</a:t>
            </a:r>
            <a:endParaRPr lang="en-US" sz="2400" dirty="0"/>
          </a:p>
        </p:txBody>
      </p:sp>
      <p:sp>
        <p:nvSpPr>
          <p:cNvPr id="3" name="Rectangle 2"/>
          <p:cNvSpPr/>
          <p:nvPr/>
        </p:nvSpPr>
        <p:spPr>
          <a:xfrm>
            <a:off x="914400" y="2590800"/>
            <a:ext cx="8305800" cy="3046988"/>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en-US" sz="2400" b="1" i="1" dirty="0" smtClean="0">
                <a:solidFill>
                  <a:srgbClr val="FF0000"/>
                </a:solidFill>
              </a:rPr>
              <a:t>Active listening helps to: </a:t>
            </a:r>
          </a:p>
          <a:p>
            <a:pPr>
              <a:buFont typeface="Wingdings" pitchFamily="2" charset="2"/>
              <a:buChar char="q"/>
            </a:pPr>
            <a:r>
              <a:rPr lang="en-US" sz="2400" dirty="0" smtClean="0"/>
              <a:t>Learn and understand things better in a social and professional environment</a:t>
            </a:r>
          </a:p>
          <a:p>
            <a:pPr>
              <a:buFont typeface="Wingdings" pitchFamily="2" charset="2"/>
              <a:buChar char="q"/>
            </a:pPr>
            <a:r>
              <a:rPr lang="en-US" sz="2400" dirty="0" smtClean="0"/>
              <a:t>Become better at socializing</a:t>
            </a:r>
          </a:p>
          <a:p>
            <a:pPr>
              <a:buFont typeface="Wingdings" pitchFamily="2" charset="2"/>
              <a:buChar char="q"/>
            </a:pPr>
            <a:r>
              <a:rPr lang="en-US" sz="2400" dirty="0" smtClean="0"/>
              <a:t>Better sympathize with friends and family</a:t>
            </a:r>
          </a:p>
          <a:p>
            <a:pPr>
              <a:buFont typeface="Wingdings" pitchFamily="2" charset="2"/>
              <a:buChar char="q"/>
            </a:pPr>
            <a:r>
              <a:rPr lang="en-US" sz="2400" dirty="0" smtClean="0"/>
              <a:t>Build stronger relationships by making people feel valued</a:t>
            </a:r>
          </a:p>
          <a:p>
            <a:pPr>
              <a:buFont typeface="Wingdings" pitchFamily="2" charset="2"/>
              <a:buChar char="q"/>
            </a:pPr>
            <a:r>
              <a:rPr lang="en-US" sz="2400" dirty="0" smtClean="0"/>
              <a:t>Absorb information better</a:t>
            </a:r>
            <a:endParaRPr lang="en-US"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7850" y="228600"/>
            <a:ext cx="8667750" cy="2308324"/>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r>
              <a:rPr lang="en-US" sz="2400" i="1" smtClean="0">
                <a:solidFill>
                  <a:srgbClr val="FF0000"/>
                </a:solidFill>
              </a:rPr>
              <a:t>What is Active listening</a:t>
            </a:r>
            <a:r>
              <a:rPr lang="en-US" sz="2400" smtClean="0"/>
              <a:t>: </a:t>
            </a:r>
          </a:p>
          <a:p>
            <a:pPr>
              <a:buFont typeface="Arial" pitchFamily="34" charset="0"/>
              <a:buChar char="•"/>
            </a:pPr>
            <a:r>
              <a:rPr lang="en-US" sz="2400" smtClean="0"/>
              <a:t>Concentrate on what is being said </a:t>
            </a:r>
          </a:p>
          <a:p>
            <a:pPr>
              <a:buFont typeface="Arial" pitchFamily="34" charset="0"/>
              <a:buChar char="•"/>
            </a:pPr>
            <a:r>
              <a:rPr lang="en-US" sz="2400" smtClean="0"/>
              <a:t>Show that are engaged</a:t>
            </a:r>
          </a:p>
          <a:p>
            <a:pPr>
              <a:buFont typeface="Arial" pitchFamily="34" charset="0"/>
              <a:buChar char="•"/>
            </a:pPr>
            <a:r>
              <a:rPr lang="en-US" sz="2400" smtClean="0"/>
              <a:t>Wait for the speaker to finish speaking before asking questions</a:t>
            </a:r>
          </a:p>
          <a:p>
            <a:pPr>
              <a:buFont typeface="Arial" pitchFamily="34" charset="0"/>
              <a:buChar char="•"/>
            </a:pPr>
            <a:r>
              <a:rPr lang="en-US" sz="2400" smtClean="0"/>
              <a:t>Summarize your understanding </a:t>
            </a:r>
            <a:endParaRPr lang="en-US" sz="2400" dirty="0"/>
          </a:p>
        </p:txBody>
      </p:sp>
      <p:sp>
        <p:nvSpPr>
          <p:cNvPr id="3" name="Rectangle 2"/>
          <p:cNvSpPr/>
          <p:nvPr/>
        </p:nvSpPr>
        <p:spPr>
          <a:xfrm>
            <a:off x="533400" y="2895600"/>
            <a:ext cx="8667750" cy="1938992"/>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algn="just"/>
            <a:r>
              <a:rPr lang="en-US" sz="2400" b="1" i="1" dirty="0" smtClean="0">
                <a:solidFill>
                  <a:srgbClr val="FF0000"/>
                </a:solidFill>
              </a:rPr>
              <a:t>2.1.2 Speaking:</a:t>
            </a:r>
          </a:p>
          <a:p>
            <a:pPr algn="just"/>
            <a:r>
              <a:rPr lang="en-US" sz="2400" dirty="0" smtClean="0"/>
              <a:t> It helps us to form connections, influence decisions and motivates change.</a:t>
            </a:r>
          </a:p>
          <a:p>
            <a:pPr algn="just"/>
            <a:r>
              <a:rPr lang="en-US" sz="2400" dirty="0" smtClean="0"/>
              <a:t>The ability to express ideas, opinions and feelings as well as sound words together, offers the speakers these benefits.</a:t>
            </a:r>
          </a:p>
        </p:txBody>
      </p:sp>
      <p:sp>
        <p:nvSpPr>
          <p:cNvPr id="4" name="Rectangle 3"/>
          <p:cNvSpPr/>
          <p:nvPr/>
        </p:nvSpPr>
        <p:spPr>
          <a:xfrm>
            <a:off x="609600" y="5105400"/>
            <a:ext cx="8585200" cy="1200329"/>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en-US" b="1" dirty="0" smtClean="0">
                <a:solidFill>
                  <a:srgbClr val="FF0000"/>
                </a:solidFill>
              </a:rPr>
              <a:t> </a:t>
            </a:r>
            <a:r>
              <a:rPr lang="en-US" sz="2400" b="1" dirty="0" smtClean="0">
                <a:solidFill>
                  <a:srgbClr val="FF0000"/>
                </a:solidFill>
              </a:rPr>
              <a:t>2.1.3</a:t>
            </a:r>
            <a:r>
              <a:rPr lang="en-US" sz="2400" dirty="0" smtClean="0"/>
              <a:t>: </a:t>
            </a:r>
            <a:r>
              <a:rPr lang="en-US" sz="2400" b="1" i="1" dirty="0" smtClean="0">
                <a:solidFill>
                  <a:srgbClr val="FF0000"/>
                </a:solidFill>
              </a:rPr>
              <a:t>Reading: </a:t>
            </a:r>
            <a:r>
              <a:rPr lang="en-US" sz="2400" dirty="0" smtClean="0"/>
              <a:t>Reading can make you a better writer and speaker. Among the various reading skills, intensive reading is used most often</a:t>
            </a:r>
            <a:endParaRPr lang="en-US" sz="2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5500" y="304800"/>
            <a:ext cx="8242300" cy="3785652"/>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en-US" sz="2400" b="1" i="1" dirty="0" smtClean="0">
                <a:solidFill>
                  <a:srgbClr val="FF0000"/>
                </a:solidFill>
              </a:rPr>
              <a:t>Reading enhances our life in several ways:</a:t>
            </a:r>
          </a:p>
          <a:p>
            <a:pPr>
              <a:buFont typeface="Wingdings" pitchFamily="2" charset="2"/>
              <a:buChar char="v"/>
            </a:pPr>
            <a:r>
              <a:rPr lang="en-US" sz="2400" dirty="0" smtClean="0"/>
              <a:t>Exercising your mind</a:t>
            </a:r>
          </a:p>
          <a:p>
            <a:pPr>
              <a:buFont typeface="Wingdings" pitchFamily="2" charset="2"/>
              <a:buChar char="v"/>
            </a:pPr>
            <a:r>
              <a:rPr lang="en-US" sz="2400" dirty="0" smtClean="0"/>
              <a:t>Finding yourself</a:t>
            </a:r>
          </a:p>
          <a:p>
            <a:pPr>
              <a:buFont typeface="Wingdings" pitchFamily="2" charset="2"/>
              <a:buChar char="v"/>
            </a:pPr>
            <a:r>
              <a:rPr lang="en-US" sz="2400" dirty="0" smtClean="0"/>
              <a:t>Becoming a well read individual</a:t>
            </a:r>
          </a:p>
          <a:p>
            <a:pPr>
              <a:buFont typeface="Wingdings" pitchFamily="2" charset="2"/>
              <a:buChar char="v"/>
            </a:pPr>
            <a:r>
              <a:rPr lang="en-US" sz="2400" dirty="0" smtClean="0"/>
              <a:t>Keeping calm and entertained</a:t>
            </a:r>
          </a:p>
          <a:p>
            <a:pPr>
              <a:buFont typeface="Wingdings" pitchFamily="2" charset="2"/>
              <a:buChar char="v"/>
            </a:pPr>
            <a:r>
              <a:rPr lang="en-US" sz="2400" dirty="0" smtClean="0"/>
              <a:t>Improves you rethinking skills and analytical abilities</a:t>
            </a:r>
          </a:p>
          <a:p>
            <a:pPr>
              <a:buFont typeface="Wingdings" pitchFamily="2" charset="2"/>
              <a:buChar char="v"/>
            </a:pPr>
            <a:r>
              <a:rPr lang="en-US" sz="2400" dirty="0" smtClean="0"/>
              <a:t>Helps you block out the noise</a:t>
            </a:r>
          </a:p>
          <a:p>
            <a:pPr>
              <a:buFont typeface="Wingdings" pitchFamily="2" charset="2"/>
              <a:buChar char="v"/>
            </a:pPr>
            <a:r>
              <a:rPr lang="en-US" sz="2400" dirty="0" smtClean="0"/>
              <a:t>Helps master a language</a:t>
            </a:r>
          </a:p>
          <a:p>
            <a:pPr>
              <a:buFont typeface="Wingdings" pitchFamily="2" charset="2"/>
              <a:buChar char="v"/>
            </a:pPr>
            <a:r>
              <a:rPr lang="en-US" sz="2400" dirty="0" smtClean="0"/>
              <a:t>Connecting with others</a:t>
            </a:r>
          </a:p>
          <a:p>
            <a:pPr>
              <a:buFont typeface="Wingdings" pitchFamily="2" charset="2"/>
              <a:buChar char="v"/>
            </a:pPr>
            <a:r>
              <a:rPr lang="en-US" sz="2400" dirty="0" smtClean="0"/>
              <a:t>Keeps you grounded.</a:t>
            </a:r>
            <a:endParaRPr lang="en-US" sz="2400" dirty="0"/>
          </a:p>
        </p:txBody>
      </p:sp>
      <p:sp>
        <p:nvSpPr>
          <p:cNvPr id="4" name="Rectangle 3"/>
          <p:cNvSpPr/>
          <p:nvPr/>
        </p:nvSpPr>
        <p:spPr>
          <a:xfrm>
            <a:off x="838200" y="4876800"/>
            <a:ext cx="8153400" cy="1569660"/>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a:r>
              <a:rPr lang="en-US" sz="2400" b="1" i="1" dirty="0" smtClean="0">
                <a:solidFill>
                  <a:srgbClr val="FF0000"/>
                </a:solidFill>
              </a:rPr>
              <a:t>Writing: </a:t>
            </a:r>
            <a:r>
              <a:rPr lang="en-US" sz="2400" dirty="0" smtClean="0"/>
              <a:t>Good writing skills allow one to communicate the message with clarity and ease to a far larger audience than through face to face or telephone conversations</a:t>
            </a:r>
            <a:endParaRPr lang="en-US" sz="2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42950" y="457201"/>
            <a:ext cx="8007350" cy="3785652"/>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just"/>
            <a:r>
              <a:rPr lang="en-US" sz="2400" b="1" dirty="0" smtClean="0">
                <a:solidFill>
                  <a:srgbClr val="FF0000"/>
                </a:solidFill>
              </a:rPr>
              <a:t>Quick fixes for effective written communication</a:t>
            </a:r>
            <a:r>
              <a:rPr lang="en-US" sz="2400" b="1" dirty="0" smtClean="0"/>
              <a:t>:</a:t>
            </a:r>
          </a:p>
          <a:p>
            <a:pPr algn="just"/>
            <a:r>
              <a:rPr lang="en-US" sz="2400" dirty="0" smtClean="0">
                <a:solidFill>
                  <a:srgbClr val="002060"/>
                </a:solidFill>
              </a:rPr>
              <a:t>Sentences:</a:t>
            </a:r>
            <a:r>
              <a:rPr lang="en-US" sz="2400" dirty="0" smtClean="0">
                <a:solidFill>
                  <a:srgbClr val="FF0000"/>
                </a:solidFill>
              </a:rPr>
              <a:t> </a:t>
            </a:r>
            <a:r>
              <a:rPr lang="en-US" sz="2400" dirty="0" smtClean="0"/>
              <a:t>Sentences should average around 23 words, but sentences that are all the same length are  boring to read, so vary their length.</a:t>
            </a:r>
          </a:p>
          <a:p>
            <a:pPr algn="just"/>
            <a:r>
              <a:rPr lang="en-US" sz="2400" dirty="0" smtClean="0">
                <a:solidFill>
                  <a:srgbClr val="002060"/>
                </a:solidFill>
              </a:rPr>
              <a:t>Paragraphs</a:t>
            </a:r>
            <a:r>
              <a:rPr lang="en-US" sz="2400" dirty="0" smtClean="0"/>
              <a:t>: A paragraph is usually two or more sentences that addresses a single topic or. We can keep a  paragraph tight by re- reading our work carefully. Long paragraphs are difficult to read and turn readers off.</a:t>
            </a:r>
          </a:p>
          <a:p>
            <a:pPr algn="just"/>
            <a:endParaRPr lang="en-US" sz="2400" dirty="0"/>
          </a:p>
        </p:txBody>
      </p:sp>
      <p:sp>
        <p:nvSpPr>
          <p:cNvPr id="3" name="Rectangle 2"/>
          <p:cNvSpPr/>
          <p:nvPr/>
        </p:nvSpPr>
        <p:spPr>
          <a:xfrm>
            <a:off x="685800" y="4495800"/>
            <a:ext cx="7842250" cy="1938992"/>
          </a:xfrm>
          <a:prstGeom prst="rect">
            <a:avLst/>
          </a:prstGeom>
        </p:spPr>
        <p:style>
          <a:lnRef idx="2">
            <a:schemeClr val="accent5"/>
          </a:lnRef>
          <a:fillRef idx="1">
            <a:schemeClr val="lt1"/>
          </a:fillRef>
          <a:effectRef idx="0">
            <a:schemeClr val="accent5"/>
          </a:effectRef>
          <a:fontRef idx="minor">
            <a:schemeClr val="dk1"/>
          </a:fontRef>
        </p:style>
        <p:txBody>
          <a:bodyPr wrap="square">
            <a:spAutoFit/>
          </a:bodyPr>
          <a:lstStyle/>
          <a:p>
            <a:pPr algn="just"/>
            <a:r>
              <a:rPr lang="en-US" sz="2400" b="1" i="1" dirty="0" smtClean="0">
                <a:solidFill>
                  <a:srgbClr val="FF0000"/>
                </a:solidFill>
              </a:rPr>
              <a:t>2.1.5 Different modes of writing:</a:t>
            </a:r>
          </a:p>
          <a:p>
            <a:pPr algn="just"/>
            <a:r>
              <a:rPr lang="en-US" sz="2400" dirty="0" smtClean="0"/>
              <a:t>A Writing mode is the technique an author uses to share their communication or message with an intended  audience.</a:t>
            </a:r>
          </a:p>
          <a:p>
            <a:pPr algn="just"/>
            <a:r>
              <a:rPr lang="en-US" sz="2400" dirty="0" smtClean="0"/>
              <a: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3733800"/>
            <a:ext cx="8337550" cy="2677656"/>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r>
              <a:rPr lang="en-US" b="1" i="1" dirty="0" smtClean="0">
                <a:solidFill>
                  <a:srgbClr val="FF0000"/>
                </a:solidFill>
              </a:rPr>
              <a:t>2</a:t>
            </a:r>
            <a:r>
              <a:rPr lang="en-US" sz="2400" b="1" i="1" dirty="0" smtClean="0">
                <a:solidFill>
                  <a:srgbClr val="FF0000"/>
                </a:solidFill>
              </a:rPr>
              <a:t>. Descriptive writing</a:t>
            </a:r>
            <a:r>
              <a:rPr lang="en-US" sz="2400" dirty="0" smtClean="0"/>
              <a:t>: It is primarily focused o details of things like a group of characters, a setting or an event.</a:t>
            </a:r>
          </a:p>
          <a:p>
            <a:r>
              <a:rPr lang="en-US" sz="2400" dirty="0" smtClean="0"/>
              <a:t>Example:	</a:t>
            </a:r>
          </a:p>
          <a:p>
            <a:pPr>
              <a:buFont typeface="Wingdings" pitchFamily="2" charset="2"/>
              <a:buChar char="q"/>
            </a:pPr>
            <a:r>
              <a:rPr lang="en-US" sz="2400" dirty="0" smtClean="0"/>
              <a:t>Poetry</a:t>
            </a:r>
          </a:p>
          <a:p>
            <a:pPr>
              <a:buFont typeface="Wingdings" pitchFamily="2" charset="2"/>
              <a:buChar char="q"/>
            </a:pPr>
            <a:r>
              <a:rPr lang="en-US" sz="2400" dirty="0" smtClean="0"/>
              <a:t>Personal Journals</a:t>
            </a:r>
          </a:p>
          <a:p>
            <a:pPr>
              <a:buFont typeface="Wingdings" pitchFamily="2" charset="2"/>
              <a:buChar char="q"/>
            </a:pPr>
            <a:r>
              <a:rPr lang="en-US" sz="2400" dirty="0" smtClean="0"/>
              <a:t>Descriptive Passages</a:t>
            </a:r>
          </a:p>
          <a:p>
            <a:pPr>
              <a:buFont typeface="Wingdings" pitchFamily="2" charset="2"/>
              <a:buChar char="q"/>
            </a:pPr>
            <a:r>
              <a:rPr lang="en-US" sz="2400" dirty="0" smtClean="0"/>
              <a:t>Diaries</a:t>
            </a:r>
            <a:endParaRPr lang="en-US" sz="2400" dirty="0"/>
          </a:p>
        </p:txBody>
      </p:sp>
      <p:sp>
        <p:nvSpPr>
          <p:cNvPr id="4" name="Rectangle 3"/>
          <p:cNvSpPr/>
          <p:nvPr/>
        </p:nvSpPr>
        <p:spPr>
          <a:xfrm>
            <a:off x="685800" y="152400"/>
            <a:ext cx="8610600" cy="3046988"/>
          </a:xfrm>
          <a:prstGeom prst="rect">
            <a:avLst/>
          </a:prstGeom>
        </p:spPr>
        <p:style>
          <a:lnRef idx="1">
            <a:schemeClr val="dk1"/>
          </a:lnRef>
          <a:fillRef idx="2">
            <a:schemeClr val="dk1"/>
          </a:fillRef>
          <a:effectRef idx="1">
            <a:schemeClr val="dk1"/>
          </a:effectRef>
          <a:fontRef idx="minor">
            <a:schemeClr val="dk1"/>
          </a:fontRef>
        </p:style>
        <p:txBody>
          <a:bodyPr wrap="square">
            <a:spAutoFit/>
          </a:bodyPr>
          <a:lstStyle/>
          <a:p>
            <a:r>
              <a:rPr lang="en-US" sz="2400" b="1" i="1" dirty="0" smtClean="0">
                <a:solidFill>
                  <a:srgbClr val="FF0000"/>
                </a:solidFill>
              </a:rPr>
              <a:t>1.Narrative writing: </a:t>
            </a:r>
            <a:r>
              <a:rPr lang="en-US" sz="2400" dirty="0" smtClean="0"/>
              <a:t>The narrative writing style is descriptive and tells a clear story with a beginning, interval and the end. </a:t>
            </a:r>
          </a:p>
          <a:p>
            <a:r>
              <a:rPr lang="en-US" sz="2400" dirty="0" smtClean="0"/>
              <a:t>You may find writers use the narrative style in: 	</a:t>
            </a:r>
          </a:p>
          <a:p>
            <a:pPr>
              <a:buFont typeface="Wingdings" pitchFamily="2" charset="2"/>
              <a:buChar char="q"/>
            </a:pPr>
            <a:r>
              <a:rPr lang="en-US" sz="2400" dirty="0" smtClean="0"/>
              <a:t>Novels</a:t>
            </a:r>
          </a:p>
          <a:p>
            <a:pPr>
              <a:buFont typeface="Wingdings" pitchFamily="2" charset="2"/>
              <a:buChar char="q"/>
            </a:pPr>
            <a:r>
              <a:rPr lang="en-US" sz="2400" dirty="0" smtClean="0"/>
              <a:t>Short stories</a:t>
            </a:r>
          </a:p>
          <a:p>
            <a:pPr>
              <a:buFont typeface="Wingdings" pitchFamily="2" charset="2"/>
              <a:buChar char="q"/>
            </a:pPr>
            <a:r>
              <a:rPr lang="en-US" sz="2400" dirty="0" smtClean="0"/>
              <a:t>Memoirs</a:t>
            </a:r>
          </a:p>
          <a:p>
            <a:pPr>
              <a:buFont typeface="Wingdings" pitchFamily="2" charset="2"/>
              <a:buChar char="q"/>
            </a:pPr>
            <a:r>
              <a:rPr lang="en-US" sz="2400" dirty="0" smtClean="0"/>
              <a:t>Biographies and Screen plays</a:t>
            </a:r>
            <a:endParaRPr lang="en-US" sz="24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335</TotalTime>
  <Words>2510</Words>
  <Application>Microsoft Office PowerPoint</Application>
  <PresentationFormat>A4 Paper (210x297 mm)</PresentationFormat>
  <Paragraphs>204</Paragraphs>
  <Slides>30</Slides>
  <Notes>2</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Oriel</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pc pri</cp:lastModifiedBy>
  <cp:revision>26</cp:revision>
  <dcterms:created xsi:type="dcterms:W3CDTF">2006-08-16T00:00:00Z</dcterms:created>
  <dcterms:modified xsi:type="dcterms:W3CDTF">2024-07-21T21:43:33Z</dcterms:modified>
</cp:coreProperties>
</file>