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71" r:id="rId3"/>
    <p:sldId id="257" r:id="rId4"/>
    <p:sldId id="272" r:id="rId5"/>
    <p:sldId id="258" r:id="rId6"/>
    <p:sldId id="259" r:id="rId7"/>
    <p:sldId id="273" r:id="rId8"/>
    <p:sldId id="260" r:id="rId9"/>
    <p:sldId id="261" r:id="rId10"/>
    <p:sldId id="262" r:id="rId11"/>
    <p:sldId id="263" r:id="rId12"/>
    <p:sldId id="274" r:id="rId13"/>
    <p:sldId id="264" r:id="rId14"/>
    <p:sldId id="275" r:id="rId15"/>
    <p:sldId id="265" r:id="rId16"/>
    <p:sldId id="266" r:id="rId17"/>
    <p:sldId id="267" r:id="rId18"/>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350" y="-90"/>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A1AAF9-C29B-4761-8F21-9B0BD163175A}" type="datetimeFigureOut">
              <a:rPr lang="en-US" smtClean="0"/>
              <a:pPr/>
              <a:t>7/22/2024</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CD20D-176F-4C8C-80A3-4571A3FD06E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8CD20D-176F-4C8C-80A3-4571A3FD06E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8CD20D-176F-4C8C-80A3-4571A3FD06EC}"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8CD20D-176F-4C8C-80A3-4571A3FD06E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476500" y="3124200"/>
            <a:ext cx="668655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476500" y="5003322"/>
            <a:ext cx="668655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506923" y="1158222"/>
            <a:ext cx="2286000" cy="412750"/>
          </a:xfrm>
        </p:spPr>
        <p:txBody>
          <a:bodyPr/>
          <a:lstStyle/>
          <a:p>
            <a:fld id="{1D8BD707-D9CF-40AE-B4C6-C98DA3205C09}" type="datetimeFigureOut">
              <a:rPr lang="en-US" smtClean="0"/>
              <a:pPr/>
              <a:t>7/22/2024</a:t>
            </a:fld>
            <a:endParaRPr lang="en-US"/>
          </a:p>
        </p:txBody>
      </p:sp>
      <p:sp>
        <p:nvSpPr>
          <p:cNvPr id="17" name="Footer Placeholder 16"/>
          <p:cNvSpPr>
            <a:spLocks noGrp="1"/>
          </p:cNvSpPr>
          <p:nvPr>
            <p:ph type="ftr" sz="quarter" idx="11"/>
          </p:nvPr>
        </p:nvSpPr>
        <p:spPr bwMode="auto">
          <a:xfrm rot="5400000">
            <a:off x="7819441" y="4165667"/>
            <a:ext cx="3657600" cy="416052"/>
          </a:xfrm>
        </p:spPr>
        <p:txBody>
          <a:bodyPr/>
          <a:lstStyle/>
          <a:p>
            <a:endParaRPr lang="en-US"/>
          </a:p>
        </p:txBody>
      </p:sp>
      <p:sp>
        <p:nvSpPr>
          <p:cNvPr id="10" name="Rectangle 9"/>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8733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60400" y="3429000"/>
            <a:ext cx="140335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418768"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802892" y="5788152"/>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063750" y="4495800"/>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436006" y="4928702"/>
            <a:ext cx="6604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18161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95300" y="1600200"/>
            <a:ext cx="80899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7/22/2024</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76500" y="2895600"/>
            <a:ext cx="668655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476500" y="5010150"/>
            <a:ext cx="668655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505444" y="1154557"/>
            <a:ext cx="2286000" cy="412750"/>
          </a:xfrm>
        </p:spPr>
        <p:txBody>
          <a:bodyPr/>
          <a:lstStyle/>
          <a:p>
            <a:fld id="{1D8BD707-D9CF-40AE-B4C6-C98DA3205C09}" type="datetimeFigureOut">
              <a:rPr lang="en-US" smtClean="0"/>
              <a:pPr/>
              <a:t>7/22/2024</a:t>
            </a:fld>
            <a:endParaRPr lang="en-US"/>
          </a:p>
        </p:txBody>
      </p:sp>
      <p:sp>
        <p:nvSpPr>
          <p:cNvPr id="5" name="Footer Placeholder 4"/>
          <p:cNvSpPr>
            <a:spLocks noGrp="1"/>
          </p:cNvSpPr>
          <p:nvPr>
            <p:ph type="ftr" sz="quarter" idx="11"/>
          </p:nvPr>
        </p:nvSpPr>
        <p:spPr bwMode="auto">
          <a:xfrm rot="5400000">
            <a:off x="7819644" y="4162806"/>
            <a:ext cx="3657600" cy="416052"/>
          </a:xfrm>
        </p:spPr>
        <p:txBody>
          <a:bodyPr/>
          <a:lstStyle/>
          <a:p>
            <a:endParaRPr lang="en-US"/>
          </a:p>
        </p:txBody>
      </p:sp>
      <p:sp>
        <p:nvSpPr>
          <p:cNvPr id="9" name="Rectangle 8"/>
          <p:cNvSpPr/>
          <p:nvPr/>
        </p:nvSpPr>
        <p:spPr bwMode="auto">
          <a:xfrm>
            <a:off x="412750" y="0"/>
            <a:ext cx="6604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99364" y="0"/>
            <a:ext cx="113386"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073150" y="0"/>
            <a:ext cx="197028"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236430" y="0"/>
            <a:ext cx="24947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5206"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906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925288"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87052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1557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320800" y="0"/>
            <a:ext cx="8255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60400" y="3429000"/>
            <a:ext cx="140335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435096" y="4866752"/>
            <a:ext cx="69487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182003" y="5500632"/>
            <a:ext cx="14859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802892" y="5791200"/>
            <a:ext cx="29718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035627" y="4479888"/>
            <a:ext cx="39624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85610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452334" y="4928702"/>
            <a:ext cx="6604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95300"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26102" y="1600200"/>
            <a:ext cx="39624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817245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95300"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736306" y="2362200"/>
            <a:ext cx="39624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9530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705350" y="1569720"/>
            <a:ext cx="39624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7/22/2024</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915728" y="3181350"/>
            <a:ext cx="6309360" cy="4953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379970" y="274320"/>
            <a:ext cx="1654302"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30200" y="274320"/>
            <a:ext cx="61087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7/22/2024</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949325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892201" y="3181350"/>
            <a:ext cx="6309360" cy="4953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68655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7329615" y="264795"/>
            <a:ext cx="1651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97409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9575800" y="0"/>
            <a:ext cx="3302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7691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708321"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7/22/2024</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49325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95300" y="274638"/>
            <a:ext cx="80899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95300" y="1600200"/>
            <a:ext cx="80899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8305800" y="1065849"/>
            <a:ext cx="2011680" cy="416052"/>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7/22/2024</a:t>
            </a:fld>
            <a:endParaRPr lang="en-US"/>
          </a:p>
        </p:txBody>
      </p:sp>
      <p:sp>
        <p:nvSpPr>
          <p:cNvPr id="3" name="Footer Placeholder 2"/>
          <p:cNvSpPr>
            <a:spLocks noGrp="1"/>
          </p:cNvSpPr>
          <p:nvPr>
            <p:ph type="ftr" sz="quarter" idx="3"/>
          </p:nvPr>
        </p:nvSpPr>
        <p:spPr>
          <a:xfrm rot="5400000">
            <a:off x="7706052" y="3722000"/>
            <a:ext cx="3200400" cy="39624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8255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97409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9575800" y="0"/>
            <a:ext cx="3302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965835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836152" y="5715000"/>
            <a:ext cx="59436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806434" y="5734050"/>
            <a:ext cx="6604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457200"/>
            <a:ext cx="7759700" cy="452431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endParaRPr lang="en-US" sz="3600" dirty="0" smtClean="0"/>
          </a:p>
          <a:p>
            <a:pPr algn="ctr"/>
            <a:r>
              <a:rPr lang="en-US" sz="3600" b="1" dirty="0" err="1" smtClean="0">
                <a:solidFill>
                  <a:srgbClr val="002060"/>
                </a:solidFill>
              </a:rPr>
              <a:t>St.Charles</a:t>
            </a:r>
            <a:r>
              <a:rPr lang="en-US" sz="3600" b="1" dirty="0" smtClean="0">
                <a:solidFill>
                  <a:srgbClr val="002060"/>
                </a:solidFill>
              </a:rPr>
              <a:t> College of Education</a:t>
            </a:r>
          </a:p>
          <a:p>
            <a:pPr algn="ctr"/>
            <a:endParaRPr lang="en-US" sz="3600" b="1" dirty="0" smtClean="0">
              <a:solidFill>
                <a:srgbClr val="002060"/>
              </a:solidFill>
            </a:endParaRPr>
          </a:p>
          <a:p>
            <a:pPr algn="ctr"/>
            <a:endParaRPr lang="en-US" sz="3600" b="1" dirty="0" smtClean="0">
              <a:solidFill>
                <a:srgbClr val="002060"/>
              </a:solidFill>
            </a:endParaRPr>
          </a:p>
          <a:p>
            <a:pPr algn="ctr"/>
            <a:endParaRPr lang="en-US" sz="3600" b="1" dirty="0" smtClean="0">
              <a:solidFill>
                <a:srgbClr val="002060"/>
              </a:solidFill>
            </a:endParaRPr>
          </a:p>
          <a:p>
            <a:pPr algn="ctr"/>
            <a:r>
              <a:rPr lang="en-US" sz="3600" b="1" dirty="0" smtClean="0">
                <a:solidFill>
                  <a:srgbClr val="002060"/>
                </a:solidFill>
              </a:rPr>
              <a:t>Life Skill Education </a:t>
            </a:r>
            <a:br>
              <a:rPr lang="en-US" sz="3600" b="1" dirty="0" smtClean="0">
                <a:solidFill>
                  <a:srgbClr val="002060"/>
                </a:solidFill>
              </a:rPr>
            </a:br>
            <a:r>
              <a:rPr lang="en-US" sz="3600" b="1" dirty="0" smtClean="0">
                <a:solidFill>
                  <a:srgbClr val="002060"/>
                </a:solidFill>
              </a:rPr>
              <a:t>Elective </a:t>
            </a:r>
            <a:br>
              <a:rPr lang="en-US" sz="3600" b="1" dirty="0" smtClean="0">
                <a:solidFill>
                  <a:srgbClr val="002060"/>
                </a:solidFill>
              </a:rPr>
            </a:br>
            <a:r>
              <a:rPr lang="en-US" sz="3600" b="1" dirty="0" err="1" smtClean="0">
                <a:solidFill>
                  <a:srgbClr val="002060"/>
                </a:solidFill>
              </a:rPr>
              <a:t>B.Ed</a:t>
            </a:r>
            <a:r>
              <a:rPr lang="en-US" sz="3600" b="1" dirty="0" smtClean="0">
                <a:solidFill>
                  <a:srgbClr val="002060"/>
                </a:solidFill>
              </a:rPr>
              <a:t> </a:t>
            </a:r>
            <a:r>
              <a:rPr lang="en-US" sz="3600" b="1" dirty="0" err="1" smtClean="0">
                <a:solidFill>
                  <a:srgbClr val="002060"/>
                </a:solidFill>
              </a:rPr>
              <a:t>Sem</a:t>
            </a:r>
            <a:r>
              <a:rPr lang="en-US" sz="3600" b="1" dirty="0" smtClean="0">
                <a:solidFill>
                  <a:srgbClr val="002060"/>
                </a:solidFill>
              </a:rPr>
              <a:t> IV</a:t>
            </a:r>
            <a:endParaRPr lang="en-US" sz="3600" b="1" dirty="0">
              <a:solidFill>
                <a:srgbClr val="002060"/>
              </a:solidFill>
            </a:endParaRPr>
          </a:p>
        </p:txBody>
      </p:sp>
      <p:sp>
        <p:nvSpPr>
          <p:cNvPr id="13314" name="AutoShape 2" descr="St. Charles School Shivpur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6" name="AutoShape 4" descr="St. Charles School Shivpur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8" name="AutoShape 6" descr="St. Charles Borromeo - Convent School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20" name="AutoShape 8" descr="St. Charles Borromeo - Convent School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4"/>
          <p:cNvPicPr>
            <a:picLocks noChangeAspect="1" noChangeArrowheads="1"/>
          </p:cNvPicPr>
          <p:nvPr/>
        </p:nvPicPr>
        <p:blipFill>
          <a:blip r:embed="rId3"/>
          <a:srcRect/>
          <a:stretch>
            <a:fillRect/>
          </a:stretch>
        </p:blipFill>
        <p:spPr bwMode="auto">
          <a:xfrm>
            <a:off x="4038600" y="1752600"/>
            <a:ext cx="1353205"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381000"/>
            <a:ext cx="7848600" cy="63401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dirty="0" smtClean="0">
                <a:solidFill>
                  <a:srgbClr val="FF0000"/>
                </a:solidFill>
              </a:rPr>
              <a:t>Ways to integrate Emotional Learning in the class room</a:t>
            </a:r>
          </a:p>
          <a:p>
            <a:endParaRPr lang="en-US" b="1" dirty="0" smtClean="0">
              <a:solidFill>
                <a:srgbClr val="FF0000"/>
              </a:solidFill>
            </a:endParaRPr>
          </a:p>
          <a:p>
            <a:pPr lvl="0">
              <a:buFont typeface="Wingdings" pitchFamily="2" charset="2"/>
              <a:buChar char="q"/>
            </a:pPr>
            <a:r>
              <a:rPr lang="en-US" sz="2000" dirty="0" smtClean="0"/>
              <a:t>Use Journal Writing</a:t>
            </a:r>
          </a:p>
          <a:p>
            <a:pPr lvl="0">
              <a:buFont typeface="Wingdings" pitchFamily="2" charset="2"/>
              <a:buChar char="q"/>
            </a:pPr>
            <a:r>
              <a:rPr lang="en-US" sz="2000" dirty="0" smtClean="0"/>
              <a:t>Use read aloud</a:t>
            </a:r>
          </a:p>
          <a:p>
            <a:pPr lvl="0">
              <a:buFont typeface="Wingdings" pitchFamily="2" charset="2"/>
              <a:buChar char="q"/>
            </a:pPr>
            <a:r>
              <a:rPr lang="en-US" sz="2000" dirty="0" smtClean="0"/>
              <a:t>Do daily greetings</a:t>
            </a:r>
          </a:p>
          <a:p>
            <a:pPr lvl="0">
              <a:buFont typeface="Wingdings" pitchFamily="2" charset="2"/>
              <a:buChar char="q"/>
            </a:pPr>
            <a:r>
              <a:rPr lang="en-US" sz="2000" dirty="0" smtClean="0"/>
              <a:t>Incorporate art activities</a:t>
            </a:r>
          </a:p>
          <a:p>
            <a:pPr lvl="0">
              <a:buFont typeface="Wingdings" pitchFamily="2" charset="2"/>
              <a:buChar char="q"/>
            </a:pPr>
            <a:r>
              <a:rPr lang="en-US" sz="2000" dirty="0" smtClean="0"/>
              <a:t>Talk about managing emotions</a:t>
            </a:r>
          </a:p>
          <a:p>
            <a:pPr lvl="0">
              <a:buFont typeface="Wingdings" pitchFamily="2" charset="2"/>
              <a:buChar char="q"/>
            </a:pPr>
            <a:r>
              <a:rPr lang="en-US" sz="2000" dirty="0" smtClean="0"/>
              <a:t>Give responsibilities</a:t>
            </a:r>
          </a:p>
          <a:p>
            <a:pPr lvl="0">
              <a:buFont typeface="Wingdings" pitchFamily="2" charset="2"/>
              <a:buChar char="q"/>
            </a:pPr>
            <a:r>
              <a:rPr lang="en-US" sz="2000" dirty="0" smtClean="0"/>
              <a:t>Practice problem solving sills</a:t>
            </a:r>
          </a:p>
          <a:p>
            <a:pPr lvl="0">
              <a:buFont typeface="Wingdings" pitchFamily="2" charset="2"/>
              <a:buChar char="q"/>
            </a:pPr>
            <a:r>
              <a:rPr lang="en-US" sz="2000" dirty="0" smtClean="0"/>
              <a:t>Build community team work</a:t>
            </a:r>
          </a:p>
          <a:p>
            <a:pPr lvl="0">
              <a:buFont typeface="Wingdings" pitchFamily="2" charset="2"/>
              <a:buChar char="q"/>
            </a:pPr>
            <a:r>
              <a:rPr lang="en-US" sz="2000" dirty="0" smtClean="0"/>
              <a:t>Encourage positive self talk</a:t>
            </a:r>
          </a:p>
          <a:p>
            <a:pPr lvl="0">
              <a:buFont typeface="Wingdings" pitchFamily="2" charset="2"/>
              <a:buChar char="q"/>
            </a:pPr>
            <a:r>
              <a:rPr lang="en-US" sz="2000" dirty="0" smtClean="0"/>
              <a:t>Celebrate diversity</a:t>
            </a:r>
          </a:p>
          <a:p>
            <a:pPr>
              <a:buFont typeface="Wingdings" pitchFamily="2" charset="2"/>
              <a:buChar char="q"/>
            </a:pPr>
            <a:r>
              <a:rPr lang="en-US" sz="2000" dirty="0" smtClean="0"/>
              <a:t>Incorporate Hands – on crafts</a:t>
            </a:r>
          </a:p>
          <a:p>
            <a:pPr>
              <a:buFont typeface="Wingdings" pitchFamily="2" charset="2"/>
              <a:buChar char="q"/>
            </a:pPr>
            <a:r>
              <a:rPr lang="en-US" sz="2000" dirty="0" smtClean="0"/>
              <a:t>Encourage reflection</a:t>
            </a:r>
          </a:p>
          <a:p>
            <a:pPr>
              <a:buFont typeface="Wingdings" pitchFamily="2" charset="2"/>
              <a:buChar char="q"/>
            </a:pPr>
            <a:r>
              <a:rPr lang="en-US" sz="2000" dirty="0" smtClean="0"/>
              <a:t>Practice mindfulness</a:t>
            </a:r>
          </a:p>
          <a:p>
            <a:pPr>
              <a:buFont typeface="Wingdings" pitchFamily="2" charset="2"/>
              <a:buChar char="q"/>
            </a:pPr>
            <a:r>
              <a:rPr lang="en-US" sz="2000" dirty="0" smtClean="0"/>
              <a:t>Create a calm down area</a:t>
            </a:r>
          </a:p>
          <a:p>
            <a:pPr>
              <a:buFont typeface="Wingdings" pitchFamily="2" charset="2"/>
              <a:buChar char="q"/>
            </a:pPr>
            <a:r>
              <a:rPr lang="en-US" sz="2000" dirty="0" smtClean="0"/>
              <a:t>Promote a growth mindset</a:t>
            </a:r>
          </a:p>
          <a:p>
            <a:pPr>
              <a:buFont typeface="Wingdings" pitchFamily="2" charset="2"/>
              <a:buChar char="q"/>
            </a:pPr>
            <a:r>
              <a:rPr lang="en-US" sz="2000" dirty="0" smtClean="0"/>
              <a:t>Encourage kindness</a:t>
            </a:r>
          </a:p>
          <a:p>
            <a:pPr>
              <a:buFont typeface="Wingdings" pitchFamily="2" charset="2"/>
              <a:buChar char="q"/>
            </a:pPr>
            <a:r>
              <a:rPr lang="en-US" sz="2000" dirty="0" smtClean="0"/>
              <a:t>Play games	</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66800"/>
            <a:ext cx="8686800" cy="33239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endParaRPr lang="en-US" dirty="0" smtClean="0"/>
          </a:p>
          <a:p>
            <a:pPr>
              <a:buFont typeface="Arial" pitchFamily="34" charset="0"/>
              <a:buChar char="•"/>
            </a:pPr>
            <a:r>
              <a:rPr lang="en-US" sz="2400" dirty="0" smtClean="0"/>
              <a:t>Provide a daily check in</a:t>
            </a:r>
          </a:p>
          <a:p>
            <a:pPr>
              <a:buFont typeface="Arial" pitchFamily="34" charset="0"/>
              <a:buChar char="•"/>
            </a:pPr>
            <a:r>
              <a:rPr lang="en-US" sz="2400" dirty="0" smtClean="0"/>
              <a:t>Discuss empathy</a:t>
            </a:r>
          </a:p>
          <a:p>
            <a:pPr>
              <a:buFont typeface="Arial" pitchFamily="34" charset="0"/>
              <a:buChar char="•"/>
            </a:pPr>
            <a:r>
              <a:rPr lang="en-US" sz="2400" dirty="0" smtClean="0"/>
              <a:t>Create smart goals</a:t>
            </a:r>
          </a:p>
          <a:p>
            <a:pPr>
              <a:buFont typeface="Arial" pitchFamily="34" charset="0"/>
              <a:buChar char="•"/>
            </a:pPr>
            <a:r>
              <a:rPr lang="en-US" sz="2400" dirty="0" smtClean="0"/>
              <a:t>Teaching coping skills to manage stress</a:t>
            </a:r>
          </a:p>
          <a:p>
            <a:pPr>
              <a:buFont typeface="Arial" pitchFamily="34" charset="0"/>
              <a:buChar char="•"/>
            </a:pPr>
            <a:r>
              <a:rPr lang="en-US" sz="2400" dirty="0" smtClean="0"/>
              <a:t>Highlights the skills through out the day</a:t>
            </a:r>
          </a:p>
          <a:p>
            <a:pPr>
              <a:buFont typeface="Arial" pitchFamily="34" charset="0"/>
              <a:buChar char="•"/>
            </a:pPr>
            <a:r>
              <a:rPr lang="en-US" sz="2400" dirty="0" smtClean="0"/>
              <a:t>Teach active listening skills</a:t>
            </a:r>
          </a:p>
          <a:p>
            <a:pPr>
              <a:buFont typeface="Arial" pitchFamily="34" charset="0"/>
              <a:buChar char="•"/>
            </a:pPr>
            <a:r>
              <a:rPr lang="en-US" sz="2400" dirty="0" smtClean="0"/>
              <a:t>Teach group ground rules</a:t>
            </a:r>
            <a:br>
              <a:rPr lang="en-US" sz="2400" dirty="0" smtClean="0"/>
            </a:br>
            <a:r>
              <a:rPr lang="en-US" sz="2400" dirty="0" smtClean="0"/>
              <a:t> Practice respectfully disagreeing</a:t>
            </a:r>
            <a:endParaRPr lang="en-US" sz="2400" dirty="0"/>
          </a:p>
        </p:txBody>
      </p:sp>
      <p:sp>
        <p:nvSpPr>
          <p:cNvPr id="3" name="Rectangle 2"/>
          <p:cNvSpPr/>
          <p:nvPr/>
        </p:nvSpPr>
        <p:spPr>
          <a:xfrm>
            <a:off x="609600" y="228600"/>
            <a:ext cx="868680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dirty="0" smtClean="0">
                <a:solidFill>
                  <a:srgbClr val="FF0000"/>
                </a:solidFill>
              </a:rPr>
              <a:t>Ways to integrate Emotional Learning in the class room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762000"/>
            <a:ext cx="9144000" cy="3785652"/>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FF0000"/>
                </a:solidFill>
                <a:effectLst/>
                <a:latin typeface="Calibri" pitchFamily="34" charset="0"/>
                <a:ea typeface="Times New Roman" pitchFamily="18" charset="0"/>
                <a:cs typeface="Times New Roman" pitchFamily="18" charset="0"/>
              </a:rPr>
              <a:t>Emotional Skills: </a:t>
            </a: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Emotional </a:t>
            </a:r>
            <a:r>
              <a:rPr lang="en-US" sz="2400" dirty="0" smtClean="0">
                <a:ea typeface="Times New Roman" pitchFamily="18" charset="0"/>
                <a:cs typeface="Times New Roman" pitchFamily="18" charset="0"/>
              </a:rPr>
              <a:t>skills </a:t>
            </a: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refer to the ability to recognize , express and regulate emotions. Emotional skills are the foundation of self awareness and good mental health.</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rgbClr val="FF0000"/>
                </a:solidFill>
                <a:effectLst/>
                <a:ea typeface="Times New Roman" pitchFamily="18" charset="0"/>
                <a:cs typeface="Times New Roman" pitchFamily="18" charset="0"/>
              </a:rPr>
              <a:t>Coping with stress: </a:t>
            </a: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45720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Use guided meditation</a:t>
            </a:r>
          </a:p>
          <a:p>
            <a:pPr marL="0" marR="0" lvl="0" indent="45720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Practice deep breathing</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Maintain physical exercise and good nutrition</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Manage social media time</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Connect with others</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 typeface="Wingdings" pitchFamily="2" charset="2"/>
              <a:buChar char="q"/>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609600"/>
            <a:ext cx="8534400" cy="452431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smtClean="0"/>
              <a:t> </a:t>
            </a:r>
            <a:r>
              <a:rPr lang="en-US" sz="2400" i="1" dirty="0" smtClean="0">
                <a:solidFill>
                  <a:srgbClr val="FF0000"/>
                </a:solidFill>
              </a:rPr>
              <a:t>Dealing with Emotions:</a:t>
            </a:r>
          </a:p>
          <a:p>
            <a:r>
              <a:rPr lang="en-US" sz="2400" dirty="0" smtClean="0"/>
              <a:t> It is the process of recognizing and acknowledging your feelings.</a:t>
            </a:r>
          </a:p>
          <a:p>
            <a:endParaRPr lang="en-US" sz="2400" dirty="0" smtClean="0"/>
          </a:p>
          <a:p>
            <a:r>
              <a:rPr lang="en-US" sz="2400" dirty="0" smtClean="0"/>
              <a:t>Following are the guidelines to deal with emotions</a:t>
            </a:r>
          </a:p>
          <a:p>
            <a:endParaRPr lang="en-US" sz="2400" dirty="0" smtClean="0"/>
          </a:p>
          <a:p>
            <a:pPr>
              <a:buFont typeface="Wingdings" pitchFamily="2" charset="2"/>
              <a:buChar char="q"/>
            </a:pPr>
            <a:r>
              <a:rPr lang="en-US" sz="2400" dirty="0" smtClean="0">
                <a:solidFill>
                  <a:schemeClr val="accent2">
                    <a:lumMod val="50000"/>
                  </a:schemeClr>
                </a:solidFill>
              </a:rPr>
              <a:t>Allow yourself to feel with your emotions</a:t>
            </a:r>
          </a:p>
          <a:p>
            <a:pPr>
              <a:buFont typeface="Wingdings" pitchFamily="2" charset="2"/>
              <a:buChar char="q"/>
            </a:pPr>
            <a:r>
              <a:rPr lang="en-US" sz="2400" dirty="0" smtClean="0">
                <a:solidFill>
                  <a:schemeClr val="accent2">
                    <a:lumMod val="50000"/>
                  </a:schemeClr>
                </a:solidFill>
              </a:rPr>
              <a:t>Express your emotions in a healthy way</a:t>
            </a:r>
          </a:p>
          <a:p>
            <a:pPr>
              <a:buFont typeface="Wingdings" pitchFamily="2" charset="2"/>
              <a:buChar char="q"/>
            </a:pPr>
            <a:r>
              <a:rPr lang="en-US" sz="2400" dirty="0" smtClean="0">
                <a:solidFill>
                  <a:schemeClr val="accent2">
                    <a:lumMod val="50000"/>
                  </a:schemeClr>
                </a:solidFill>
              </a:rPr>
              <a:t>Write down your feelings</a:t>
            </a:r>
          </a:p>
          <a:p>
            <a:pPr>
              <a:buFont typeface="Wingdings" pitchFamily="2" charset="2"/>
              <a:buChar char="q"/>
            </a:pPr>
            <a:r>
              <a:rPr lang="en-US" sz="2400" dirty="0" smtClean="0">
                <a:solidFill>
                  <a:schemeClr val="accent2">
                    <a:lumMod val="50000"/>
                  </a:schemeClr>
                </a:solidFill>
              </a:rPr>
              <a:t>Cry if you need to</a:t>
            </a:r>
          </a:p>
          <a:p>
            <a:pPr>
              <a:buFont typeface="Wingdings" pitchFamily="2" charset="2"/>
              <a:buChar char="q"/>
            </a:pPr>
            <a:r>
              <a:rPr lang="en-US" sz="2400" dirty="0" smtClean="0">
                <a:solidFill>
                  <a:schemeClr val="accent2">
                    <a:lumMod val="50000"/>
                  </a:schemeClr>
                </a:solidFill>
              </a:rPr>
              <a:t>Release the tension</a:t>
            </a:r>
          </a:p>
          <a:p>
            <a:pPr>
              <a:buFont typeface="Wingdings" pitchFamily="2" charset="2"/>
              <a:buChar char="q"/>
            </a:pPr>
            <a:r>
              <a:rPr lang="en-US" sz="2400" dirty="0" smtClean="0">
                <a:solidFill>
                  <a:schemeClr val="accent2">
                    <a:lumMod val="50000"/>
                  </a:schemeClr>
                </a:solidFill>
              </a:rPr>
              <a:t>Be mindful of how you express your emotions to others</a:t>
            </a:r>
            <a:endParaRPr lang="en-US" sz="2400"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381000"/>
            <a:ext cx="9067800" cy="606319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FF0000"/>
                </a:solidFill>
                <a:effectLst/>
                <a:ea typeface="Times New Roman" pitchFamily="18" charset="0"/>
                <a:cs typeface="Times New Roman" pitchFamily="18" charset="0"/>
              </a:rPr>
              <a:t> </a:t>
            </a:r>
            <a:r>
              <a:rPr kumimoji="0" lang="en-US" sz="2800" b="1" i="1" u="none" strike="noStrike" cap="none" normalizeH="0" baseline="0" dirty="0" smtClean="0">
                <a:ln>
                  <a:noFill/>
                </a:ln>
                <a:solidFill>
                  <a:srgbClr val="FF0000"/>
                </a:solidFill>
                <a:effectLst/>
                <a:ea typeface="Times New Roman" pitchFamily="18" charset="0"/>
                <a:cs typeface="Times New Roman" pitchFamily="18" charset="0"/>
              </a:rPr>
              <a:t>Importance and benefits of life skills:</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sz="2800" b="1" i="1" u="none" strike="noStrike" cap="none" normalizeH="0" baseline="0" dirty="0" smtClean="0">
              <a:ln>
                <a:noFill/>
              </a:ln>
              <a:solidFill>
                <a:srgbClr val="FF0000"/>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 To find creative ways of problem solving and decision making</a:t>
            </a:r>
            <a:endParaRPr kumimoji="0" lang="en-US" sz="2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To identify the impact of your actions and to take responsibility</a:t>
            </a:r>
            <a:endParaRPr kumimoji="0" lang="en-US" sz="2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To build confidence in interpersonal communication and makes room for group collaboration</a:t>
            </a:r>
            <a:endParaRPr kumimoji="0" lang="en-US" sz="2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To analyze available choices or resources before making important decisions</a:t>
            </a:r>
            <a:endParaRPr kumimoji="0" lang="en-US" sz="2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To develop </a:t>
            </a: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empathy, a  </a:t>
            </a:r>
            <a:r>
              <a:rPr kumimoji="0" lang="en-US" sz="2800" b="0" i="0" u="none" strike="noStrike" cap="none" normalizeH="0" baseline="0" dirty="0" smtClean="0">
                <a:ln>
                  <a:noFill/>
                </a:ln>
                <a:solidFill>
                  <a:schemeClr val="tx1"/>
                </a:solidFill>
                <a:effectLst/>
                <a:ea typeface="Times New Roman" pitchFamily="18" charset="0"/>
                <a:cs typeface="Times New Roman" pitchFamily="18" charset="0"/>
              </a:rPr>
              <a:t>greater sense self awareness and appreciation for others</a:t>
            </a:r>
            <a:endParaRPr kumimoji="0" lang="en-US" sz="2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838200"/>
            <a:ext cx="8001000" cy="415498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400" b="1" i="1" dirty="0" smtClean="0">
                <a:solidFill>
                  <a:srgbClr val="FF0000"/>
                </a:solidFill>
              </a:rPr>
              <a:t>Benefits of life skills</a:t>
            </a:r>
          </a:p>
          <a:p>
            <a:pPr>
              <a:buFont typeface="Wingdings" pitchFamily="2" charset="2"/>
              <a:buChar char="§"/>
            </a:pPr>
            <a:r>
              <a:rPr lang="en-US" sz="2400" dirty="0" smtClean="0"/>
              <a:t>Self awareness</a:t>
            </a:r>
          </a:p>
          <a:p>
            <a:pPr>
              <a:buFont typeface="Wingdings" pitchFamily="2" charset="2"/>
              <a:buChar char="§"/>
            </a:pPr>
            <a:r>
              <a:rPr lang="en-US" sz="2400" dirty="0" smtClean="0"/>
              <a:t>Self - Esteem</a:t>
            </a:r>
          </a:p>
          <a:p>
            <a:pPr>
              <a:buFont typeface="Wingdings" pitchFamily="2" charset="2"/>
              <a:buChar char="§"/>
            </a:pPr>
            <a:r>
              <a:rPr lang="en-US" sz="2400" dirty="0" smtClean="0"/>
              <a:t>Interpersonal relationships</a:t>
            </a:r>
          </a:p>
          <a:p>
            <a:pPr>
              <a:buFont typeface="Wingdings" pitchFamily="2" charset="2"/>
              <a:buChar char="§"/>
            </a:pPr>
            <a:r>
              <a:rPr lang="en-US" sz="2400" dirty="0" smtClean="0"/>
              <a:t>Assertiveness</a:t>
            </a:r>
          </a:p>
          <a:p>
            <a:pPr>
              <a:buFont typeface="Wingdings" pitchFamily="2" charset="2"/>
              <a:buChar char="§"/>
            </a:pPr>
            <a:r>
              <a:rPr lang="en-US" sz="2400" dirty="0" smtClean="0"/>
              <a:t>Effective communication</a:t>
            </a:r>
          </a:p>
          <a:p>
            <a:pPr>
              <a:buFont typeface="Wingdings" pitchFamily="2" charset="2"/>
              <a:buChar char="§"/>
            </a:pPr>
            <a:r>
              <a:rPr lang="en-US" sz="2400" dirty="0" smtClean="0"/>
              <a:t>Critical thinking</a:t>
            </a:r>
          </a:p>
          <a:p>
            <a:pPr>
              <a:buFont typeface="Wingdings" pitchFamily="2" charset="2"/>
              <a:buChar char="§"/>
            </a:pPr>
            <a:r>
              <a:rPr lang="en-US" sz="2400" dirty="0" smtClean="0"/>
              <a:t>Decision making</a:t>
            </a:r>
          </a:p>
          <a:p>
            <a:pPr>
              <a:buFont typeface="Wingdings" pitchFamily="2" charset="2"/>
              <a:buChar char="§"/>
            </a:pPr>
            <a:r>
              <a:rPr lang="en-US" sz="2400" dirty="0" smtClean="0"/>
              <a:t>Time management</a:t>
            </a:r>
          </a:p>
          <a:p>
            <a:pPr>
              <a:buFont typeface="Wingdings" pitchFamily="2" charset="2"/>
              <a:buChar char="§"/>
            </a:pPr>
            <a:r>
              <a:rPr lang="en-US" sz="2400" dirty="0" smtClean="0"/>
              <a:t>Negotiation</a:t>
            </a:r>
          </a:p>
          <a:p>
            <a:pPr>
              <a:buFont typeface="Wingdings" pitchFamily="2" charset="2"/>
              <a:buChar char="§"/>
            </a:pPr>
            <a:r>
              <a:rPr lang="en-US" sz="2400" dirty="0" smtClean="0"/>
              <a:t>Empathy</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52400"/>
            <a:ext cx="8534400" cy="258532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b="1" i="1" dirty="0" smtClean="0">
                <a:solidFill>
                  <a:srgbClr val="FF0000"/>
                </a:solidFill>
              </a:rPr>
              <a:t>Humanistic Curriculum Design</a:t>
            </a:r>
          </a:p>
          <a:p>
            <a:r>
              <a:rPr lang="en-US" sz="2400" dirty="0" smtClean="0"/>
              <a:t>Definition:</a:t>
            </a:r>
          </a:p>
          <a:p>
            <a:r>
              <a:rPr lang="en-US" sz="2400" dirty="0" smtClean="0"/>
              <a:t>Humanistic Curriculum Design focuses on the whole person—emphasizing personal growth, self-actualization, and the development of a sense of meaning and purpose in education</a:t>
            </a:r>
            <a:r>
              <a:rPr lang="en-US" dirty="0" smtClean="0"/>
              <a:t>.</a:t>
            </a:r>
          </a:p>
          <a:p>
            <a:endParaRPr lang="en-US" dirty="0"/>
          </a:p>
        </p:txBody>
      </p:sp>
      <p:sp>
        <p:nvSpPr>
          <p:cNvPr id="5" name="Rectangle 4"/>
          <p:cNvSpPr/>
          <p:nvPr/>
        </p:nvSpPr>
        <p:spPr>
          <a:xfrm>
            <a:off x="685800" y="5486400"/>
            <a:ext cx="4953000" cy="369332"/>
          </a:xfrm>
          <a:prstGeom prst="rect">
            <a:avLst/>
          </a:prstGeom>
        </p:spPr>
        <p:txBody>
          <a:bodyPr>
            <a:spAutoFit/>
          </a:bodyPr>
          <a:lstStyle/>
          <a:p>
            <a:endParaRPr lang="en-US" dirty="0"/>
          </a:p>
        </p:txBody>
      </p:sp>
      <p:sp>
        <p:nvSpPr>
          <p:cNvPr id="7" name="Rectangle 6"/>
          <p:cNvSpPr/>
          <p:nvPr/>
        </p:nvSpPr>
        <p:spPr>
          <a:xfrm>
            <a:off x="685800" y="3124200"/>
            <a:ext cx="8610600" cy="313932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b="1" i="1" dirty="0" smtClean="0">
                <a:solidFill>
                  <a:srgbClr val="FF0000"/>
                </a:solidFill>
              </a:rPr>
              <a:t>Key Features:</a:t>
            </a:r>
          </a:p>
          <a:p>
            <a:pPr algn="just">
              <a:buFont typeface="Arial" pitchFamily="34" charset="0"/>
              <a:buChar char="•"/>
            </a:pPr>
            <a:r>
              <a:rPr lang="en-US" sz="2000" b="1" dirty="0" smtClean="0">
                <a:solidFill>
                  <a:srgbClr val="002060"/>
                </a:solidFill>
              </a:rPr>
              <a:t>Student-Centered Learning</a:t>
            </a:r>
          </a:p>
          <a:p>
            <a:pPr algn="just"/>
            <a:r>
              <a:rPr lang="en-US" sz="2000" dirty="0" smtClean="0"/>
              <a:t>  Focuses on students’ needs, interests, and experiences.</a:t>
            </a:r>
          </a:p>
          <a:p>
            <a:pPr algn="just">
              <a:buFont typeface="Arial" pitchFamily="34" charset="0"/>
              <a:buChar char="•"/>
            </a:pPr>
            <a:r>
              <a:rPr lang="en-US" sz="2000" b="1" dirty="0" smtClean="0">
                <a:solidFill>
                  <a:srgbClr val="002060"/>
                </a:solidFill>
              </a:rPr>
              <a:t>Emphasis on Personal Growth </a:t>
            </a:r>
          </a:p>
          <a:p>
            <a:pPr algn="just"/>
            <a:r>
              <a:rPr lang="en-US" sz="2000" dirty="0" smtClean="0"/>
              <a:t>  Aims for emotional, social, and intellectual development.</a:t>
            </a:r>
          </a:p>
          <a:p>
            <a:pPr algn="just">
              <a:buFont typeface="Arial" pitchFamily="34" charset="0"/>
              <a:buChar char="•"/>
            </a:pPr>
            <a:r>
              <a:rPr lang="en-US" sz="2000" b="1" dirty="0" smtClean="0">
                <a:solidFill>
                  <a:srgbClr val="002060"/>
                </a:solidFill>
              </a:rPr>
              <a:t>Holistic Approach  </a:t>
            </a:r>
          </a:p>
          <a:p>
            <a:pPr algn="just"/>
            <a:r>
              <a:rPr lang="en-US" sz="2000" dirty="0" smtClean="0"/>
              <a:t>  Addresses cognitive, emotional, and social aspects of learning.</a:t>
            </a:r>
          </a:p>
          <a:p>
            <a:pPr algn="just">
              <a:buFont typeface="Arial" pitchFamily="34" charset="0"/>
              <a:buChar char="•"/>
            </a:pPr>
            <a:r>
              <a:rPr lang="en-US" sz="2000" b="1" dirty="0" smtClean="0">
                <a:solidFill>
                  <a:srgbClr val="002060"/>
                </a:solidFill>
              </a:rPr>
              <a:t>Active and Experiential Learning</a:t>
            </a:r>
          </a:p>
          <a:p>
            <a:pPr algn="just"/>
            <a:r>
              <a:rPr lang="en-US" sz="2000" dirty="0" smtClean="0"/>
              <a:t>  Includes discussions, projects, and creative activities. Teacher as Facilitator guides and supports students in their learning journey.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229600"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Personal Curriculum Design:</a:t>
            </a:r>
          </a:p>
          <a:p>
            <a:pPr algn="just"/>
            <a:r>
              <a:rPr lang="en-US" sz="2400" i="1" dirty="0" smtClean="0"/>
              <a:t>Definition:</a:t>
            </a:r>
          </a:p>
          <a:p>
            <a:pPr algn="just"/>
            <a:r>
              <a:rPr lang="en-US" sz="2400" dirty="0" smtClean="0"/>
              <a:t>Personal Curriculum Design tailors the curriculum to meet the unique needs, interests, and goals of individual students, providing a customized educational experience.</a:t>
            </a:r>
            <a:endParaRPr lang="en-US" sz="2400" dirty="0"/>
          </a:p>
        </p:txBody>
      </p:sp>
      <p:sp>
        <p:nvSpPr>
          <p:cNvPr id="1028" name="Rectangle 4"/>
          <p:cNvSpPr>
            <a:spLocks noChangeArrowheads="1"/>
          </p:cNvSpPr>
          <p:nvPr/>
        </p:nvSpPr>
        <p:spPr bwMode="auto">
          <a:xfrm>
            <a:off x="457200" y="2514600"/>
            <a:ext cx="8251166" cy="3785652"/>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FF0000"/>
                </a:solidFill>
                <a:effectLst/>
                <a:ea typeface="Times New Roman" pitchFamily="18" charset="0"/>
                <a:cs typeface="Times New Roman" pitchFamily="18" charset="0"/>
              </a:rPr>
              <a:t>Key Features:</a:t>
            </a:r>
            <a:endParaRPr kumimoji="0" lang="en-US" sz="2000" b="1" i="1" u="none" strike="noStrike" cap="none" normalizeH="0" baseline="0" dirty="0" smtClean="0">
              <a:ln>
                <a:noFill/>
              </a:ln>
              <a:solidFill>
                <a:srgbClr val="FF000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1" i="1" u="none" strike="noStrike" cap="none" normalizeH="0" baseline="0" dirty="0" smtClean="0">
                <a:ln>
                  <a:noFill/>
                </a:ln>
                <a:solidFill>
                  <a:srgbClr val="002060"/>
                </a:solidFill>
                <a:effectLst/>
                <a:ea typeface="Times New Roman" pitchFamily="18" charset="0"/>
                <a:cs typeface="Times New Roman" pitchFamily="18" charset="0"/>
              </a:rPr>
              <a:t>Individualized Learning Plans:  </a:t>
            </a:r>
            <a:endParaRPr kumimoji="0" lang="en-US" sz="2000" b="1" i="1" u="none" strike="noStrike" cap="none" normalizeH="0" baseline="0" dirty="0" smtClean="0">
              <a:ln>
                <a:noFill/>
              </a:ln>
              <a:solidFill>
                <a:srgbClr val="00206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  Unique plans based on students’ specific needs and goals.</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1" i="1" u="none" strike="noStrike" cap="none" normalizeH="0" baseline="0" dirty="0" smtClean="0">
                <a:ln>
                  <a:noFill/>
                </a:ln>
                <a:solidFill>
                  <a:srgbClr val="002060"/>
                </a:solidFill>
                <a:effectLst/>
                <a:ea typeface="Times New Roman" pitchFamily="18" charset="0"/>
                <a:cs typeface="Times New Roman" pitchFamily="18" charset="0"/>
              </a:rPr>
              <a:t>Flexibility and Choice</a:t>
            </a:r>
            <a:r>
              <a:rPr kumimoji="0" lang="en-US" sz="2000" b="0" i="1" u="none" strike="noStrike" cap="none" normalizeH="0" baseline="0" dirty="0" smtClean="0">
                <a:ln>
                  <a:noFill/>
                </a:ln>
                <a:solidFill>
                  <a:schemeClr val="tx1"/>
                </a:solidFill>
                <a:effectLst/>
                <a:ea typeface="Times New Roman" pitchFamily="18" charset="0"/>
                <a:cs typeface="Times New Roman" pitchFamily="18" charset="0"/>
              </a:rPr>
              <a:t>:</a:t>
            </a:r>
            <a:endParaRPr kumimoji="0" lang="en-US" sz="2000" b="0" i="1"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  Offers choices about what and how to learn.</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1" i="1" u="none" strike="noStrike" cap="none" normalizeH="0" baseline="0" dirty="0" smtClean="0">
                <a:ln>
                  <a:noFill/>
                </a:ln>
                <a:solidFill>
                  <a:srgbClr val="002060"/>
                </a:solidFill>
                <a:effectLst/>
                <a:ea typeface="Times New Roman" pitchFamily="18" charset="0"/>
                <a:cs typeface="Times New Roman" pitchFamily="18" charset="0"/>
              </a:rPr>
              <a:t>Goal Setting and Self-Assessment:</a:t>
            </a:r>
            <a:endParaRPr kumimoji="0" lang="en-US" sz="2000" b="1" i="1" u="none" strike="noStrike" cap="none" normalizeH="0" baseline="0" dirty="0" smtClean="0">
              <a:ln>
                <a:noFill/>
              </a:ln>
              <a:solidFill>
                <a:srgbClr val="00206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  Encourages setting personal goals and reflecting on progress.</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1" i="1" u="none" strike="noStrike" cap="none" normalizeH="0" baseline="0" dirty="0" smtClean="0">
                <a:ln>
                  <a:noFill/>
                </a:ln>
                <a:solidFill>
                  <a:srgbClr val="002060"/>
                </a:solidFill>
                <a:effectLst/>
                <a:ea typeface="Times New Roman" pitchFamily="18" charset="0"/>
                <a:cs typeface="Times New Roman" pitchFamily="18" charset="0"/>
              </a:rPr>
              <a:t>Adaptation of Content and Methods :</a:t>
            </a:r>
            <a:endParaRPr kumimoji="0" lang="en-US" sz="2000" b="1" i="1" u="none" strike="noStrike" cap="none" normalizeH="0" baseline="0" dirty="0" smtClean="0">
              <a:ln>
                <a:noFill/>
              </a:ln>
              <a:solidFill>
                <a:srgbClr val="00206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  Adjusts based on students’ strengths and interests.</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000" b="1" i="1" u="none" strike="noStrike" cap="none" normalizeH="0" baseline="0" dirty="0" smtClean="0">
                <a:ln>
                  <a:noFill/>
                </a:ln>
                <a:solidFill>
                  <a:srgbClr val="002060"/>
                </a:solidFill>
                <a:effectLst/>
                <a:ea typeface="Times New Roman" pitchFamily="18" charset="0"/>
                <a:cs typeface="Times New Roman" pitchFamily="18" charset="0"/>
              </a:rPr>
              <a:t>Focus on Learner Autonomy</a:t>
            </a:r>
            <a:r>
              <a:rPr kumimoji="0" lang="en-US" sz="2000" b="1" i="0" u="none" strike="noStrike" cap="none" normalizeH="0" baseline="0" dirty="0" smtClean="0">
                <a:ln>
                  <a:noFill/>
                </a:ln>
                <a:solidFill>
                  <a:srgbClr val="002060"/>
                </a:solidFill>
                <a:effectLst/>
                <a:ea typeface="Times New Roman" pitchFamily="18" charset="0"/>
                <a:cs typeface="Times New Roman" pitchFamily="18" charset="0"/>
              </a:rPr>
              <a:t>:</a:t>
            </a:r>
            <a:endParaRPr kumimoji="0" lang="en-US" sz="2000" b="1" i="0" u="none" strike="noStrike" cap="none" normalizeH="0" baseline="0" dirty="0" smtClean="0">
              <a:ln>
                <a:noFill/>
              </a:ln>
              <a:solidFill>
                <a:srgbClr val="00206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 New Roman" pitchFamily="18" charset="0"/>
              </a:rPr>
              <a:t>  Develops students’ ability to take charge of their learning.</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752600"/>
            <a:ext cx="7543800" cy="2286000"/>
          </a:xfrm>
        </p:spPr>
        <p:style>
          <a:lnRef idx="1">
            <a:schemeClr val="accent4"/>
          </a:lnRef>
          <a:fillRef idx="2">
            <a:schemeClr val="accent4"/>
          </a:fillRef>
          <a:effectRef idx="1">
            <a:schemeClr val="accent4"/>
          </a:effectRef>
          <a:fontRef idx="minor">
            <a:schemeClr val="dk1"/>
          </a:fontRef>
        </p:style>
        <p:txBody>
          <a:bodyPr>
            <a:noAutofit/>
          </a:bodyPr>
          <a:lstStyle/>
          <a:p>
            <a:pPr algn="ctr"/>
            <a:r>
              <a:rPr lang="en-US" sz="4800" b="1" dirty="0" smtClean="0"/>
              <a:t>Unit 1</a:t>
            </a:r>
            <a:r>
              <a:rPr lang="en-US" sz="4800" dirty="0" smtClean="0"/>
              <a:t/>
            </a:r>
            <a:br>
              <a:rPr lang="en-US" sz="4800" dirty="0" smtClean="0"/>
            </a:br>
            <a:r>
              <a:rPr lang="en-US" sz="4800" b="1" dirty="0" smtClean="0"/>
              <a:t>Social Emotional Learning</a:t>
            </a:r>
            <a:endParaRPr lang="en-US"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228601"/>
            <a:ext cx="8997950" cy="584775"/>
          </a:xfrm>
          <a:prstGeom prst="rect">
            <a:avLst/>
          </a:prstGeom>
        </p:spPr>
        <p:txBody>
          <a:bodyPr wrap="square">
            <a:spAutoFit/>
          </a:bodyPr>
          <a:lstStyle/>
          <a:p>
            <a:r>
              <a:rPr lang="en-US" sz="3200" dirty="0" smtClean="0"/>
              <a:t>Unit: 1           </a:t>
            </a:r>
            <a:r>
              <a:rPr lang="en-US" sz="3200" dirty="0" smtClean="0">
                <a:solidFill>
                  <a:srgbClr val="002060"/>
                </a:solidFill>
              </a:rPr>
              <a:t>Social- Emotional Learning</a:t>
            </a:r>
            <a:endParaRPr lang="en-US" sz="3200" dirty="0">
              <a:solidFill>
                <a:srgbClr val="002060"/>
              </a:solidFill>
            </a:endParaRPr>
          </a:p>
        </p:txBody>
      </p:sp>
      <p:sp>
        <p:nvSpPr>
          <p:cNvPr id="3" name="Rectangle 2"/>
          <p:cNvSpPr/>
          <p:nvPr/>
        </p:nvSpPr>
        <p:spPr>
          <a:xfrm>
            <a:off x="457200" y="1117121"/>
            <a:ext cx="887095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dirty="0" smtClean="0">
                <a:solidFill>
                  <a:srgbClr val="FF0000"/>
                </a:solidFill>
              </a:rPr>
              <a:t> </a:t>
            </a:r>
            <a:r>
              <a:rPr lang="en-US" sz="2400" b="1" u="sng" dirty="0" smtClean="0">
                <a:solidFill>
                  <a:srgbClr val="FF0000"/>
                </a:solidFill>
              </a:rPr>
              <a:t>Skill Development</a:t>
            </a:r>
            <a:r>
              <a:rPr lang="en-US" sz="2400" dirty="0" smtClean="0">
                <a:solidFill>
                  <a:srgbClr val="FF0000"/>
                </a:solidFill>
              </a:rPr>
              <a:t>:  </a:t>
            </a:r>
            <a:r>
              <a:rPr lang="en-US" sz="2400" dirty="0" smtClean="0"/>
              <a:t>Its used to refer to the productive capabilities acquired through all levels of learning and practicing , occurring in formal, non formal , informal and on the job settings.</a:t>
            </a:r>
            <a:endParaRPr lang="en-US" sz="2400" dirty="0"/>
          </a:p>
        </p:txBody>
      </p:sp>
      <p:sp>
        <p:nvSpPr>
          <p:cNvPr id="4" name="Rectangle 3"/>
          <p:cNvSpPr/>
          <p:nvPr/>
        </p:nvSpPr>
        <p:spPr>
          <a:xfrm>
            <a:off x="457200" y="2819400"/>
            <a:ext cx="8839200" cy="267765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dirty="0" smtClean="0">
                <a:solidFill>
                  <a:srgbClr val="FF0000"/>
                </a:solidFill>
              </a:rPr>
              <a:t>Hard Skills: </a:t>
            </a:r>
            <a:r>
              <a:rPr lang="en-US" sz="2400" dirty="0" smtClean="0">
                <a:solidFill>
                  <a:schemeClr val="tx1"/>
                </a:solidFill>
              </a:rPr>
              <a:t>These include </a:t>
            </a:r>
            <a:r>
              <a:rPr lang="en-US" sz="2400" dirty="0" smtClean="0"/>
              <a:t>knowledge and technical skills that one develops over the course of education and career. </a:t>
            </a:r>
          </a:p>
          <a:p>
            <a:endParaRPr lang="en-US" sz="2400" dirty="0" smtClean="0"/>
          </a:p>
          <a:p>
            <a:r>
              <a:rPr lang="en-US" sz="2400" dirty="0" err="1" smtClean="0"/>
              <a:t>Eg</a:t>
            </a:r>
            <a:r>
              <a:rPr lang="en-US" sz="2400" dirty="0" smtClean="0"/>
              <a:t>: Translation, Video Presentation, Data mining, Data base, Management and software, Coding, Accounting and finance, Civil engineering and bilingualism or Multilingualism</a:t>
            </a:r>
            <a:r>
              <a:rPr lang="en-US"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924800"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just" fontAlgn="base">
              <a:spcBef>
                <a:spcPct val="0"/>
              </a:spcBef>
              <a:spcAft>
                <a:spcPct val="0"/>
              </a:spcAft>
            </a:pPr>
            <a:r>
              <a:rPr lang="en-US" sz="2400" dirty="0" smtClean="0">
                <a:solidFill>
                  <a:srgbClr val="FF0000"/>
                </a:solidFill>
                <a:ea typeface="Times New Roman" pitchFamily="18" charset="0"/>
                <a:cs typeface="Times New Roman" pitchFamily="18" charset="0"/>
              </a:rPr>
              <a:t>Soft Skills: </a:t>
            </a:r>
            <a:r>
              <a:rPr lang="en-US" sz="2400" dirty="0" smtClean="0">
                <a:ea typeface="Times New Roman" pitchFamily="18" charset="0"/>
                <a:cs typeface="Times New Roman" pitchFamily="18" charset="0"/>
              </a:rPr>
              <a:t>Harder to measure or define. They constitute traits and attributes that we associate with positivity , openness, good habits and interpersonal skills. </a:t>
            </a:r>
            <a:r>
              <a:rPr lang="en-US" sz="2400" dirty="0" err="1" smtClean="0">
                <a:ea typeface="Times New Roman" pitchFamily="18" charset="0"/>
                <a:cs typeface="Times New Roman" pitchFamily="18" charset="0"/>
              </a:rPr>
              <a:t>Eg</a:t>
            </a:r>
            <a:r>
              <a:rPr lang="en-US" sz="2400" dirty="0" smtClean="0">
                <a:ea typeface="Times New Roman" pitchFamily="18" charset="0"/>
                <a:cs typeface="Times New Roman" pitchFamily="18" charset="0"/>
              </a:rPr>
              <a:t>: Good communication, Time Management Etc.</a:t>
            </a:r>
            <a:endParaRPr lang="en-US" sz="2400" dirty="0" smtClean="0">
              <a:cs typeface="Arial" pitchFamily="34" charset="0"/>
            </a:endParaRPr>
          </a:p>
        </p:txBody>
      </p:sp>
      <p:sp>
        <p:nvSpPr>
          <p:cNvPr id="3" name="Rectangle 2"/>
          <p:cNvSpPr/>
          <p:nvPr/>
        </p:nvSpPr>
        <p:spPr>
          <a:xfrm>
            <a:off x="457200" y="2514600"/>
            <a:ext cx="8318500" cy="461665"/>
          </a:xfrm>
          <a:prstGeom prst="rect">
            <a:avLst/>
          </a:prstGeom>
          <a:solidFill>
            <a:schemeClr val="accent2"/>
          </a:solidFill>
          <a:ln>
            <a:solidFill>
              <a:schemeClr val="accent1"/>
            </a:solidFill>
          </a:ln>
        </p:spPr>
        <p:txBody>
          <a:bodyPr wrap="square">
            <a:spAutoFit/>
          </a:bodyPr>
          <a:lstStyle/>
          <a:p>
            <a:r>
              <a:rPr lang="en-US" sz="2400" b="1" dirty="0" smtClean="0">
                <a:solidFill>
                  <a:srgbClr val="FFFF00"/>
                </a:solidFill>
              </a:rPr>
              <a:t>Social Emotional Learning( SEL)  :   Introduction</a:t>
            </a:r>
            <a:endParaRPr lang="en-US" sz="2400" b="1" dirty="0">
              <a:solidFill>
                <a:srgbClr val="FFFF00"/>
              </a:solidFill>
            </a:endParaRPr>
          </a:p>
        </p:txBody>
      </p:sp>
      <p:sp>
        <p:nvSpPr>
          <p:cNvPr id="4" name="Rectangle 3"/>
          <p:cNvSpPr/>
          <p:nvPr/>
        </p:nvSpPr>
        <p:spPr>
          <a:xfrm>
            <a:off x="533400" y="3276600"/>
            <a:ext cx="8610600" cy="267765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smtClean="0">
                <a:solidFill>
                  <a:srgbClr val="FF0000"/>
                </a:solidFill>
              </a:rPr>
              <a:t>Definition:</a:t>
            </a:r>
          </a:p>
          <a:p>
            <a:pPr algn="just"/>
            <a:r>
              <a:rPr lang="en-US" sz="2400" dirty="0" smtClean="0"/>
              <a:t>  - Social Emotional Learning (SEL) is the process through which individuals acquire and effectively apply the knowledge, attitudes, and skills necessary to understand and manage emotions, set and achieve positive goals, feel and show empathy for others, establish and maintain positive relationships, and make responsible decisions.</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57200"/>
            <a:ext cx="8305800" cy="230832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i="1" dirty="0" smtClean="0">
                <a:solidFill>
                  <a:srgbClr val="FF0000"/>
                </a:solidFill>
              </a:rPr>
              <a:t>Importance:</a:t>
            </a:r>
          </a:p>
          <a:p>
            <a:pPr algn="just"/>
            <a:r>
              <a:rPr lang="en-US" sz="2400" dirty="0" smtClean="0"/>
              <a:t>  - SEL promotes students' social, emotional, and academic development.</a:t>
            </a:r>
          </a:p>
          <a:p>
            <a:pPr algn="just"/>
            <a:r>
              <a:rPr lang="en-US" sz="2400" dirty="0" smtClean="0"/>
              <a:t>  - Helps in reducing emotional distress, improving classroom behavior, and enhancing academic performance.</a:t>
            </a:r>
            <a:endParaRPr lang="en-US" sz="2400" dirty="0"/>
          </a:p>
        </p:txBody>
      </p:sp>
      <p:sp>
        <p:nvSpPr>
          <p:cNvPr id="5" name="Rectangle 4"/>
          <p:cNvSpPr/>
          <p:nvPr/>
        </p:nvSpPr>
        <p:spPr>
          <a:xfrm>
            <a:off x="762000" y="3048000"/>
            <a:ext cx="1739579" cy="461665"/>
          </a:xfrm>
          <a:prstGeom prst="rect">
            <a:avLst/>
          </a:prstGeom>
        </p:spPr>
        <p:style>
          <a:lnRef idx="1">
            <a:schemeClr val="accent3"/>
          </a:lnRef>
          <a:fillRef idx="3">
            <a:schemeClr val="accent3"/>
          </a:fillRef>
          <a:effectRef idx="2">
            <a:schemeClr val="accent3"/>
          </a:effectRef>
          <a:fontRef idx="minor">
            <a:schemeClr val="lt1"/>
          </a:fontRef>
        </p:style>
        <p:txBody>
          <a:bodyPr wrap="none">
            <a:spAutoFit/>
          </a:bodyPr>
          <a:lstStyle/>
          <a:p>
            <a:r>
              <a:rPr lang="en-US" sz="2400" dirty="0" smtClean="0"/>
              <a:t>Key Areas:</a:t>
            </a:r>
            <a:endParaRPr lang="en-US" sz="2400" dirty="0"/>
          </a:p>
        </p:txBody>
      </p:sp>
      <p:sp>
        <p:nvSpPr>
          <p:cNvPr id="6" name="Rectangle 5"/>
          <p:cNvSpPr/>
          <p:nvPr/>
        </p:nvSpPr>
        <p:spPr>
          <a:xfrm>
            <a:off x="1981200" y="3733800"/>
            <a:ext cx="4953000" cy="1938992"/>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buFont typeface="Wingdings" pitchFamily="2" charset="2"/>
              <a:buChar char="q"/>
            </a:pPr>
            <a:r>
              <a:rPr lang="en-US" dirty="0" smtClean="0"/>
              <a:t>  - </a:t>
            </a:r>
            <a:r>
              <a:rPr lang="en-US" sz="2400" dirty="0" smtClean="0"/>
              <a:t>Self-awareness</a:t>
            </a:r>
          </a:p>
          <a:p>
            <a:pPr>
              <a:buFont typeface="Wingdings" pitchFamily="2" charset="2"/>
              <a:buChar char="q"/>
            </a:pPr>
            <a:r>
              <a:rPr lang="en-US" sz="2400" dirty="0" smtClean="0"/>
              <a:t>  - Self-management</a:t>
            </a:r>
          </a:p>
          <a:p>
            <a:pPr>
              <a:buFont typeface="Wingdings" pitchFamily="2" charset="2"/>
              <a:buChar char="q"/>
            </a:pPr>
            <a:r>
              <a:rPr lang="en-US" sz="2400" dirty="0" smtClean="0"/>
              <a:t>  - Social awareness</a:t>
            </a:r>
          </a:p>
          <a:p>
            <a:pPr>
              <a:buFont typeface="Wingdings" pitchFamily="2" charset="2"/>
              <a:buChar char="q"/>
            </a:pPr>
            <a:r>
              <a:rPr lang="en-US" sz="2400" dirty="0" smtClean="0"/>
              <a:t>  - Relationship skills</a:t>
            </a:r>
          </a:p>
          <a:p>
            <a:pPr>
              <a:buFont typeface="Wingdings" pitchFamily="2" charset="2"/>
              <a:buChar char="q"/>
            </a:pPr>
            <a:r>
              <a:rPr lang="en-US" sz="2400" dirty="0" smtClean="0"/>
              <a:t>  - Responsible decision-making</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52400"/>
            <a:ext cx="8610600"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400" i="1" dirty="0" smtClean="0">
                <a:solidFill>
                  <a:srgbClr val="FF0000"/>
                </a:solidFill>
              </a:rPr>
              <a:t>Self-awareness:</a:t>
            </a:r>
          </a:p>
          <a:p>
            <a:pPr algn="just">
              <a:buFont typeface="Wingdings" pitchFamily="2" charset="2"/>
              <a:buChar char="ü"/>
            </a:pPr>
            <a:r>
              <a:rPr lang="en-US" sz="2400" dirty="0" smtClean="0"/>
              <a:t>  Recognizing one’s emotions, thoughts, and values and how they influence behavior.</a:t>
            </a:r>
          </a:p>
          <a:p>
            <a:pPr algn="just">
              <a:buFont typeface="Wingdings" pitchFamily="2" charset="2"/>
              <a:buChar char="ü"/>
            </a:pPr>
            <a:r>
              <a:rPr lang="en-US" sz="2400" dirty="0" smtClean="0"/>
              <a:t>  Understanding personal strengths and limitations.</a:t>
            </a:r>
          </a:p>
          <a:p>
            <a:pPr algn="just">
              <a:buFont typeface="Wingdings" pitchFamily="2" charset="2"/>
              <a:buChar char="ü"/>
            </a:pPr>
            <a:r>
              <a:rPr lang="en-US" sz="2400" dirty="0" smtClean="0"/>
              <a:t>  Examples: Identifying emotions, accurate self-perception, recognizing strengths, self-confidence.</a:t>
            </a:r>
            <a:endParaRPr lang="en-US" sz="2400" dirty="0"/>
          </a:p>
        </p:txBody>
      </p:sp>
      <p:sp>
        <p:nvSpPr>
          <p:cNvPr id="4" name="Rectangle 3"/>
          <p:cNvSpPr/>
          <p:nvPr/>
        </p:nvSpPr>
        <p:spPr>
          <a:xfrm>
            <a:off x="609600" y="2667000"/>
            <a:ext cx="8610600" cy="304698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i="1" dirty="0" smtClean="0">
                <a:solidFill>
                  <a:srgbClr val="FF0000"/>
                </a:solidFill>
              </a:rPr>
              <a:t>Self-management:</a:t>
            </a:r>
          </a:p>
          <a:p>
            <a:pPr>
              <a:buFont typeface="Wingdings" pitchFamily="2" charset="2"/>
              <a:buChar char="q"/>
            </a:pPr>
            <a:r>
              <a:rPr lang="en-US" sz="2400" dirty="0" smtClean="0"/>
              <a:t> Managing emotions, thoughts, and behaviors in different situations.</a:t>
            </a:r>
          </a:p>
          <a:p>
            <a:pPr>
              <a:buFont typeface="Wingdings" pitchFamily="2" charset="2"/>
              <a:buChar char="q"/>
            </a:pPr>
            <a:r>
              <a:rPr lang="en-US" sz="2400" dirty="0" smtClean="0"/>
              <a:t> Setting and working toward personal and academic goals.</a:t>
            </a:r>
          </a:p>
          <a:p>
            <a:pPr>
              <a:buFont typeface="Wingdings" pitchFamily="2" charset="2"/>
              <a:buChar char="q"/>
            </a:pPr>
            <a:r>
              <a:rPr lang="en-US" sz="2400" dirty="0" smtClean="0"/>
              <a:t> Examples: Impulse control, stress management, self-discipline, self-motivation, goal setting, organizational skills.</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457200" y="304800"/>
            <a:ext cx="8610600" cy="2677656"/>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FF0000"/>
                </a:solidFill>
                <a:effectLst/>
                <a:ea typeface="Times New Roman" pitchFamily="18" charset="0"/>
                <a:cs typeface="Times New Roman" pitchFamily="18" charset="0"/>
              </a:rPr>
              <a:t>Social Awareness</a:t>
            </a:r>
            <a:r>
              <a:rPr lang="en-US" sz="2400" i="1" dirty="0" smtClean="0">
                <a:solidFill>
                  <a:srgbClr val="FF0000"/>
                </a:solidFill>
                <a:ea typeface="Times New Roman" pitchFamily="18" charset="0"/>
                <a:cs typeface="Times New Roman" pitchFamily="18" charset="0"/>
              </a:rPr>
              <a:t>:</a:t>
            </a:r>
          </a:p>
          <a:p>
            <a:pPr marL="0" marR="0" lvl="0" indent="457200" algn="just" defTabSz="914400" rtl="0" eaLnBrk="1" fontAlgn="base" latinLnBrk="0" hangingPunct="1">
              <a:lnSpc>
                <a:spcPct val="100000"/>
              </a:lnSpc>
              <a:spcBef>
                <a:spcPct val="0"/>
              </a:spcBef>
              <a:spcAft>
                <a:spcPct val="0"/>
              </a:spcAft>
              <a:buClrTx/>
              <a:buSzTx/>
              <a:buFont typeface="Wingdings" pitchFamily="2" charset="2"/>
              <a:buChar char="q"/>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Understanding the perspectives of others and empathizing with them.</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Recognizing and appreciating diversity.</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Examples: Perspective-taking, empathy, appreciating diversity, respect.                        </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q"/>
              <a:tabLst/>
            </a:pPr>
            <a:endParaRPr kumimoji="0" lang="en-US" sz="2400" b="0"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381000" y="3124200"/>
            <a:ext cx="8839200" cy="34163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i="1" dirty="0" smtClean="0">
                <a:solidFill>
                  <a:srgbClr val="FF0000"/>
                </a:solidFill>
              </a:rPr>
              <a:t>Relationship Skills:</a:t>
            </a:r>
          </a:p>
          <a:p>
            <a:pPr algn="just"/>
            <a:r>
              <a:rPr lang="en-US" sz="2400" dirty="0" smtClean="0"/>
              <a:t>  - Establishing and maintaining healthy and rewarding relationships.</a:t>
            </a:r>
          </a:p>
          <a:p>
            <a:pPr algn="just"/>
            <a:r>
              <a:rPr lang="en-US" sz="2400" dirty="0" smtClean="0"/>
              <a:t>  - Effective communication, listening, cooperation, resisting inappropriate social pressure, negotiating conflict constructively.</a:t>
            </a:r>
          </a:p>
          <a:p>
            <a:pPr algn="just"/>
            <a:r>
              <a:rPr lang="en-US" sz="2400" dirty="0" smtClean="0"/>
              <a:t>  - Examples: Communication, social engagement, relationship-building, teamwork.</a:t>
            </a:r>
          </a:p>
          <a:p>
            <a:pPr algn="just"/>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6"/>
          <p:cNvSpPr>
            <a:spLocks noChangeArrowheads="1"/>
          </p:cNvSpPr>
          <p:nvPr/>
        </p:nvSpPr>
        <p:spPr bwMode="auto">
          <a:xfrm>
            <a:off x="457200" y="304800"/>
            <a:ext cx="8305800" cy="267765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FF0000"/>
                </a:solidFill>
                <a:effectLst/>
                <a:ea typeface="Times New Roman" pitchFamily="18" charset="0"/>
                <a:cs typeface="Times New Roman" pitchFamily="18" charset="0"/>
              </a:rPr>
              <a:t>Responsible Decision-Making:</a:t>
            </a:r>
            <a:endParaRPr kumimoji="0" lang="en-US" sz="2400" b="0" i="1" u="none" strike="noStrike" cap="none" normalizeH="0" baseline="0" dirty="0" smtClean="0">
              <a:ln>
                <a:noFill/>
              </a:ln>
              <a:solidFill>
                <a:srgbClr val="FF0000"/>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  - Making ethical, constructive choices about personal and social      behavior.</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  - Considering the well-being of oneself and others.</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  - Examples: Identifying problems, analyzing situations, solving problems, evaluating, reflecting, ethical responsibility</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533400" y="3581400"/>
            <a:ext cx="8382000" cy="156966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indent="457200" fontAlgn="base">
              <a:spcBef>
                <a:spcPct val="0"/>
              </a:spcBef>
              <a:spcAft>
                <a:spcPct val="0"/>
              </a:spcAft>
            </a:pPr>
            <a:r>
              <a:rPr lang="en-US" sz="2400" i="1" dirty="0" smtClean="0">
                <a:solidFill>
                  <a:srgbClr val="FF0000"/>
                </a:solidFill>
                <a:ea typeface="Times New Roman" pitchFamily="18" charset="0"/>
                <a:cs typeface="Times New Roman" pitchFamily="18" charset="0"/>
              </a:rPr>
              <a:t>Benefits of Social Emotional Learning (SEL)</a:t>
            </a:r>
          </a:p>
          <a:p>
            <a:pPr lvl="0" indent="457200" fontAlgn="base">
              <a:spcBef>
                <a:spcPct val="0"/>
              </a:spcBef>
              <a:spcAft>
                <a:spcPct val="0"/>
              </a:spcAft>
              <a:buFont typeface="Wingdings" pitchFamily="2" charset="2"/>
              <a:buChar char="q"/>
            </a:pPr>
            <a:r>
              <a:rPr lang="en-US" sz="2400" dirty="0" smtClean="0">
                <a:ea typeface="Times New Roman" pitchFamily="18" charset="0"/>
                <a:cs typeface="Times New Roman" pitchFamily="18" charset="0"/>
              </a:rPr>
              <a:t>Enhanced Academic Performance</a:t>
            </a:r>
          </a:p>
          <a:p>
            <a:pPr lvl="0" indent="457200" fontAlgn="base">
              <a:spcBef>
                <a:spcPct val="0"/>
              </a:spcBef>
              <a:spcAft>
                <a:spcPct val="0"/>
              </a:spcAft>
              <a:buFont typeface="Wingdings" pitchFamily="2" charset="2"/>
              <a:buChar char="q"/>
            </a:pPr>
            <a:r>
              <a:rPr lang="en-US" sz="2400" dirty="0" smtClean="0">
                <a:ea typeface="Times New Roman" pitchFamily="18" charset="0"/>
                <a:cs typeface="Times New Roman" pitchFamily="18" charset="0"/>
              </a:rPr>
              <a:t>Improved School Climate</a:t>
            </a:r>
          </a:p>
          <a:p>
            <a:pPr lvl="0" indent="457200" fontAlgn="base">
              <a:spcBef>
                <a:spcPct val="0"/>
              </a:spcBef>
              <a:spcAft>
                <a:spcPct val="0"/>
              </a:spcAft>
              <a:buFont typeface="Wingdings" pitchFamily="2" charset="2"/>
              <a:buChar char="q"/>
            </a:pPr>
            <a:r>
              <a:rPr lang="en-US" sz="2400" dirty="0" smtClean="0">
                <a:ea typeface="Times New Roman" pitchFamily="18" charset="0"/>
                <a:cs typeface="Times New Roman" pitchFamily="18" charset="0"/>
              </a:rPr>
              <a:t>Better Learning Attitudes</a:t>
            </a:r>
            <a:endParaRPr lang="en-US" sz="2400" dirty="0" smtClean="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762000" y="609600"/>
            <a:ext cx="7467600" cy="156966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FF0000"/>
                </a:solidFill>
                <a:effectLst/>
                <a:ea typeface="Times New Roman" pitchFamily="18" charset="0"/>
                <a:cs typeface="Times New Roman" pitchFamily="18" charset="0"/>
              </a:rPr>
              <a:t>Emotional and Social Benefits of SEL</a:t>
            </a:r>
            <a:endParaRPr kumimoji="0" lang="en-US" sz="2400" b="0" i="1" u="none" strike="noStrike" cap="none" normalizeH="0" baseline="0" dirty="0" smtClean="0">
              <a:ln>
                <a:noFill/>
              </a:ln>
              <a:solidFill>
                <a:srgbClr val="FF0000"/>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 Emotional Regulation</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 Improved Relationships</a:t>
            </a:r>
            <a:endParaRPr kumimoji="0" lang="en-US" sz="24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Times New Roman" pitchFamily="18" charset="0"/>
                <a:cs typeface="Times New Roman" pitchFamily="18" charset="0"/>
              </a:rPr>
              <a:t>- Increased Empathy</a:t>
            </a:r>
            <a:endParaRPr kumimoji="0" lang="en-US" sz="2400" b="0" i="0" u="none" strike="noStrike" cap="none" normalizeH="0" baseline="0" dirty="0" smtClean="0">
              <a:ln>
                <a:noFill/>
              </a:ln>
              <a:solidFill>
                <a:schemeClr val="tx1"/>
              </a:solidFill>
              <a:effectLst/>
              <a:cs typeface="Arial" pitchFamily="34" charset="0"/>
            </a:endParaRPr>
          </a:p>
        </p:txBody>
      </p:sp>
      <p:sp>
        <p:nvSpPr>
          <p:cNvPr id="20484" name="Rectangle 4"/>
          <p:cNvSpPr>
            <a:spLocks noChangeArrowheads="1"/>
          </p:cNvSpPr>
          <p:nvPr/>
        </p:nvSpPr>
        <p:spPr bwMode="auto">
          <a:xfrm>
            <a:off x="838200" y="2438400"/>
            <a:ext cx="7467600" cy="193899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 typeface="Wingdings" pitchFamily="2" charset="2"/>
              <a:buChar char="q"/>
              <a:tabLst/>
            </a:pPr>
            <a:r>
              <a:rPr kumimoji="0" lang="en-US" sz="2400" i="1" u="none" strike="noStrike" cap="none" normalizeH="0" baseline="0" dirty="0" smtClean="0">
                <a:ln>
                  <a:noFill/>
                </a:ln>
                <a:solidFill>
                  <a:srgbClr val="FF0000"/>
                </a:solidFill>
                <a:effectLst/>
                <a:ea typeface="Times New Roman" pitchFamily="18" charset="0"/>
                <a:cs typeface="Times New Roman" pitchFamily="18" charset="0"/>
              </a:rPr>
              <a:t>Long-term Benefits of SEL</a:t>
            </a:r>
            <a:endParaRPr kumimoji="0" lang="en-US" sz="2400" i="1" u="none" strike="noStrike" cap="none" normalizeH="0" baseline="0" dirty="0" smtClean="0">
              <a:ln>
                <a:noFill/>
              </a:ln>
              <a:solidFill>
                <a:srgbClr val="FF0000"/>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i="0" u="none" strike="noStrike" cap="none" normalizeH="0" baseline="0" dirty="0" smtClean="0">
                <a:ln>
                  <a:noFill/>
                </a:ln>
                <a:solidFill>
                  <a:schemeClr val="tx1"/>
                </a:solidFill>
                <a:effectLst/>
                <a:ea typeface="Times New Roman" pitchFamily="18" charset="0"/>
                <a:cs typeface="Times New Roman" pitchFamily="18" charset="0"/>
              </a:rPr>
              <a:t>   - Career Success</a:t>
            </a:r>
            <a:endParaRPr kumimoji="0" lang="en-US" sz="240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i="0" u="none" strike="noStrike" cap="none" normalizeH="0" baseline="0" dirty="0" smtClean="0">
                <a:ln>
                  <a:noFill/>
                </a:ln>
                <a:solidFill>
                  <a:schemeClr val="tx1"/>
                </a:solidFill>
                <a:effectLst/>
                <a:ea typeface="Times New Roman" pitchFamily="18" charset="0"/>
                <a:cs typeface="Times New Roman" pitchFamily="18" charset="0"/>
              </a:rPr>
              <a:t>   - Positive Life Outcomes</a:t>
            </a:r>
            <a:endParaRPr kumimoji="0" lang="en-US" sz="240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 typeface="Wingdings" pitchFamily="2" charset="2"/>
              <a:buChar char="q"/>
              <a:tabLst/>
            </a:pPr>
            <a:r>
              <a:rPr kumimoji="0" lang="en-US" sz="2400" i="0" u="none" strike="noStrike" cap="none" normalizeH="0" baseline="0" dirty="0" smtClean="0">
                <a:ln>
                  <a:noFill/>
                </a:ln>
                <a:solidFill>
                  <a:schemeClr val="tx1"/>
                </a:solidFill>
                <a:effectLst/>
                <a:ea typeface="Times New Roman" pitchFamily="18" charset="0"/>
                <a:cs typeface="Times New Roman" pitchFamily="18" charset="0"/>
              </a:rPr>
              <a:t>   - Reduced Risky Behaviors, suitable for a presentation.</a:t>
            </a:r>
            <a:endParaRPr kumimoji="0" lang="en-US" sz="24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482</TotalTime>
  <Words>1017</Words>
  <Application>Microsoft Office PowerPoint</Application>
  <PresentationFormat>A4 Paper (210x297 mm)</PresentationFormat>
  <Paragraphs>150</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Slide 1</vt:lpstr>
      <vt:lpstr>Unit 1 Social Emotional Learning</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pc pri</cp:lastModifiedBy>
  <cp:revision>39</cp:revision>
  <dcterms:created xsi:type="dcterms:W3CDTF">2006-08-16T00:00:00Z</dcterms:created>
  <dcterms:modified xsi:type="dcterms:W3CDTF">2024-07-21T21:28:51Z</dcterms:modified>
</cp:coreProperties>
</file>