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4" r:id="rId2"/>
    <p:sldId id="275" r:id="rId3"/>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Lst>
  <p:sldSz cx="9906000" cy="6858000" type="A4"/>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69" d="100"/>
          <a:sy n="69" d="100"/>
        </p:scale>
        <p:origin x="-1584" y="-341"/>
      </p:cViewPr>
      <p:guideLst>
        <p:guide orient="horz" pos="2160"/>
        <p:guide pos="312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91368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742950" y="1752602"/>
            <a:ext cx="84201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742950" y="3611607"/>
            <a:ext cx="84201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4078" y="4953000"/>
            <a:ext cx="9910079"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7/25/2024</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95300" y="1481330"/>
            <a:ext cx="89154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7/25/2024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414347" y="274641"/>
            <a:ext cx="1925593"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95300" y="274641"/>
            <a:ext cx="685165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7/25/2024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7/25/2024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82574" y="1059712"/>
            <a:ext cx="84201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249606" y="2931712"/>
            <a:ext cx="4953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7/25/2024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Chevron 6"/>
          <p:cNvSpPr/>
          <p:nvPr/>
        </p:nvSpPr>
        <p:spPr>
          <a:xfrm>
            <a:off x="3939737" y="3005472"/>
            <a:ext cx="19812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737786" y="3005472"/>
            <a:ext cx="19812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95300" y="1481329"/>
            <a:ext cx="437515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035550" y="1481329"/>
            <a:ext cx="437515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7/25/2024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89154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95300" y="5410200"/>
            <a:ext cx="4376870"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5032112" y="5410200"/>
            <a:ext cx="4378590"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95300" y="1444295"/>
            <a:ext cx="4376870"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5032111" y="1444295"/>
            <a:ext cx="4378590"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7/25/2024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D8BD707-D9CF-40AE-B4C6-C98DA3205C09}" type="datetimeFigureOut">
              <a:rPr lang="en-US" smtClean="0"/>
              <a:pPr/>
              <a:t>7/25/2024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7/25/2024</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90600" y="4876800"/>
            <a:ext cx="8105257"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787900" y="5355102"/>
            <a:ext cx="4305808"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90600" y="274320"/>
            <a:ext cx="8103108"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7287618" y="6407944"/>
            <a:ext cx="2080260" cy="365760"/>
          </a:xfrm>
        </p:spPr>
        <p:txBody>
          <a:bodyPr/>
          <a:lstStyle>
            <a:extLst/>
          </a:lstStyle>
          <a:p>
            <a:fld id="{1D8BD707-D9CF-40AE-B4C6-C98DA3205C09}" type="datetimeFigureOut">
              <a:rPr lang="en-US" smtClean="0"/>
              <a:pPr/>
              <a:t>7/25/2024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236335" y="5443402"/>
            <a:ext cx="77597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47650" y="189968"/>
            <a:ext cx="94107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7/25/2024</a:t>
            </a:fld>
            <a:endParaRPr lang="en-US"/>
          </a:p>
        </p:txBody>
      </p:sp>
      <p:sp>
        <p:nvSpPr>
          <p:cNvPr id="6" name="Footer Placeholder 5"/>
          <p:cNvSpPr>
            <a:spLocks noGrp="1"/>
          </p:cNvSpPr>
          <p:nvPr>
            <p:ph type="ftr" sz="quarter" idx="11"/>
          </p:nvPr>
        </p:nvSpPr>
        <p:spPr>
          <a:xfrm>
            <a:off x="4745079" y="6407945"/>
            <a:ext cx="254657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247650" y="4865122"/>
            <a:ext cx="8748385"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76139" y="5001994"/>
            <a:ext cx="4118837"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8024" y="5785023"/>
            <a:ext cx="411883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545" y="5791253"/>
            <a:ext cx="3685840"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10006" y="5787739"/>
            <a:ext cx="3689301"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9386121" y="4988440"/>
            <a:ext cx="19812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9184171" y="4988440"/>
            <a:ext cx="19812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76139" y="5001994"/>
            <a:ext cx="4118837"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8024" y="5785023"/>
            <a:ext cx="411883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545" y="5791253"/>
            <a:ext cx="3685840"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10006" y="5787739"/>
            <a:ext cx="3689301"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95300" y="274638"/>
            <a:ext cx="89154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95300" y="1481329"/>
            <a:ext cx="89154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7287618" y="6407944"/>
            <a:ext cx="208026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7/25/2024</a:t>
            </a:fld>
            <a:endParaRPr lang="en-US"/>
          </a:p>
        </p:txBody>
      </p:sp>
      <p:sp>
        <p:nvSpPr>
          <p:cNvPr id="22" name="Footer Placeholder 21"/>
          <p:cNvSpPr>
            <a:spLocks noGrp="1"/>
          </p:cNvSpPr>
          <p:nvPr>
            <p:ph type="ftr" sz="quarter" idx="3"/>
          </p:nvPr>
        </p:nvSpPr>
        <p:spPr>
          <a:xfrm>
            <a:off x="4745079" y="6407945"/>
            <a:ext cx="254657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9367878" y="6407945"/>
            <a:ext cx="39624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1600200"/>
            <a:ext cx="7848600" cy="2308324"/>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algn="ctr"/>
            <a:r>
              <a:rPr lang="en-IN" sz="3600" dirty="0" err="1" smtClean="0">
                <a:latin typeface="Times New Roman" pitchFamily="18" charset="0"/>
                <a:cs typeface="Times New Roman" pitchFamily="18" charset="0"/>
              </a:rPr>
              <a:t>St.Charles</a:t>
            </a:r>
            <a:r>
              <a:rPr lang="en-IN" sz="3600" dirty="0" smtClean="0">
                <a:latin typeface="Times New Roman" pitchFamily="18" charset="0"/>
                <a:cs typeface="Times New Roman" pitchFamily="18" charset="0"/>
              </a:rPr>
              <a:t> College of Education</a:t>
            </a:r>
          </a:p>
          <a:p>
            <a:pPr algn="ctr"/>
            <a:r>
              <a:rPr lang="en-IN" sz="3600" dirty="0" err="1" smtClean="0">
                <a:latin typeface="Times New Roman" pitchFamily="18" charset="0"/>
                <a:cs typeface="Times New Roman" pitchFamily="18" charset="0"/>
              </a:rPr>
              <a:t>B.Ed</a:t>
            </a:r>
            <a:r>
              <a:rPr lang="en-IN" sz="3600" dirty="0" smtClean="0">
                <a:latin typeface="Times New Roman" pitchFamily="18" charset="0"/>
                <a:cs typeface="Times New Roman" pitchFamily="18" charset="0"/>
              </a:rPr>
              <a:t> </a:t>
            </a:r>
            <a:r>
              <a:rPr lang="en-IN" sz="3600" dirty="0" err="1" smtClean="0">
                <a:latin typeface="Times New Roman" pitchFamily="18" charset="0"/>
                <a:cs typeface="Times New Roman" pitchFamily="18" charset="0"/>
              </a:rPr>
              <a:t>Sem</a:t>
            </a:r>
            <a:r>
              <a:rPr lang="en-IN" sz="3600" dirty="0" smtClean="0">
                <a:latin typeface="Times New Roman" pitchFamily="18" charset="0"/>
                <a:cs typeface="Times New Roman" pitchFamily="18" charset="0"/>
              </a:rPr>
              <a:t> IV</a:t>
            </a:r>
          </a:p>
          <a:p>
            <a:pPr algn="ctr"/>
            <a:r>
              <a:rPr lang="en-IN" sz="3600" dirty="0" smtClean="0">
                <a:latin typeface="Times New Roman" pitchFamily="18" charset="0"/>
                <a:cs typeface="Times New Roman" pitchFamily="18" charset="0"/>
              </a:rPr>
              <a:t>Peace and Value Education</a:t>
            </a:r>
          </a:p>
          <a:p>
            <a:pPr algn="ctr"/>
            <a:r>
              <a:rPr lang="en-IN" sz="3600" dirty="0" smtClean="0">
                <a:latin typeface="Times New Roman" pitchFamily="18" charset="0"/>
                <a:cs typeface="Times New Roman" pitchFamily="18" charset="0"/>
              </a:rPr>
              <a:t>Unit IV </a:t>
            </a:r>
            <a:endParaRPr lang="en-US" sz="3600" dirty="0" smtClean="0">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457200" y="228600"/>
            <a:ext cx="8839200" cy="1200329"/>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just"/>
            <a:r>
              <a:rPr lang="en-IN" sz="2400" dirty="0" smtClean="0">
                <a:latin typeface="Times New Roman" pitchFamily="18" charset="0"/>
                <a:cs typeface="Times New Roman" pitchFamily="18" charset="0"/>
              </a:rPr>
              <a:t>Promoting understanding involves fostering empathy, communication, and respect for diverse perspectives. Here are some effective strategies to promote understanding in various contexts:</a:t>
            </a:r>
            <a:endParaRPr lang="en-US" sz="2400" dirty="0">
              <a:latin typeface="Times New Roman" pitchFamily="18" charset="0"/>
              <a:cs typeface="Times New Roman" pitchFamily="18" charset="0"/>
            </a:endParaRPr>
          </a:p>
        </p:txBody>
      </p:sp>
      <p:sp>
        <p:nvSpPr>
          <p:cNvPr id="11" name="Rectangle 10"/>
          <p:cNvSpPr/>
          <p:nvPr/>
        </p:nvSpPr>
        <p:spPr>
          <a:xfrm>
            <a:off x="914400" y="1828800"/>
            <a:ext cx="2241319" cy="461665"/>
          </a:xfrm>
          <a:prstGeom prst="rect">
            <a:avLst/>
          </a:prstGeom>
        </p:spPr>
        <p:style>
          <a:lnRef idx="1">
            <a:schemeClr val="accent1"/>
          </a:lnRef>
          <a:fillRef idx="2">
            <a:schemeClr val="accent1"/>
          </a:fillRef>
          <a:effectRef idx="1">
            <a:schemeClr val="accent1"/>
          </a:effectRef>
          <a:fontRef idx="minor">
            <a:schemeClr val="dk1"/>
          </a:fontRef>
        </p:style>
        <p:txBody>
          <a:bodyPr wrap="none">
            <a:spAutoFit/>
          </a:bodyPr>
          <a:lstStyle/>
          <a:p>
            <a:r>
              <a:rPr lang="en-IN" sz="2400" dirty="0" smtClean="0">
                <a:latin typeface="Times New Roman" pitchFamily="18" charset="0"/>
                <a:cs typeface="Times New Roman" pitchFamily="18" charset="0"/>
              </a:rPr>
              <a:t>Active Listening</a:t>
            </a:r>
            <a:endParaRPr lang="en-US" sz="2400" dirty="0">
              <a:latin typeface="Times New Roman" pitchFamily="18" charset="0"/>
              <a:cs typeface="Times New Roman" pitchFamily="18" charset="0"/>
            </a:endParaRPr>
          </a:p>
        </p:txBody>
      </p:sp>
      <p:sp>
        <p:nvSpPr>
          <p:cNvPr id="12" name="Rectangle 11"/>
          <p:cNvSpPr/>
          <p:nvPr/>
        </p:nvSpPr>
        <p:spPr>
          <a:xfrm>
            <a:off x="914400" y="2286000"/>
            <a:ext cx="2446504" cy="461665"/>
          </a:xfrm>
          <a:prstGeom prst="rect">
            <a:avLst/>
          </a:prstGeom>
        </p:spPr>
        <p:style>
          <a:lnRef idx="1">
            <a:schemeClr val="accent2"/>
          </a:lnRef>
          <a:fillRef idx="2">
            <a:schemeClr val="accent2"/>
          </a:fillRef>
          <a:effectRef idx="1">
            <a:schemeClr val="accent2"/>
          </a:effectRef>
          <a:fontRef idx="minor">
            <a:schemeClr val="dk1"/>
          </a:fontRef>
        </p:style>
        <p:txBody>
          <a:bodyPr wrap="none">
            <a:spAutoFit/>
          </a:bodyPr>
          <a:lstStyle/>
          <a:p>
            <a:r>
              <a:rPr lang="en-IN" sz="2400" dirty="0" smtClean="0">
                <a:latin typeface="Times New Roman" pitchFamily="18" charset="0"/>
                <a:cs typeface="Times New Roman" pitchFamily="18" charset="0"/>
              </a:rPr>
              <a:t>Empathy Building</a:t>
            </a:r>
            <a:endParaRPr lang="en-US" sz="2400" dirty="0">
              <a:latin typeface="Times New Roman" pitchFamily="18" charset="0"/>
              <a:cs typeface="Times New Roman" pitchFamily="18" charset="0"/>
            </a:endParaRPr>
          </a:p>
        </p:txBody>
      </p:sp>
      <p:sp>
        <p:nvSpPr>
          <p:cNvPr id="13" name="Rectangle 12"/>
          <p:cNvSpPr/>
          <p:nvPr/>
        </p:nvSpPr>
        <p:spPr>
          <a:xfrm>
            <a:off x="914400" y="2743200"/>
            <a:ext cx="4379725" cy="461665"/>
          </a:xfrm>
          <a:prstGeom prst="rect">
            <a:avLst/>
          </a:prstGeom>
        </p:spPr>
        <p:style>
          <a:lnRef idx="1">
            <a:schemeClr val="accent1"/>
          </a:lnRef>
          <a:fillRef idx="2">
            <a:schemeClr val="accent1"/>
          </a:fillRef>
          <a:effectRef idx="1">
            <a:schemeClr val="accent1"/>
          </a:effectRef>
          <a:fontRef idx="minor">
            <a:schemeClr val="dk1"/>
          </a:fontRef>
        </p:style>
        <p:txBody>
          <a:bodyPr wrap="none">
            <a:spAutoFit/>
          </a:bodyPr>
          <a:lstStyle/>
          <a:p>
            <a:r>
              <a:rPr lang="en-IN" sz="2400" dirty="0" smtClean="0">
                <a:latin typeface="Times New Roman" pitchFamily="18" charset="0"/>
                <a:cs typeface="Times New Roman" pitchFamily="18" charset="0"/>
              </a:rPr>
              <a:t>Promote Dialogue and Discussion</a:t>
            </a:r>
            <a:endParaRPr lang="en-US" sz="2400" dirty="0">
              <a:latin typeface="Times New Roman" pitchFamily="18" charset="0"/>
              <a:cs typeface="Times New Roman" pitchFamily="18" charset="0"/>
            </a:endParaRPr>
          </a:p>
        </p:txBody>
      </p:sp>
      <p:sp>
        <p:nvSpPr>
          <p:cNvPr id="14" name="Rectangle 13"/>
          <p:cNvSpPr/>
          <p:nvPr/>
        </p:nvSpPr>
        <p:spPr>
          <a:xfrm>
            <a:off x="914400" y="3200400"/>
            <a:ext cx="3334182" cy="461665"/>
          </a:xfrm>
          <a:prstGeom prst="rect">
            <a:avLst/>
          </a:prstGeom>
        </p:spPr>
        <p:style>
          <a:lnRef idx="1">
            <a:schemeClr val="accent2"/>
          </a:lnRef>
          <a:fillRef idx="2">
            <a:schemeClr val="accent2"/>
          </a:fillRef>
          <a:effectRef idx="1">
            <a:schemeClr val="accent2"/>
          </a:effectRef>
          <a:fontRef idx="minor">
            <a:schemeClr val="dk1"/>
          </a:fontRef>
        </p:style>
        <p:txBody>
          <a:bodyPr wrap="none">
            <a:spAutoFit/>
          </a:bodyPr>
          <a:lstStyle/>
          <a:p>
            <a:r>
              <a:rPr lang="en-IN" sz="2400" dirty="0" smtClean="0">
                <a:latin typeface="Times New Roman" pitchFamily="18" charset="0"/>
                <a:cs typeface="Times New Roman" pitchFamily="18" charset="0"/>
              </a:rPr>
              <a:t>Education and Awareness</a:t>
            </a:r>
            <a:endParaRPr lang="en-US" sz="2400" dirty="0">
              <a:latin typeface="Times New Roman" pitchFamily="18" charset="0"/>
              <a:cs typeface="Times New Roman" pitchFamily="18" charset="0"/>
            </a:endParaRPr>
          </a:p>
        </p:txBody>
      </p:sp>
      <p:sp>
        <p:nvSpPr>
          <p:cNvPr id="15" name="Rectangle 14"/>
          <p:cNvSpPr/>
          <p:nvPr/>
        </p:nvSpPr>
        <p:spPr>
          <a:xfrm>
            <a:off x="914400" y="3657600"/>
            <a:ext cx="4342856" cy="461665"/>
          </a:xfrm>
          <a:prstGeom prst="rect">
            <a:avLst/>
          </a:prstGeom>
        </p:spPr>
        <p:style>
          <a:lnRef idx="1">
            <a:schemeClr val="accent1"/>
          </a:lnRef>
          <a:fillRef idx="2">
            <a:schemeClr val="accent1"/>
          </a:fillRef>
          <a:effectRef idx="1">
            <a:schemeClr val="accent1"/>
          </a:effectRef>
          <a:fontRef idx="minor">
            <a:schemeClr val="dk1"/>
          </a:fontRef>
        </p:style>
        <p:txBody>
          <a:bodyPr wrap="none">
            <a:spAutoFit/>
          </a:bodyPr>
          <a:lstStyle/>
          <a:p>
            <a:r>
              <a:rPr lang="en-IN" sz="2400" dirty="0" smtClean="0">
                <a:latin typeface="Times New Roman" pitchFamily="18" charset="0"/>
                <a:cs typeface="Times New Roman" pitchFamily="18" charset="0"/>
              </a:rPr>
              <a:t>Challenge Stereotypes and Biases</a:t>
            </a:r>
            <a:endParaRPr lang="en-US" sz="2400" dirty="0">
              <a:latin typeface="Times New Roman" pitchFamily="18" charset="0"/>
              <a:cs typeface="Times New Roman" pitchFamily="18" charset="0"/>
            </a:endParaRPr>
          </a:p>
        </p:txBody>
      </p:sp>
      <p:sp>
        <p:nvSpPr>
          <p:cNvPr id="16" name="Rectangle 15"/>
          <p:cNvSpPr/>
          <p:nvPr/>
        </p:nvSpPr>
        <p:spPr>
          <a:xfrm>
            <a:off x="914400" y="4114800"/>
            <a:ext cx="3377848" cy="461665"/>
          </a:xfrm>
          <a:prstGeom prst="rect">
            <a:avLst/>
          </a:prstGeom>
        </p:spPr>
        <p:style>
          <a:lnRef idx="1">
            <a:schemeClr val="accent2"/>
          </a:lnRef>
          <a:fillRef idx="2">
            <a:schemeClr val="accent2"/>
          </a:fillRef>
          <a:effectRef idx="1">
            <a:schemeClr val="accent2"/>
          </a:effectRef>
          <a:fontRef idx="minor">
            <a:schemeClr val="dk1"/>
          </a:fontRef>
        </p:style>
        <p:txBody>
          <a:bodyPr wrap="none">
            <a:spAutoFit/>
          </a:bodyPr>
          <a:lstStyle/>
          <a:p>
            <a:r>
              <a:rPr lang="en-IN" sz="2400" dirty="0" smtClean="0">
                <a:latin typeface="Times New Roman" pitchFamily="18" charset="0"/>
                <a:cs typeface="Times New Roman" pitchFamily="18" charset="0"/>
              </a:rPr>
              <a:t>Conflict Resolution Skills</a:t>
            </a:r>
            <a:endParaRPr lang="en-US" sz="2400" dirty="0">
              <a:latin typeface="Times New Roman" pitchFamily="18" charset="0"/>
              <a:cs typeface="Times New Roman" pitchFamily="18" charset="0"/>
            </a:endParaRPr>
          </a:p>
        </p:txBody>
      </p:sp>
      <p:sp>
        <p:nvSpPr>
          <p:cNvPr id="17" name="Rectangle 16"/>
          <p:cNvSpPr/>
          <p:nvPr/>
        </p:nvSpPr>
        <p:spPr>
          <a:xfrm>
            <a:off x="914400" y="4572000"/>
            <a:ext cx="4767652" cy="461665"/>
          </a:xfrm>
          <a:prstGeom prst="rect">
            <a:avLst/>
          </a:prstGeom>
        </p:spPr>
        <p:style>
          <a:lnRef idx="1">
            <a:schemeClr val="accent1"/>
          </a:lnRef>
          <a:fillRef idx="2">
            <a:schemeClr val="accent1"/>
          </a:fillRef>
          <a:effectRef idx="1">
            <a:schemeClr val="accent1"/>
          </a:effectRef>
          <a:fontRef idx="minor">
            <a:schemeClr val="dk1"/>
          </a:fontRef>
        </p:style>
        <p:txBody>
          <a:bodyPr wrap="none">
            <a:spAutoFit/>
          </a:bodyPr>
          <a:lstStyle/>
          <a:p>
            <a:r>
              <a:rPr lang="en-IN" sz="2400" dirty="0" smtClean="0">
                <a:latin typeface="Times New Roman" pitchFamily="18" charset="0"/>
                <a:cs typeface="Times New Roman" pitchFamily="18" charset="0"/>
              </a:rPr>
              <a:t>Cultural Exchange and Collaboration</a:t>
            </a:r>
            <a:endParaRPr lang="en-US" sz="2400" dirty="0">
              <a:latin typeface="Times New Roman" pitchFamily="18" charset="0"/>
              <a:cs typeface="Times New Roman" pitchFamily="18" charset="0"/>
            </a:endParaRPr>
          </a:p>
        </p:txBody>
      </p:sp>
      <p:sp>
        <p:nvSpPr>
          <p:cNvPr id="18" name="Rectangle 17"/>
          <p:cNvSpPr/>
          <p:nvPr/>
        </p:nvSpPr>
        <p:spPr>
          <a:xfrm>
            <a:off x="914400" y="5029200"/>
            <a:ext cx="2351926" cy="461665"/>
          </a:xfrm>
          <a:prstGeom prst="rect">
            <a:avLst/>
          </a:prstGeom>
        </p:spPr>
        <p:style>
          <a:lnRef idx="1">
            <a:schemeClr val="accent2"/>
          </a:lnRef>
          <a:fillRef idx="2">
            <a:schemeClr val="accent2"/>
          </a:fillRef>
          <a:effectRef idx="1">
            <a:schemeClr val="accent2"/>
          </a:effectRef>
          <a:fontRef idx="minor">
            <a:schemeClr val="dk1"/>
          </a:fontRef>
        </p:style>
        <p:txBody>
          <a:bodyPr wrap="none">
            <a:spAutoFit/>
          </a:bodyPr>
          <a:lstStyle/>
          <a:p>
            <a:r>
              <a:rPr lang="en-IN" sz="2400" dirty="0" smtClean="0">
                <a:latin typeface="Times New Roman" pitchFamily="18" charset="0"/>
                <a:cs typeface="Times New Roman" pitchFamily="18" charset="0"/>
              </a:rPr>
              <a:t>Lead by Example</a:t>
            </a:r>
            <a:endParaRPr lang="en-US" sz="2400" dirty="0">
              <a:latin typeface="Times New Roman" pitchFamily="18" charset="0"/>
              <a:cs typeface="Times New Roman" pitchFamily="18" charset="0"/>
            </a:endParaRPr>
          </a:p>
        </p:txBody>
      </p:sp>
      <p:sp>
        <p:nvSpPr>
          <p:cNvPr id="19" name="Rectangle 18"/>
          <p:cNvSpPr/>
          <p:nvPr/>
        </p:nvSpPr>
        <p:spPr>
          <a:xfrm>
            <a:off x="914400" y="5486400"/>
            <a:ext cx="4427815" cy="461665"/>
          </a:xfrm>
          <a:prstGeom prst="rect">
            <a:avLst/>
          </a:prstGeom>
        </p:spPr>
        <p:style>
          <a:lnRef idx="1">
            <a:schemeClr val="accent1"/>
          </a:lnRef>
          <a:fillRef idx="2">
            <a:schemeClr val="accent1"/>
          </a:fillRef>
          <a:effectRef idx="1">
            <a:schemeClr val="accent1"/>
          </a:effectRef>
          <a:fontRef idx="minor">
            <a:schemeClr val="dk1"/>
          </a:fontRef>
        </p:style>
        <p:txBody>
          <a:bodyPr wrap="none">
            <a:spAutoFit/>
          </a:bodyPr>
          <a:lstStyle/>
          <a:p>
            <a:r>
              <a:rPr lang="en-IN" sz="2400" dirty="0" smtClean="0">
                <a:latin typeface="Times New Roman" pitchFamily="18" charset="0"/>
                <a:cs typeface="Times New Roman" pitchFamily="18" charset="0"/>
              </a:rPr>
              <a:t>Encourage Curiosity and Learning</a:t>
            </a:r>
            <a:endParaRPr lang="en-US" sz="2400" dirty="0">
              <a:latin typeface="Times New Roman" pitchFamily="18" charset="0"/>
              <a:cs typeface="Times New Roman" pitchFamily="18" charset="0"/>
            </a:endParaRPr>
          </a:p>
        </p:txBody>
      </p:sp>
      <p:sp>
        <p:nvSpPr>
          <p:cNvPr id="20" name="Rectangle 19"/>
          <p:cNvSpPr/>
          <p:nvPr/>
        </p:nvSpPr>
        <p:spPr>
          <a:xfrm>
            <a:off x="914400" y="5943600"/>
            <a:ext cx="2582758" cy="461665"/>
          </a:xfrm>
          <a:prstGeom prst="rect">
            <a:avLst/>
          </a:prstGeom>
        </p:spPr>
        <p:style>
          <a:lnRef idx="1">
            <a:schemeClr val="accent2"/>
          </a:lnRef>
          <a:fillRef idx="2">
            <a:schemeClr val="accent2"/>
          </a:fillRef>
          <a:effectRef idx="1">
            <a:schemeClr val="accent2"/>
          </a:effectRef>
          <a:fontRef idx="minor">
            <a:schemeClr val="dk1"/>
          </a:fontRef>
        </p:style>
        <p:txBody>
          <a:bodyPr wrap="none">
            <a:spAutoFit/>
          </a:bodyPr>
          <a:lstStyle/>
          <a:p>
            <a:r>
              <a:rPr lang="en-IN" sz="2400" dirty="0" smtClean="0">
                <a:latin typeface="Times New Roman" pitchFamily="18" charset="0"/>
                <a:cs typeface="Times New Roman" pitchFamily="18" charset="0"/>
              </a:rPr>
              <a:t>Celebrate Diversity</a:t>
            </a:r>
            <a:endParaRPr lang="en-US" sz="2400"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609600"/>
            <a:ext cx="8915400" cy="1200329"/>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just"/>
            <a:r>
              <a:rPr lang="en-IN" sz="2400" b="1" i="1" dirty="0" smtClean="0">
                <a:solidFill>
                  <a:srgbClr val="FF0000"/>
                </a:solidFill>
                <a:latin typeface="Times New Roman" pitchFamily="18" charset="0"/>
                <a:cs typeface="Times New Roman" pitchFamily="18" charset="0"/>
              </a:rPr>
              <a:t>Promoting tolerance </a:t>
            </a:r>
            <a:r>
              <a:rPr lang="en-IN" sz="2400" dirty="0" smtClean="0">
                <a:latin typeface="Times New Roman" pitchFamily="18" charset="0"/>
                <a:cs typeface="Times New Roman" pitchFamily="18" charset="0"/>
              </a:rPr>
              <a:t>is crucial for fostering harmony, understanding, and respect in diverse societies. Here are practical steps and strategies to promote tolerance effectively:</a:t>
            </a:r>
            <a:endParaRPr lang="en-US" sz="2400" dirty="0">
              <a:latin typeface="Times New Roman" pitchFamily="18" charset="0"/>
              <a:cs typeface="Times New Roman" pitchFamily="18" charset="0"/>
            </a:endParaRPr>
          </a:p>
        </p:txBody>
      </p:sp>
      <p:sp>
        <p:nvSpPr>
          <p:cNvPr id="3" name="Rectangle 2"/>
          <p:cNvSpPr/>
          <p:nvPr/>
        </p:nvSpPr>
        <p:spPr>
          <a:xfrm>
            <a:off x="1981200" y="2667000"/>
            <a:ext cx="3334182" cy="461665"/>
          </a:xfrm>
          <a:prstGeom prst="rect">
            <a:avLst/>
          </a:prstGeom>
        </p:spPr>
        <p:style>
          <a:lnRef idx="3">
            <a:schemeClr val="lt1"/>
          </a:lnRef>
          <a:fillRef idx="1">
            <a:schemeClr val="accent1"/>
          </a:fillRef>
          <a:effectRef idx="1">
            <a:schemeClr val="accent1"/>
          </a:effectRef>
          <a:fontRef idx="minor">
            <a:schemeClr val="lt1"/>
          </a:fontRef>
        </p:style>
        <p:txBody>
          <a:bodyPr wrap="none">
            <a:spAutoFit/>
          </a:bodyPr>
          <a:lstStyle/>
          <a:p>
            <a:r>
              <a:rPr lang="en-IN" sz="2400" dirty="0" smtClean="0">
                <a:latin typeface="Times New Roman" pitchFamily="18" charset="0"/>
                <a:cs typeface="Times New Roman" pitchFamily="18" charset="0"/>
              </a:rPr>
              <a:t>Education and Awareness</a:t>
            </a:r>
            <a:endParaRPr lang="en-US" sz="2400" dirty="0">
              <a:latin typeface="Times New Roman" pitchFamily="18" charset="0"/>
              <a:cs typeface="Times New Roman" pitchFamily="18" charset="0"/>
            </a:endParaRPr>
          </a:p>
        </p:txBody>
      </p:sp>
      <p:sp>
        <p:nvSpPr>
          <p:cNvPr id="4" name="Rectangle 3"/>
          <p:cNvSpPr/>
          <p:nvPr/>
        </p:nvSpPr>
        <p:spPr>
          <a:xfrm>
            <a:off x="5638800" y="2362200"/>
            <a:ext cx="3026791" cy="1200329"/>
          </a:xfrm>
          <a:prstGeom prst="rect">
            <a:avLst/>
          </a:prstGeom>
        </p:spPr>
        <p:style>
          <a:lnRef idx="2">
            <a:schemeClr val="accent1"/>
          </a:lnRef>
          <a:fillRef idx="1">
            <a:schemeClr val="lt1"/>
          </a:fillRef>
          <a:effectRef idx="0">
            <a:schemeClr val="accent1"/>
          </a:effectRef>
          <a:fontRef idx="minor">
            <a:schemeClr val="dk1"/>
          </a:fontRef>
        </p:style>
        <p:txBody>
          <a:bodyPr wrap="none">
            <a:spAutoFit/>
          </a:bodyPr>
          <a:lstStyle/>
          <a:p>
            <a:r>
              <a:rPr lang="en-IN" sz="2400" dirty="0" smtClean="0">
                <a:latin typeface="Times New Roman" pitchFamily="18" charset="0"/>
                <a:cs typeface="Times New Roman" pitchFamily="18" charset="0"/>
              </a:rPr>
              <a:t>Curriculum Integration</a:t>
            </a:r>
          </a:p>
          <a:p>
            <a:r>
              <a:rPr lang="en-IN" sz="2400" dirty="0" smtClean="0">
                <a:latin typeface="Times New Roman" pitchFamily="18" charset="0"/>
                <a:cs typeface="Times New Roman" pitchFamily="18" charset="0"/>
              </a:rPr>
              <a:t>Critical Thinking</a:t>
            </a:r>
          </a:p>
          <a:p>
            <a:r>
              <a:rPr lang="en-IN" sz="2400" dirty="0" smtClean="0">
                <a:latin typeface="Times New Roman" pitchFamily="18" charset="0"/>
                <a:cs typeface="Times New Roman" pitchFamily="18" charset="0"/>
              </a:rPr>
              <a:t>Empathy Development</a:t>
            </a:r>
          </a:p>
        </p:txBody>
      </p:sp>
      <p:sp>
        <p:nvSpPr>
          <p:cNvPr id="7" name="Rectangle 6"/>
          <p:cNvSpPr/>
          <p:nvPr/>
        </p:nvSpPr>
        <p:spPr>
          <a:xfrm>
            <a:off x="1447800" y="4343400"/>
            <a:ext cx="3889206" cy="461665"/>
          </a:xfrm>
          <a:prstGeom prst="rect">
            <a:avLst/>
          </a:prstGeom>
        </p:spPr>
        <p:style>
          <a:lnRef idx="1">
            <a:schemeClr val="accent2"/>
          </a:lnRef>
          <a:fillRef idx="2">
            <a:schemeClr val="accent2"/>
          </a:fillRef>
          <a:effectRef idx="1">
            <a:schemeClr val="accent2"/>
          </a:effectRef>
          <a:fontRef idx="minor">
            <a:schemeClr val="dk1"/>
          </a:fontRef>
        </p:style>
        <p:txBody>
          <a:bodyPr wrap="none">
            <a:spAutoFit/>
          </a:bodyPr>
          <a:lstStyle/>
          <a:p>
            <a:r>
              <a:rPr lang="en-IN" sz="2400" dirty="0" smtClean="0">
                <a:latin typeface="Times New Roman" pitchFamily="18" charset="0"/>
                <a:cs typeface="Times New Roman" pitchFamily="18" charset="0"/>
              </a:rPr>
              <a:t>Dialogue and Communication</a:t>
            </a:r>
            <a:endParaRPr lang="en-US" sz="2400" dirty="0">
              <a:latin typeface="Times New Roman" pitchFamily="18" charset="0"/>
              <a:cs typeface="Times New Roman" pitchFamily="18" charset="0"/>
            </a:endParaRPr>
          </a:p>
        </p:txBody>
      </p:sp>
      <p:sp>
        <p:nvSpPr>
          <p:cNvPr id="8" name="Rectangle 7"/>
          <p:cNvSpPr/>
          <p:nvPr/>
        </p:nvSpPr>
        <p:spPr>
          <a:xfrm>
            <a:off x="5638800" y="3962400"/>
            <a:ext cx="2971800" cy="1200329"/>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r>
              <a:rPr lang="en-IN" sz="2400" dirty="0" smtClean="0">
                <a:latin typeface="Times New Roman" pitchFamily="18" charset="0"/>
                <a:cs typeface="Times New Roman" pitchFamily="18" charset="0"/>
              </a:rPr>
              <a:t>Open Discussions</a:t>
            </a:r>
          </a:p>
          <a:p>
            <a:r>
              <a:rPr lang="en-IN" sz="2400" dirty="0" smtClean="0">
                <a:latin typeface="Times New Roman" pitchFamily="18" charset="0"/>
                <a:cs typeface="Times New Roman" pitchFamily="18" charset="0"/>
              </a:rPr>
              <a:t>Active Listening</a:t>
            </a:r>
          </a:p>
          <a:p>
            <a:r>
              <a:rPr lang="en-IN" sz="2400" dirty="0" smtClean="0">
                <a:latin typeface="Times New Roman" pitchFamily="18" charset="0"/>
                <a:cs typeface="Times New Roman" pitchFamily="18" charset="0"/>
              </a:rPr>
              <a:t>Conflict Resolution</a:t>
            </a:r>
            <a:endParaRPr lang="en-US" sz="2400" dirty="0">
              <a:latin typeface="Times New Roman" pitchFamily="18" charset="0"/>
              <a:cs typeface="Times New Roman" pitchFamily="18" charset="0"/>
            </a:endParaRPr>
          </a:p>
        </p:txBody>
      </p:sp>
      <p:sp>
        <p:nvSpPr>
          <p:cNvPr id="9" name="Rectangle 8"/>
          <p:cNvSpPr/>
          <p:nvPr/>
        </p:nvSpPr>
        <p:spPr>
          <a:xfrm>
            <a:off x="2057400" y="5867400"/>
            <a:ext cx="3265638" cy="461665"/>
          </a:xfrm>
          <a:prstGeom prst="rect">
            <a:avLst/>
          </a:prstGeom>
        </p:spPr>
        <p:style>
          <a:lnRef idx="3">
            <a:schemeClr val="lt1"/>
          </a:lnRef>
          <a:fillRef idx="1">
            <a:schemeClr val="accent1"/>
          </a:fillRef>
          <a:effectRef idx="1">
            <a:schemeClr val="accent1"/>
          </a:effectRef>
          <a:fontRef idx="minor">
            <a:schemeClr val="lt1"/>
          </a:fontRef>
        </p:style>
        <p:txBody>
          <a:bodyPr wrap="none">
            <a:spAutoFit/>
          </a:bodyPr>
          <a:lstStyle/>
          <a:p>
            <a:r>
              <a:rPr lang="en-IN" sz="2400" dirty="0" smtClean="0">
                <a:latin typeface="Times New Roman" pitchFamily="18" charset="0"/>
                <a:cs typeface="Times New Roman" pitchFamily="18" charset="0"/>
              </a:rPr>
              <a:t>Community Engagement</a:t>
            </a:r>
            <a:endParaRPr lang="en-US" sz="2400" dirty="0">
              <a:latin typeface="Times New Roman" pitchFamily="18" charset="0"/>
              <a:cs typeface="Times New Roman" pitchFamily="18" charset="0"/>
            </a:endParaRPr>
          </a:p>
        </p:txBody>
      </p:sp>
      <p:sp>
        <p:nvSpPr>
          <p:cNvPr id="10" name="Rectangle 9"/>
          <p:cNvSpPr/>
          <p:nvPr/>
        </p:nvSpPr>
        <p:spPr>
          <a:xfrm>
            <a:off x="5638800" y="5486400"/>
            <a:ext cx="2924198" cy="1200329"/>
          </a:xfrm>
          <a:prstGeom prst="rect">
            <a:avLst/>
          </a:prstGeom>
        </p:spPr>
        <p:style>
          <a:lnRef idx="2">
            <a:schemeClr val="accent1"/>
          </a:lnRef>
          <a:fillRef idx="1">
            <a:schemeClr val="lt1"/>
          </a:fillRef>
          <a:effectRef idx="0">
            <a:schemeClr val="accent1"/>
          </a:effectRef>
          <a:fontRef idx="minor">
            <a:schemeClr val="dk1"/>
          </a:fontRef>
        </p:style>
        <p:txBody>
          <a:bodyPr wrap="none">
            <a:spAutoFit/>
          </a:bodyPr>
          <a:lstStyle/>
          <a:p>
            <a:r>
              <a:rPr lang="en-IN" sz="2400" dirty="0" smtClean="0">
                <a:latin typeface="Times New Roman" pitchFamily="18" charset="0"/>
                <a:cs typeface="Times New Roman" pitchFamily="18" charset="0"/>
              </a:rPr>
              <a:t>Cultural Exchange</a:t>
            </a:r>
          </a:p>
          <a:p>
            <a:r>
              <a:rPr lang="en-IN" sz="2400" dirty="0" smtClean="0">
                <a:latin typeface="Times New Roman" pitchFamily="18" charset="0"/>
                <a:cs typeface="Times New Roman" pitchFamily="18" charset="0"/>
              </a:rPr>
              <a:t>Collaborative Projects</a:t>
            </a:r>
          </a:p>
          <a:p>
            <a:r>
              <a:rPr lang="en-IN" sz="2400" dirty="0" smtClean="0">
                <a:latin typeface="Times New Roman" pitchFamily="18" charset="0"/>
                <a:cs typeface="Times New Roman" pitchFamily="18" charset="0"/>
              </a:rPr>
              <a:t>Partnerships</a:t>
            </a:r>
            <a:endParaRPr lang="en-IN" sz="2400"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1066800"/>
            <a:ext cx="5317481" cy="461665"/>
          </a:xfrm>
          <a:prstGeom prst="rect">
            <a:avLst/>
          </a:prstGeom>
        </p:spPr>
        <p:style>
          <a:lnRef idx="1">
            <a:schemeClr val="accent1"/>
          </a:lnRef>
          <a:fillRef idx="2">
            <a:schemeClr val="accent1"/>
          </a:fillRef>
          <a:effectRef idx="1">
            <a:schemeClr val="accent1"/>
          </a:effectRef>
          <a:fontRef idx="minor">
            <a:schemeClr val="dk1"/>
          </a:fontRef>
        </p:style>
        <p:txBody>
          <a:bodyPr wrap="none">
            <a:spAutoFit/>
          </a:bodyPr>
          <a:lstStyle/>
          <a:p>
            <a:r>
              <a:rPr lang="en-IN" sz="2400" dirty="0" smtClean="0">
                <a:latin typeface="Times New Roman" pitchFamily="18" charset="0"/>
                <a:cs typeface="Times New Roman" pitchFamily="18" charset="0"/>
              </a:rPr>
              <a:t>Promotion of Human Rights and Equality</a:t>
            </a:r>
            <a:endParaRPr lang="en-US" sz="2400" dirty="0">
              <a:latin typeface="Times New Roman" pitchFamily="18" charset="0"/>
              <a:cs typeface="Times New Roman" pitchFamily="18" charset="0"/>
            </a:endParaRPr>
          </a:p>
        </p:txBody>
      </p:sp>
      <p:sp>
        <p:nvSpPr>
          <p:cNvPr id="3" name="Rectangle 2"/>
          <p:cNvSpPr/>
          <p:nvPr/>
        </p:nvSpPr>
        <p:spPr>
          <a:xfrm>
            <a:off x="6248400" y="838200"/>
            <a:ext cx="2590800" cy="830997"/>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en-IN" sz="2400" dirty="0" smtClean="0">
                <a:latin typeface="Times New Roman" pitchFamily="18" charset="0"/>
                <a:cs typeface="Times New Roman" pitchFamily="18" charset="0"/>
              </a:rPr>
              <a:t>Advocacy</a:t>
            </a:r>
          </a:p>
          <a:p>
            <a:r>
              <a:rPr lang="en-IN" sz="2400" dirty="0" smtClean="0">
                <a:latin typeface="Times New Roman" pitchFamily="18" charset="0"/>
                <a:cs typeface="Times New Roman" pitchFamily="18" charset="0"/>
              </a:rPr>
              <a:t>Legal Protections</a:t>
            </a:r>
            <a:endParaRPr lang="en-US" sz="2400" dirty="0">
              <a:latin typeface="Times New Roman" pitchFamily="18" charset="0"/>
              <a:cs typeface="Times New Roman" pitchFamily="18" charset="0"/>
            </a:endParaRPr>
          </a:p>
        </p:txBody>
      </p:sp>
      <p:sp>
        <p:nvSpPr>
          <p:cNvPr id="4" name="Rectangle 3"/>
          <p:cNvSpPr/>
          <p:nvPr/>
        </p:nvSpPr>
        <p:spPr>
          <a:xfrm>
            <a:off x="2362200" y="2209800"/>
            <a:ext cx="3520516" cy="461665"/>
          </a:xfrm>
          <a:prstGeom prst="rect">
            <a:avLst/>
          </a:prstGeom>
        </p:spPr>
        <p:style>
          <a:lnRef idx="1">
            <a:schemeClr val="accent2"/>
          </a:lnRef>
          <a:fillRef idx="2">
            <a:schemeClr val="accent2"/>
          </a:fillRef>
          <a:effectRef idx="1">
            <a:schemeClr val="accent2"/>
          </a:effectRef>
          <a:fontRef idx="minor">
            <a:schemeClr val="dk1"/>
          </a:fontRef>
        </p:style>
        <p:txBody>
          <a:bodyPr wrap="none">
            <a:spAutoFit/>
          </a:bodyPr>
          <a:lstStyle/>
          <a:p>
            <a:r>
              <a:rPr lang="en-IN" sz="2400" dirty="0" smtClean="0">
                <a:latin typeface="Times New Roman" pitchFamily="18" charset="0"/>
                <a:cs typeface="Times New Roman" pitchFamily="18" charset="0"/>
              </a:rPr>
              <a:t>Media and Digital Literacy</a:t>
            </a:r>
            <a:endParaRPr lang="en-US" sz="2400" dirty="0">
              <a:latin typeface="Times New Roman" pitchFamily="18" charset="0"/>
              <a:cs typeface="Times New Roman" pitchFamily="18" charset="0"/>
            </a:endParaRPr>
          </a:p>
        </p:txBody>
      </p:sp>
      <p:sp>
        <p:nvSpPr>
          <p:cNvPr id="5" name="Rectangle 4"/>
          <p:cNvSpPr/>
          <p:nvPr/>
        </p:nvSpPr>
        <p:spPr>
          <a:xfrm>
            <a:off x="6248400" y="1981200"/>
            <a:ext cx="2667000" cy="830997"/>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r>
              <a:rPr lang="en-IN" sz="2400" dirty="0" smtClean="0">
                <a:latin typeface="Times New Roman" pitchFamily="18" charset="0"/>
                <a:cs typeface="Times New Roman" pitchFamily="18" charset="0"/>
              </a:rPr>
              <a:t>Media Literacy</a:t>
            </a:r>
          </a:p>
          <a:p>
            <a:r>
              <a:rPr lang="en-IN" sz="2400" dirty="0" smtClean="0">
                <a:latin typeface="Times New Roman" pitchFamily="18" charset="0"/>
                <a:cs typeface="Times New Roman" pitchFamily="18" charset="0"/>
              </a:rPr>
              <a:t>Positive Narratives</a:t>
            </a:r>
          </a:p>
        </p:txBody>
      </p:sp>
      <p:sp>
        <p:nvSpPr>
          <p:cNvPr id="7" name="Rectangle 6"/>
          <p:cNvSpPr/>
          <p:nvPr/>
        </p:nvSpPr>
        <p:spPr>
          <a:xfrm>
            <a:off x="1752600" y="3352800"/>
            <a:ext cx="4086375" cy="461665"/>
          </a:xfrm>
          <a:prstGeom prst="rect">
            <a:avLst/>
          </a:prstGeom>
        </p:spPr>
        <p:style>
          <a:lnRef idx="1">
            <a:schemeClr val="accent1"/>
          </a:lnRef>
          <a:fillRef idx="2">
            <a:schemeClr val="accent1"/>
          </a:fillRef>
          <a:effectRef idx="1">
            <a:schemeClr val="accent1"/>
          </a:effectRef>
          <a:fontRef idx="minor">
            <a:schemeClr val="dk1"/>
          </a:fontRef>
        </p:style>
        <p:txBody>
          <a:bodyPr wrap="none">
            <a:spAutoFit/>
          </a:bodyPr>
          <a:lstStyle/>
          <a:p>
            <a:r>
              <a:rPr lang="en-IN" sz="2400" dirty="0" smtClean="0">
                <a:latin typeface="Times New Roman" pitchFamily="18" charset="0"/>
                <a:cs typeface="Times New Roman" pitchFamily="18" charset="0"/>
              </a:rPr>
              <a:t>Role Modelling and Leadership</a:t>
            </a:r>
            <a:endParaRPr lang="en-US" sz="2400" dirty="0">
              <a:latin typeface="Times New Roman" pitchFamily="18" charset="0"/>
              <a:cs typeface="Times New Roman" pitchFamily="18" charset="0"/>
            </a:endParaRPr>
          </a:p>
        </p:txBody>
      </p:sp>
      <p:sp>
        <p:nvSpPr>
          <p:cNvPr id="8" name="Rectangle 7"/>
          <p:cNvSpPr/>
          <p:nvPr/>
        </p:nvSpPr>
        <p:spPr>
          <a:xfrm>
            <a:off x="6248400" y="3124200"/>
            <a:ext cx="2702984" cy="830997"/>
          </a:xfrm>
          <a:prstGeom prst="rect">
            <a:avLst/>
          </a:prstGeom>
        </p:spPr>
        <p:style>
          <a:lnRef idx="2">
            <a:schemeClr val="accent1"/>
          </a:lnRef>
          <a:fillRef idx="1">
            <a:schemeClr val="lt1"/>
          </a:fillRef>
          <a:effectRef idx="0">
            <a:schemeClr val="accent1"/>
          </a:effectRef>
          <a:fontRef idx="minor">
            <a:schemeClr val="dk1"/>
          </a:fontRef>
        </p:style>
        <p:txBody>
          <a:bodyPr wrap="none">
            <a:spAutoFit/>
          </a:bodyPr>
          <a:lstStyle/>
          <a:p>
            <a:r>
              <a:rPr lang="en-IN" sz="2400" dirty="0" smtClean="0">
                <a:latin typeface="Times New Roman" pitchFamily="18" charset="0"/>
                <a:cs typeface="Times New Roman" pitchFamily="18" charset="0"/>
              </a:rPr>
              <a:t>Role Models</a:t>
            </a:r>
          </a:p>
          <a:p>
            <a:r>
              <a:rPr lang="en-IN" sz="2400" dirty="0" smtClean="0">
                <a:latin typeface="Times New Roman" pitchFamily="18" charset="0"/>
                <a:cs typeface="Times New Roman" pitchFamily="18" charset="0"/>
              </a:rPr>
              <a:t>Community Leaders</a:t>
            </a:r>
            <a:endParaRPr lang="en-US" sz="2400" dirty="0">
              <a:latin typeface="Times New Roman" pitchFamily="18" charset="0"/>
              <a:cs typeface="Times New Roman" pitchFamily="18" charset="0"/>
            </a:endParaRPr>
          </a:p>
        </p:txBody>
      </p:sp>
      <p:sp>
        <p:nvSpPr>
          <p:cNvPr id="9" name="Rectangle 8"/>
          <p:cNvSpPr/>
          <p:nvPr/>
        </p:nvSpPr>
        <p:spPr>
          <a:xfrm>
            <a:off x="1676400" y="4419600"/>
            <a:ext cx="4139275" cy="461665"/>
          </a:xfrm>
          <a:prstGeom prst="rect">
            <a:avLst/>
          </a:prstGeom>
        </p:spPr>
        <p:style>
          <a:lnRef idx="1">
            <a:schemeClr val="accent2"/>
          </a:lnRef>
          <a:fillRef idx="2">
            <a:schemeClr val="accent2"/>
          </a:fillRef>
          <a:effectRef idx="1">
            <a:schemeClr val="accent2"/>
          </a:effectRef>
          <a:fontRef idx="minor">
            <a:schemeClr val="dk1"/>
          </a:fontRef>
        </p:style>
        <p:txBody>
          <a:bodyPr wrap="none">
            <a:spAutoFit/>
          </a:bodyPr>
          <a:lstStyle/>
          <a:p>
            <a:r>
              <a:rPr lang="en-IN" sz="2400" dirty="0" smtClean="0">
                <a:latin typeface="Times New Roman" pitchFamily="18" charset="0"/>
                <a:cs typeface="Times New Roman" pitchFamily="18" charset="0"/>
              </a:rPr>
              <a:t>Personal Reflection and Growth</a:t>
            </a:r>
            <a:endParaRPr lang="en-US" sz="2400" dirty="0">
              <a:latin typeface="Times New Roman" pitchFamily="18" charset="0"/>
              <a:cs typeface="Times New Roman" pitchFamily="18" charset="0"/>
            </a:endParaRPr>
          </a:p>
        </p:txBody>
      </p:sp>
      <p:sp>
        <p:nvSpPr>
          <p:cNvPr id="10" name="Rectangle 9"/>
          <p:cNvSpPr/>
          <p:nvPr/>
        </p:nvSpPr>
        <p:spPr>
          <a:xfrm>
            <a:off x="6248400" y="4267200"/>
            <a:ext cx="2789546" cy="830997"/>
          </a:xfrm>
          <a:prstGeom prst="rect">
            <a:avLst/>
          </a:prstGeom>
        </p:spPr>
        <p:style>
          <a:lnRef idx="2">
            <a:schemeClr val="accent2"/>
          </a:lnRef>
          <a:fillRef idx="1">
            <a:schemeClr val="lt1"/>
          </a:fillRef>
          <a:effectRef idx="0">
            <a:schemeClr val="accent2"/>
          </a:effectRef>
          <a:fontRef idx="minor">
            <a:schemeClr val="dk1"/>
          </a:fontRef>
        </p:style>
        <p:txBody>
          <a:bodyPr wrap="none">
            <a:spAutoFit/>
          </a:bodyPr>
          <a:lstStyle/>
          <a:p>
            <a:r>
              <a:rPr lang="en-IN" sz="2400" dirty="0" smtClean="0">
                <a:latin typeface="Times New Roman" pitchFamily="18" charset="0"/>
                <a:cs typeface="Times New Roman" pitchFamily="18" charset="0"/>
              </a:rPr>
              <a:t>Self-awareness</a:t>
            </a:r>
          </a:p>
          <a:p>
            <a:r>
              <a:rPr lang="en-IN" sz="2400" dirty="0" smtClean="0">
                <a:latin typeface="Times New Roman" pitchFamily="18" charset="0"/>
                <a:cs typeface="Times New Roman" pitchFamily="18" charset="0"/>
              </a:rPr>
              <a:t>Continuous Learning</a:t>
            </a:r>
            <a:endParaRPr lang="en-US" sz="2400" dirty="0">
              <a:latin typeface="Times New Roman" pitchFamily="18" charset="0"/>
              <a:cs typeface="Times New Roman" pitchFamily="18" charset="0"/>
            </a:endParaRPr>
          </a:p>
        </p:txBody>
      </p:sp>
      <p:sp>
        <p:nvSpPr>
          <p:cNvPr id="11" name="Rectangle 10"/>
          <p:cNvSpPr/>
          <p:nvPr/>
        </p:nvSpPr>
        <p:spPr>
          <a:xfrm>
            <a:off x="2590800" y="5562600"/>
            <a:ext cx="3172663" cy="461665"/>
          </a:xfrm>
          <a:prstGeom prst="rect">
            <a:avLst/>
          </a:prstGeom>
        </p:spPr>
        <p:style>
          <a:lnRef idx="1">
            <a:schemeClr val="accent1"/>
          </a:lnRef>
          <a:fillRef idx="2">
            <a:schemeClr val="accent1"/>
          </a:fillRef>
          <a:effectRef idx="1">
            <a:schemeClr val="accent1"/>
          </a:effectRef>
          <a:fontRef idx="minor">
            <a:schemeClr val="dk1"/>
          </a:fontRef>
        </p:style>
        <p:txBody>
          <a:bodyPr wrap="none">
            <a:spAutoFit/>
          </a:bodyPr>
          <a:lstStyle/>
          <a:p>
            <a:r>
              <a:rPr lang="en-IN" sz="2400" dirty="0" smtClean="0">
                <a:latin typeface="Times New Roman" pitchFamily="18" charset="0"/>
                <a:cs typeface="Times New Roman" pitchFamily="18" charset="0"/>
              </a:rPr>
              <a:t>Celebration of Diversity</a:t>
            </a:r>
            <a:endParaRPr lang="en-US" sz="2400" dirty="0">
              <a:latin typeface="Times New Roman" pitchFamily="18" charset="0"/>
              <a:cs typeface="Times New Roman" pitchFamily="18" charset="0"/>
            </a:endParaRPr>
          </a:p>
        </p:txBody>
      </p:sp>
      <p:sp>
        <p:nvSpPr>
          <p:cNvPr id="12" name="Rectangle 11"/>
          <p:cNvSpPr/>
          <p:nvPr/>
        </p:nvSpPr>
        <p:spPr>
          <a:xfrm>
            <a:off x="6248400" y="5410200"/>
            <a:ext cx="2743200" cy="830997"/>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en-IN" sz="2400" dirty="0" smtClean="0">
                <a:latin typeface="Times New Roman" pitchFamily="18" charset="0"/>
                <a:cs typeface="Times New Roman" pitchFamily="18" charset="0"/>
              </a:rPr>
              <a:t>Inclusive Spaces</a:t>
            </a:r>
          </a:p>
          <a:p>
            <a:r>
              <a:rPr lang="en-IN" sz="2400" dirty="0" smtClean="0">
                <a:latin typeface="Times New Roman" pitchFamily="18" charset="0"/>
                <a:cs typeface="Times New Roman" pitchFamily="18" charset="0"/>
              </a:rPr>
              <a:t>Diversity Policies</a:t>
            </a:r>
            <a:endParaRPr lang="en-US" sz="2400" dirty="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3"/>
          <p:cNvSpPr>
            <a:spLocks noChangeArrowheads="1"/>
          </p:cNvSpPr>
          <p:nvPr/>
        </p:nvSpPr>
        <p:spPr bwMode="auto">
          <a:xfrm>
            <a:off x="609600" y="381000"/>
            <a:ext cx="8686800" cy="1200329"/>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Promoting solidarity involves fostering unity, cooperation, and mutual support among individuals and communities. Here are effective strategies to promote solidarity:</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5" name="Rectangle 4"/>
          <p:cNvSpPr/>
          <p:nvPr/>
        </p:nvSpPr>
        <p:spPr>
          <a:xfrm>
            <a:off x="609600" y="1752600"/>
            <a:ext cx="3934154" cy="461665"/>
          </a:xfrm>
          <a:prstGeom prst="rect">
            <a:avLst/>
          </a:prstGeom>
        </p:spPr>
        <p:style>
          <a:lnRef idx="1">
            <a:schemeClr val="accent1"/>
          </a:lnRef>
          <a:fillRef idx="2">
            <a:schemeClr val="accent1"/>
          </a:fillRef>
          <a:effectRef idx="1">
            <a:schemeClr val="accent1"/>
          </a:effectRef>
          <a:fontRef idx="minor">
            <a:schemeClr val="dk1"/>
          </a:fontRef>
        </p:style>
        <p:txBody>
          <a:bodyPr wrap="none">
            <a:spAutoFit/>
          </a:bodyPr>
          <a:lstStyle/>
          <a:p>
            <a:pPr lvl="0" eaLnBrk="0" fontAlgn="base" hangingPunct="0">
              <a:spcBef>
                <a:spcPct val="0"/>
              </a:spcBef>
              <a:spcAft>
                <a:spcPct val="0"/>
              </a:spcAft>
            </a:pPr>
            <a:r>
              <a:rPr lang="en-US" sz="2400" dirty="0" smtClean="0">
                <a:latin typeface="Times New Roman" pitchFamily="18" charset="0"/>
                <a:ea typeface="Calibri" pitchFamily="34" charset="0"/>
                <a:cs typeface="Times New Roman" pitchFamily="18" charset="0"/>
              </a:rPr>
              <a:t>Raise Awareness and Educate:</a:t>
            </a:r>
            <a:endParaRPr lang="en-US" sz="2400" dirty="0" smtClean="0">
              <a:latin typeface="Times New Roman" pitchFamily="18" charset="0"/>
              <a:cs typeface="Times New Roman" pitchFamily="18" charset="0"/>
            </a:endParaRPr>
          </a:p>
        </p:txBody>
      </p:sp>
      <p:sp>
        <p:nvSpPr>
          <p:cNvPr id="6" name="Rectangle 5"/>
          <p:cNvSpPr/>
          <p:nvPr/>
        </p:nvSpPr>
        <p:spPr>
          <a:xfrm>
            <a:off x="609600" y="2209800"/>
            <a:ext cx="4463081" cy="461665"/>
          </a:xfrm>
          <a:prstGeom prst="rect">
            <a:avLst/>
          </a:prstGeom>
        </p:spPr>
        <p:style>
          <a:lnRef idx="1">
            <a:schemeClr val="accent2"/>
          </a:lnRef>
          <a:fillRef idx="2">
            <a:schemeClr val="accent2"/>
          </a:fillRef>
          <a:effectRef idx="1">
            <a:schemeClr val="accent2"/>
          </a:effectRef>
          <a:fontRef idx="minor">
            <a:schemeClr val="dk1"/>
          </a:fontRef>
        </p:style>
        <p:txBody>
          <a:bodyPr wrap="none">
            <a:spAutoFit/>
          </a:bodyPr>
          <a:lstStyle/>
          <a:p>
            <a:r>
              <a:rPr lang="en-IN" sz="2400" dirty="0" smtClean="0">
                <a:latin typeface="Times New Roman" pitchFamily="18" charset="0"/>
                <a:cs typeface="Times New Roman" pitchFamily="18" charset="0"/>
              </a:rPr>
              <a:t>Build Empathy and Understanding</a:t>
            </a:r>
            <a:endParaRPr lang="en-US" sz="2400" dirty="0">
              <a:latin typeface="Times New Roman" pitchFamily="18" charset="0"/>
              <a:cs typeface="Times New Roman" pitchFamily="18" charset="0"/>
            </a:endParaRPr>
          </a:p>
        </p:txBody>
      </p:sp>
      <p:sp>
        <p:nvSpPr>
          <p:cNvPr id="7" name="Rectangle 6"/>
          <p:cNvSpPr/>
          <p:nvPr/>
        </p:nvSpPr>
        <p:spPr>
          <a:xfrm>
            <a:off x="609600" y="2667000"/>
            <a:ext cx="3121367" cy="461665"/>
          </a:xfrm>
          <a:prstGeom prst="rect">
            <a:avLst/>
          </a:prstGeom>
        </p:spPr>
        <p:style>
          <a:lnRef idx="1">
            <a:schemeClr val="accent1"/>
          </a:lnRef>
          <a:fillRef idx="2">
            <a:schemeClr val="accent1"/>
          </a:fillRef>
          <a:effectRef idx="1">
            <a:schemeClr val="accent1"/>
          </a:effectRef>
          <a:fontRef idx="minor">
            <a:schemeClr val="dk1"/>
          </a:fontRef>
        </p:style>
        <p:txBody>
          <a:bodyPr wrap="none">
            <a:spAutoFit/>
          </a:bodyPr>
          <a:lstStyle/>
          <a:p>
            <a:r>
              <a:rPr lang="en-IN" sz="2400" dirty="0" smtClean="0">
                <a:latin typeface="Times New Roman" pitchFamily="18" charset="0"/>
                <a:cs typeface="Times New Roman" pitchFamily="18" charset="0"/>
              </a:rPr>
              <a:t>Create Inclusive Spaces</a:t>
            </a:r>
            <a:endParaRPr lang="en-US" sz="2400" dirty="0">
              <a:latin typeface="Times New Roman" pitchFamily="18" charset="0"/>
              <a:cs typeface="Times New Roman" pitchFamily="18" charset="0"/>
            </a:endParaRPr>
          </a:p>
        </p:txBody>
      </p:sp>
      <p:sp>
        <p:nvSpPr>
          <p:cNvPr id="8" name="Rectangle 7"/>
          <p:cNvSpPr/>
          <p:nvPr/>
        </p:nvSpPr>
        <p:spPr>
          <a:xfrm>
            <a:off x="609600" y="3124200"/>
            <a:ext cx="5280613" cy="461665"/>
          </a:xfrm>
          <a:prstGeom prst="rect">
            <a:avLst/>
          </a:prstGeom>
        </p:spPr>
        <p:style>
          <a:lnRef idx="1">
            <a:schemeClr val="accent2"/>
          </a:lnRef>
          <a:fillRef idx="2">
            <a:schemeClr val="accent2"/>
          </a:fillRef>
          <a:effectRef idx="1">
            <a:schemeClr val="accent2"/>
          </a:effectRef>
          <a:fontRef idx="minor">
            <a:schemeClr val="dk1"/>
          </a:fontRef>
        </p:style>
        <p:txBody>
          <a:bodyPr wrap="none">
            <a:spAutoFit/>
          </a:bodyPr>
          <a:lstStyle/>
          <a:p>
            <a:r>
              <a:rPr lang="en-IN" sz="2400" dirty="0" smtClean="0">
                <a:latin typeface="Times New Roman" pitchFamily="18" charset="0"/>
                <a:cs typeface="Times New Roman" pitchFamily="18" charset="0"/>
              </a:rPr>
              <a:t>Encourage Dialogue and Communication</a:t>
            </a:r>
            <a:endParaRPr lang="en-US" sz="2400" dirty="0">
              <a:latin typeface="Times New Roman" pitchFamily="18" charset="0"/>
              <a:cs typeface="Times New Roman" pitchFamily="18" charset="0"/>
            </a:endParaRPr>
          </a:p>
        </p:txBody>
      </p:sp>
      <p:sp>
        <p:nvSpPr>
          <p:cNvPr id="9" name="Rectangle 8"/>
          <p:cNvSpPr/>
          <p:nvPr/>
        </p:nvSpPr>
        <p:spPr>
          <a:xfrm>
            <a:off x="609600" y="3581400"/>
            <a:ext cx="4009431" cy="461665"/>
          </a:xfrm>
          <a:prstGeom prst="rect">
            <a:avLst/>
          </a:prstGeom>
        </p:spPr>
        <p:style>
          <a:lnRef idx="1">
            <a:schemeClr val="accent1"/>
          </a:lnRef>
          <a:fillRef idx="2">
            <a:schemeClr val="accent1"/>
          </a:fillRef>
          <a:effectRef idx="1">
            <a:schemeClr val="accent1"/>
          </a:effectRef>
          <a:fontRef idx="minor">
            <a:schemeClr val="dk1"/>
          </a:fontRef>
        </p:style>
        <p:txBody>
          <a:bodyPr wrap="none">
            <a:spAutoFit/>
          </a:bodyPr>
          <a:lstStyle/>
          <a:p>
            <a:r>
              <a:rPr lang="en-IN" sz="2400" dirty="0" smtClean="0">
                <a:latin typeface="Times New Roman" pitchFamily="18" charset="0"/>
                <a:cs typeface="Times New Roman" pitchFamily="18" charset="0"/>
              </a:rPr>
              <a:t>Support Community Initiatives</a:t>
            </a:r>
            <a:endParaRPr lang="en-US" sz="2400" dirty="0">
              <a:latin typeface="Times New Roman" pitchFamily="18" charset="0"/>
              <a:cs typeface="Times New Roman" pitchFamily="18" charset="0"/>
            </a:endParaRPr>
          </a:p>
        </p:txBody>
      </p:sp>
      <p:sp>
        <p:nvSpPr>
          <p:cNvPr id="10" name="Rectangle 9"/>
          <p:cNvSpPr/>
          <p:nvPr/>
        </p:nvSpPr>
        <p:spPr>
          <a:xfrm>
            <a:off x="609600" y="4038600"/>
            <a:ext cx="4974439" cy="461665"/>
          </a:xfrm>
          <a:prstGeom prst="rect">
            <a:avLst/>
          </a:prstGeom>
        </p:spPr>
        <p:style>
          <a:lnRef idx="1">
            <a:schemeClr val="accent2"/>
          </a:lnRef>
          <a:fillRef idx="2">
            <a:schemeClr val="accent2"/>
          </a:fillRef>
          <a:effectRef idx="1">
            <a:schemeClr val="accent2"/>
          </a:effectRef>
          <a:fontRef idx="minor">
            <a:schemeClr val="dk1"/>
          </a:fontRef>
        </p:style>
        <p:txBody>
          <a:bodyPr wrap="none">
            <a:spAutoFit/>
          </a:bodyPr>
          <a:lstStyle/>
          <a:p>
            <a:r>
              <a:rPr lang="en-IN" sz="2400" dirty="0" smtClean="0">
                <a:latin typeface="Times New Roman" pitchFamily="18" charset="0"/>
                <a:cs typeface="Times New Roman" pitchFamily="18" charset="0"/>
              </a:rPr>
              <a:t>Advocate for Social Justice and Equity</a:t>
            </a:r>
            <a:endParaRPr lang="en-US" sz="2400" dirty="0">
              <a:latin typeface="Times New Roman" pitchFamily="18" charset="0"/>
              <a:cs typeface="Times New Roman" pitchFamily="18" charset="0"/>
            </a:endParaRPr>
          </a:p>
        </p:txBody>
      </p:sp>
      <p:sp>
        <p:nvSpPr>
          <p:cNvPr id="11" name="Rectangle 10"/>
          <p:cNvSpPr/>
          <p:nvPr/>
        </p:nvSpPr>
        <p:spPr>
          <a:xfrm>
            <a:off x="609600" y="4495800"/>
            <a:ext cx="5140190" cy="461665"/>
          </a:xfrm>
          <a:prstGeom prst="rect">
            <a:avLst/>
          </a:prstGeom>
        </p:spPr>
        <p:style>
          <a:lnRef idx="1">
            <a:schemeClr val="accent1"/>
          </a:lnRef>
          <a:fillRef idx="2">
            <a:schemeClr val="accent1"/>
          </a:fillRef>
          <a:effectRef idx="1">
            <a:schemeClr val="accent1"/>
          </a:effectRef>
          <a:fontRef idx="minor">
            <a:schemeClr val="dk1"/>
          </a:fontRef>
        </p:style>
        <p:txBody>
          <a:bodyPr wrap="none">
            <a:spAutoFit/>
          </a:bodyPr>
          <a:lstStyle/>
          <a:p>
            <a:r>
              <a:rPr lang="en-IN" sz="2400" dirty="0" smtClean="0">
                <a:latin typeface="Times New Roman" pitchFamily="18" charset="0"/>
                <a:cs typeface="Times New Roman" pitchFamily="18" charset="0"/>
              </a:rPr>
              <a:t>Promote Mutual Support and Assistance</a:t>
            </a:r>
            <a:endParaRPr lang="en-US" sz="2400" dirty="0">
              <a:latin typeface="Times New Roman" pitchFamily="18" charset="0"/>
              <a:cs typeface="Times New Roman" pitchFamily="18" charset="0"/>
            </a:endParaRPr>
          </a:p>
        </p:txBody>
      </p:sp>
      <p:sp>
        <p:nvSpPr>
          <p:cNvPr id="12" name="Rectangle 11"/>
          <p:cNvSpPr/>
          <p:nvPr/>
        </p:nvSpPr>
        <p:spPr>
          <a:xfrm>
            <a:off x="609600" y="4953000"/>
            <a:ext cx="3881191" cy="461665"/>
          </a:xfrm>
          <a:prstGeom prst="rect">
            <a:avLst/>
          </a:prstGeom>
        </p:spPr>
        <p:style>
          <a:lnRef idx="1">
            <a:schemeClr val="accent2"/>
          </a:lnRef>
          <a:fillRef idx="2">
            <a:schemeClr val="accent2"/>
          </a:fillRef>
          <a:effectRef idx="1">
            <a:schemeClr val="accent2"/>
          </a:effectRef>
          <a:fontRef idx="minor">
            <a:schemeClr val="dk1"/>
          </a:fontRef>
        </p:style>
        <p:txBody>
          <a:bodyPr wrap="none">
            <a:spAutoFit/>
          </a:bodyPr>
          <a:lstStyle/>
          <a:p>
            <a:r>
              <a:rPr lang="en-IN" sz="2400" dirty="0" smtClean="0">
                <a:latin typeface="Times New Roman" pitchFamily="18" charset="0"/>
                <a:cs typeface="Times New Roman" pitchFamily="18" charset="0"/>
              </a:rPr>
              <a:t>Celebrate Diversity and Unity</a:t>
            </a:r>
            <a:endParaRPr lang="en-US" sz="2400" dirty="0">
              <a:latin typeface="Times New Roman" pitchFamily="18" charset="0"/>
              <a:cs typeface="Times New Roman" pitchFamily="18" charset="0"/>
            </a:endParaRPr>
          </a:p>
        </p:txBody>
      </p:sp>
      <p:sp>
        <p:nvSpPr>
          <p:cNvPr id="13" name="Rectangle 12"/>
          <p:cNvSpPr/>
          <p:nvPr/>
        </p:nvSpPr>
        <p:spPr>
          <a:xfrm>
            <a:off x="609600" y="5410200"/>
            <a:ext cx="4086375" cy="461665"/>
          </a:xfrm>
          <a:prstGeom prst="rect">
            <a:avLst/>
          </a:prstGeom>
        </p:spPr>
        <p:style>
          <a:lnRef idx="1">
            <a:schemeClr val="accent1"/>
          </a:lnRef>
          <a:fillRef idx="2">
            <a:schemeClr val="accent1"/>
          </a:fillRef>
          <a:effectRef idx="1">
            <a:schemeClr val="accent1"/>
          </a:effectRef>
          <a:fontRef idx="minor">
            <a:schemeClr val="dk1"/>
          </a:fontRef>
        </p:style>
        <p:txBody>
          <a:bodyPr wrap="none">
            <a:spAutoFit/>
          </a:bodyPr>
          <a:lstStyle/>
          <a:p>
            <a:r>
              <a:rPr lang="en-IN" sz="2400" dirty="0" smtClean="0">
                <a:latin typeface="Times New Roman" pitchFamily="18" charset="0"/>
                <a:cs typeface="Times New Roman" pitchFamily="18" charset="0"/>
              </a:rPr>
              <a:t>Leadership and Role Modelling</a:t>
            </a:r>
            <a:endParaRPr lang="en-US" sz="2400" dirty="0">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457200"/>
            <a:ext cx="8839200" cy="1569660"/>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just"/>
            <a:r>
              <a:rPr lang="en-US" sz="2400" dirty="0" smtClean="0">
                <a:latin typeface="Times New Roman" pitchFamily="18" charset="0"/>
                <a:cs typeface="Times New Roman" pitchFamily="18" charset="0"/>
              </a:rPr>
              <a:t>Educating for non-violence involves intentional efforts to instill values, skills, and attitudes that promote peaceful conflict resolution, empathy, and respect for human dignity. Here are practical strategies to effectively educate for non-violence</a:t>
            </a:r>
            <a:endParaRPr lang="en-US" sz="2400" dirty="0">
              <a:latin typeface="Times New Roman" pitchFamily="18" charset="0"/>
              <a:cs typeface="Times New Roman" pitchFamily="18" charset="0"/>
            </a:endParaRPr>
          </a:p>
        </p:txBody>
      </p:sp>
      <p:sp>
        <p:nvSpPr>
          <p:cNvPr id="3" name="Rectangle 2"/>
          <p:cNvSpPr/>
          <p:nvPr/>
        </p:nvSpPr>
        <p:spPr>
          <a:xfrm>
            <a:off x="609600" y="2209800"/>
            <a:ext cx="3643946" cy="461665"/>
          </a:xfrm>
          <a:prstGeom prst="rect">
            <a:avLst/>
          </a:prstGeom>
        </p:spPr>
        <p:style>
          <a:lnRef idx="1">
            <a:schemeClr val="accent1"/>
          </a:lnRef>
          <a:fillRef idx="2">
            <a:schemeClr val="accent1"/>
          </a:fillRef>
          <a:effectRef idx="1">
            <a:schemeClr val="accent1"/>
          </a:effectRef>
          <a:fontRef idx="minor">
            <a:schemeClr val="dk1"/>
          </a:fontRef>
        </p:style>
        <p:txBody>
          <a:bodyPr wrap="none">
            <a:spAutoFit/>
          </a:bodyPr>
          <a:lstStyle/>
          <a:p>
            <a:r>
              <a:rPr lang="en-IN" sz="2400" dirty="0" smtClean="0">
                <a:latin typeface="Times New Roman" pitchFamily="18" charset="0"/>
                <a:cs typeface="Times New Roman" pitchFamily="18" charset="0"/>
              </a:rPr>
              <a:t>Understanding Nonviolence</a:t>
            </a:r>
            <a:endParaRPr lang="en-US" sz="2400" dirty="0">
              <a:latin typeface="Times New Roman" pitchFamily="18" charset="0"/>
              <a:cs typeface="Times New Roman" pitchFamily="18" charset="0"/>
            </a:endParaRPr>
          </a:p>
        </p:txBody>
      </p:sp>
      <p:sp>
        <p:nvSpPr>
          <p:cNvPr id="4" name="Rectangle 3"/>
          <p:cNvSpPr/>
          <p:nvPr/>
        </p:nvSpPr>
        <p:spPr>
          <a:xfrm>
            <a:off x="609600" y="2667000"/>
            <a:ext cx="3363421" cy="461665"/>
          </a:xfrm>
          <a:prstGeom prst="rect">
            <a:avLst/>
          </a:prstGeom>
        </p:spPr>
        <p:style>
          <a:lnRef idx="1">
            <a:schemeClr val="accent2"/>
          </a:lnRef>
          <a:fillRef idx="2">
            <a:schemeClr val="accent2"/>
          </a:fillRef>
          <a:effectRef idx="1">
            <a:schemeClr val="accent2"/>
          </a:effectRef>
          <a:fontRef idx="minor">
            <a:schemeClr val="dk1"/>
          </a:fontRef>
        </p:style>
        <p:txBody>
          <a:bodyPr wrap="none">
            <a:spAutoFit/>
          </a:bodyPr>
          <a:lstStyle/>
          <a:p>
            <a:r>
              <a:rPr lang="en-IN" sz="2400" dirty="0" smtClean="0">
                <a:latin typeface="Times New Roman" pitchFamily="18" charset="0"/>
                <a:cs typeface="Times New Roman" pitchFamily="18" charset="0"/>
              </a:rPr>
              <a:t>History and Role Models </a:t>
            </a:r>
            <a:endParaRPr lang="en-US" sz="2400" dirty="0">
              <a:latin typeface="Times New Roman" pitchFamily="18" charset="0"/>
              <a:cs typeface="Times New Roman" pitchFamily="18" charset="0"/>
            </a:endParaRPr>
          </a:p>
        </p:txBody>
      </p:sp>
      <p:sp>
        <p:nvSpPr>
          <p:cNvPr id="5" name="Rectangle 4"/>
          <p:cNvSpPr/>
          <p:nvPr/>
        </p:nvSpPr>
        <p:spPr>
          <a:xfrm>
            <a:off x="609600" y="3124200"/>
            <a:ext cx="3377848" cy="461665"/>
          </a:xfrm>
          <a:prstGeom prst="rect">
            <a:avLst/>
          </a:prstGeom>
        </p:spPr>
        <p:style>
          <a:lnRef idx="1">
            <a:schemeClr val="accent1"/>
          </a:lnRef>
          <a:fillRef idx="2">
            <a:schemeClr val="accent1"/>
          </a:fillRef>
          <a:effectRef idx="1">
            <a:schemeClr val="accent1"/>
          </a:effectRef>
          <a:fontRef idx="minor">
            <a:schemeClr val="dk1"/>
          </a:fontRef>
        </p:style>
        <p:txBody>
          <a:bodyPr wrap="none">
            <a:spAutoFit/>
          </a:bodyPr>
          <a:lstStyle/>
          <a:p>
            <a:r>
              <a:rPr lang="en-IN" sz="2400" dirty="0" smtClean="0">
                <a:latin typeface="Times New Roman" pitchFamily="18" charset="0"/>
                <a:cs typeface="Times New Roman" pitchFamily="18" charset="0"/>
              </a:rPr>
              <a:t>Conflict Resolution Skills</a:t>
            </a:r>
            <a:endParaRPr lang="en-US" sz="2400" dirty="0">
              <a:latin typeface="Times New Roman" pitchFamily="18" charset="0"/>
              <a:cs typeface="Times New Roman" pitchFamily="18" charset="0"/>
            </a:endParaRPr>
          </a:p>
        </p:txBody>
      </p:sp>
      <p:sp>
        <p:nvSpPr>
          <p:cNvPr id="6" name="Rectangle 5"/>
          <p:cNvSpPr/>
          <p:nvPr/>
        </p:nvSpPr>
        <p:spPr>
          <a:xfrm>
            <a:off x="609600" y="3581400"/>
            <a:ext cx="4179349" cy="461665"/>
          </a:xfrm>
          <a:prstGeom prst="rect">
            <a:avLst/>
          </a:prstGeom>
        </p:spPr>
        <p:style>
          <a:lnRef idx="1">
            <a:schemeClr val="accent2"/>
          </a:lnRef>
          <a:fillRef idx="2">
            <a:schemeClr val="accent2"/>
          </a:fillRef>
          <a:effectRef idx="1">
            <a:schemeClr val="accent2"/>
          </a:effectRef>
          <a:fontRef idx="minor">
            <a:schemeClr val="dk1"/>
          </a:fontRef>
        </p:style>
        <p:txBody>
          <a:bodyPr wrap="none">
            <a:spAutoFit/>
          </a:bodyPr>
          <a:lstStyle/>
          <a:p>
            <a:r>
              <a:rPr lang="en-IN" sz="2400" dirty="0" smtClean="0">
                <a:latin typeface="Times New Roman" pitchFamily="18" charset="0"/>
                <a:cs typeface="Times New Roman" pitchFamily="18" charset="0"/>
              </a:rPr>
              <a:t>Empathy and Perspective-taking</a:t>
            </a:r>
            <a:endParaRPr lang="en-US" sz="2400" dirty="0">
              <a:latin typeface="Times New Roman" pitchFamily="18" charset="0"/>
              <a:cs typeface="Times New Roman" pitchFamily="18" charset="0"/>
            </a:endParaRPr>
          </a:p>
        </p:txBody>
      </p:sp>
      <p:sp>
        <p:nvSpPr>
          <p:cNvPr id="7" name="Rectangle 6"/>
          <p:cNvSpPr/>
          <p:nvPr/>
        </p:nvSpPr>
        <p:spPr>
          <a:xfrm>
            <a:off x="609600" y="4038600"/>
            <a:ext cx="4786118" cy="461665"/>
          </a:xfrm>
          <a:prstGeom prst="rect">
            <a:avLst/>
          </a:prstGeom>
        </p:spPr>
        <p:style>
          <a:lnRef idx="1">
            <a:schemeClr val="accent1"/>
          </a:lnRef>
          <a:fillRef idx="2">
            <a:schemeClr val="accent1"/>
          </a:fillRef>
          <a:effectRef idx="1">
            <a:schemeClr val="accent1"/>
          </a:effectRef>
          <a:fontRef idx="minor">
            <a:schemeClr val="dk1"/>
          </a:fontRef>
        </p:style>
        <p:txBody>
          <a:bodyPr wrap="none">
            <a:spAutoFit/>
          </a:bodyPr>
          <a:lstStyle/>
          <a:p>
            <a:r>
              <a:rPr lang="en-IN" sz="2400" dirty="0" smtClean="0">
                <a:latin typeface="Times New Roman" pitchFamily="18" charset="0"/>
                <a:cs typeface="Times New Roman" pitchFamily="18" charset="0"/>
              </a:rPr>
              <a:t>Critical Thinking and Media Literacy</a:t>
            </a:r>
            <a:endParaRPr lang="en-US" sz="2400" dirty="0">
              <a:latin typeface="Times New Roman" pitchFamily="18" charset="0"/>
              <a:cs typeface="Times New Roman" pitchFamily="18" charset="0"/>
            </a:endParaRPr>
          </a:p>
        </p:txBody>
      </p:sp>
      <p:sp>
        <p:nvSpPr>
          <p:cNvPr id="8" name="Rectangle 7"/>
          <p:cNvSpPr/>
          <p:nvPr/>
        </p:nvSpPr>
        <p:spPr>
          <a:xfrm>
            <a:off x="609600" y="4495800"/>
            <a:ext cx="3659976" cy="461665"/>
          </a:xfrm>
          <a:prstGeom prst="rect">
            <a:avLst/>
          </a:prstGeom>
        </p:spPr>
        <p:style>
          <a:lnRef idx="1">
            <a:schemeClr val="accent2"/>
          </a:lnRef>
          <a:fillRef idx="2">
            <a:schemeClr val="accent2"/>
          </a:fillRef>
          <a:effectRef idx="1">
            <a:schemeClr val="accent2"/>
          </a:effectRef>
          <a:fontRef idx="minor">
            <a:schemeClr val="dk1"/>
          </a:fontRef>
        </p:style>
        <p:txBody>
          <a:bodyPr wrap="none">
            <a:spAutoFit/>
          </a:bodyPr>
          <a:lstStyle/>
          <a:p>
            <a:r>
              <a:rPr lang="en-IN" sz="2400" dirty="0" smtClean="0">
                <a:latin typeface="Times New Roman" pitchFamily="18" charset="0"/>
                <a:cs typeface="Times New Roman" pitchFamily="18" charset="0"/>
              </a:rPr>
              <a:t>Promotion</a:t>
            </a:r>
            <a:r>
              <a:rPr lang="en-IN" dirty="0" smtClean="0">
                <a:latin typeface="Times New Roman" pitchFamily="18" charset="0"/>
                <a:cs typeface="Times New Roman" pitchFamily="18" charset="0"/>
              </a:rPr>
              <a:t> </a:t>
            </a:r>
            <a:r>
              <a:rPr lang="en-IN" sz="2400" dirty="0" smtClean="0">
                <a:latin typeface="Times New Roman" pitchFamily="18" charset="0"/>
                <a:cs typeface="Times New Roman" pitchFamily="18" charset="0"/>
              </a:rPr>
              <a:t>of Human Rights</a:t>
            </a:r>
            <a:endParaRPr lang="en-US" sz="2400" dirty="0">
              <a:latin typeface="Times New Roman" pitchFamily="18" charset="0"/>
              <a:cs typeface="Times New Roman" pitchFamily="18" charset="0"/>
            </a:endParaRPr>
          </a:p>
        </p:txBody>
      </p:sp>
      <p:sp>
        <p:nvSpPr>
          <p:cNvPr id="9" name="Rectangle 8"/>
          <p:cNvSpPr/>
          <p:nvPr/>
        </p:nvSpPr>
        <p:spPr>
          <a:xfrm>
            <a:off x="609600" y="4953000"/>
            <a:ext cx="4528804" cy="461665"/>
          </a:xfrm>
          <a:prstGeom prst="rect">
            <a:avLst/>
          </a:prstGeom>
        </p:spPr>
        <p:style>
          <a:lnRef idx="1">
            <a:schemeClr val="accent1"/>
          </a:lnRef>
          <a:fillRef idx="2">
            <a:schemeClr val="accent1"/>
          </a:fillRef>
          <a:effectRef idx="1">
            <a:schemeClr val="accent1"/>
          </a:effectRef>
          <a:fontRef idx="minor">
            <a:schemeClr val="dk1"/>
          </a:fontRef>
        </p:style>
        <p:txBody>
          <a:bodyPr wrap="none">
            <a:spAutoFit/>
          </a:bodyPr>
          <a:lstStyle/>
          <a:p>
            <a:r>
              <a:rPr lang="en-IN" sz="2400" dirty="0" smtClean="0">
                <a:latin typeface="Times New Roman" pitchFamily="18" charset="0"/>
                <a:cs typeface="Times New Roman" pitchFamily="18" charset="0"/>
              </a:rPr>
              <a:t>Community and Civic Engagement</a:t>
            </a:r>
            <a:endParaRPr lang="en-US" sz="2400" dirty="0">
              <a:latin typeface="Times New Roman" pitchFamily="18" charset="0"/>
              <a:cs typeface="Times New Roman" pitchFamily="18" charset="0"/>
            </a:endParaRPr>
          </a:p>
        </p:txBody>
      </p:sp>
      <p:sp>
        <p:nvSpPr>
          <p:cNvPr id="10" name="Rectangle 9"/>
          <p:cNvSpPr/>
          <p:nvPr/>
        </p:nvSpPr>
        <p:spPr>
          <a:xfrm>
            <a:off x="609600" y="5410200"/>
            <a:ext cx="4078361" cy="461665"/>
          </a:xfrm>
          <a:prstGeom prst="rect">
            <a:avLst/>
          </a:prstGeom>
        </p:spPr>
        <p:style>
          <a:lnRef idx="1">
            <a:schemeClr val="accent2"/>
          </a:lnRef>
          <a:fillRef idx="2">
            <a:schemeClr val="accent2"/>
          </a:fillRef>
          <a:effectRef idx="1">
            <a:schemeClr val="accent2"/>
          </a:effectRef>
          <a:fontRef idx="minor">
            <a:schemeClr val="dk1"/>
          </a:fontRef>
        </p:style>
        <p:txBody>
          <a:bodyPr wrap="none">
            <a:spAutoFit/>
          </a:bodyPr>
          <a:lstStyle/>
          <a:p>
            <a:r>
              <a:rPr lang="en-IN" sz="2400" dirty="0" smtClean="0">
                <a:latin typeface="Times New Roman" pitchFamily="18" charset="0"/>
                <a:cs typeface="Times New Roman" pitchFamily="18" charset="0"/>
              </a:rPr>
              <a:t>Building Positive Relationships</a:t>
            </a:r>
            <a:endParaRPr lang="en-US" sz="2400" dirty="0">
              <a:latin typeface="Times New Roman" pitchFamily="18" charset="0"/>
              <a:cs typeface="Times New Roman" pitchFamily="18" charset="0"/>
            </a:endParaRPr>
          </a:p>
        </p:txBody>
      </p:sp>
      <p:sp>
        <p:nvSpPr>
          <p:cNvPr id="11" name="Rectangle 10"/>
          <p:cNvSpPr/>
          <p:nvPr/>
        </p:nvSpPr>
        <p:spPr>
          <a:xfrm>
            <a:off x="609600" y="5867400"/>
            <a:ext cx="3164264" cy="461665"/>
          </a:xfrm>
          <a:prstGeom prst="rect">
            <a:avLst/>
          </a:prstGeom>
        </p:spPr>
        <p:style>
          <a:lnRef idx="1">
            <a:schemeClr val="accent1"/>
          </a:lnRef>
          <a:fillRef idx="2">
            <a:schemeClr val="accent1"/>
          </a:fillRef>
          <a:effectRef idx="1">
            <a:schemeClr val="accent1"/>
          </a:effectRef>
          <a:fontRef idx="minor">
            <a:schemeClr val="dk1"/>
          </a:fontRef>
        </p:style>
        <p:txBody>
          <a:bodyPr wrap="none">
            <a:spAutoFit/>
          </a:bodyPr>
          <a:lstStyle/>
          <a:p>
            <a:r>
              <a:rPr lang="en-IN" sz="2400" dirty="0" smtClean="0">
                <a:latin typeface="Times New Roman" pitchFamily="18" charset="0"/>
                <a:cs typeface="Times New Roman" pitchFamily="18" charset="0"/>
              </a:rPr>
              <a:t>Conflict Transformation</a:t>
            </a:r>
            <a:endParaRPr lang="en-US" sz="2400" dirty="0">
              <a:latin typeface="Times New Roman" pitchFamily="18" charset="0"/>
              <a:cs typeface="Times New Roman" pitchFamily="18" charset="0"/>
            </a:endParaRPr>
          </a:p>
        </p:txBody>
      </p:sp>
      <p:sp>
        <p:nvSpPr>
          <p:cNvPr id="12" name="Rectangle 11"/>
          <p:cNvSpPr/>
          <p:nvPr/>
        </p:nvSpPr>
        <p:spPr>
          <a:xfrm>
            <a:off x="609600" y="6324600"/>
            <a:ext cx="3413755" cy="461665"/>
          </a:xfrm>
          <a:prstGeom prst="rect">
            <a:avLst/>
          </a:prstGeom>
        </p:spPr>
        <p:style>
          <a:lnRef idx="1">
            <a:schemeClr val="accent2"/>
          </a:lnRef>
          <a:fillRef idx="2">
            <a:schemeClr val="accent2"/>
          </a:fillRef>
          <a:effectRef idx="1">
            <a:schemeClr val="accent2"/>
          </a:effectRef>
          <a:fontRef idx="minor">
            <a:schemeClr val="dk1"/>
          </a:fontRef>
        </p:style>
        <p:txBody>
          <a:bodyPr wrap="none">
            <a:spAutoFit/>
          </a:bodyPr>
          <a:lstStyle/>
          <a:p>
            <a:r>
              <a:rPr lang="en-IN" sz="2400" dirty="0" smtClean="0">
                <a:latin typeface="Times New Roman" pitchFamily="18" charset="0"/>
                <a:cs typeface="Times New Roman" pitchFamily="18" charset="0"/>
              </a:rPr>
              <a:t>Education Across Settings</a:t>
            </a:r>
            <a:endParaRPr lang="en-US" sz="2400" dirty="0">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457200"/>
            <a:ext cx="8991600" cy="1569660"/>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just"/>
            <a:r>
              <a:rPr lang="en-IN" sz="2400" dirty="0" smtClean="0">
                <a:latin typeface="Times New Roman" pitchFamily="18" charset="0"/>
                <a:cs typeface="Times New Roman" pitchFamily="18" charset="0"/>
              </a:rPr>
              <a:t>UNESCO's Culture of Peace program aims to promote a global movement towards peace through education, dialogue, and cooperation. Here are the key components and objectives of UNESCO's Culture of Peace program:</a:t>
            </a:r>
            <a:endParaRPr lang="en-US" sz="2400" dirty="0">
              <a:latin typeface="Times New Roman" pitchFamily="18" charset="0"/>
              <a:cs typeface="Times New Roman" pitchFamily="18" charset="0"/>
            </a:endParaRPr>
          </a:p>
        </p:txBody>
      </p:sp>
      <p:sp>
        <p:nvSpPr>
          <p:cNvPr id="3" name="Rectangle 2"/>
          <p:cNvSpPr/>
          <p:nvPr/>
        </p:nvSpPr>
        <p:spPr>
          <a:xfrm>
            <a:off x="228600" y="2971800"/>
            <a:ext cx="3278462" cy="461665"/>
          </a:xfrm>
          <a:prstGeom prst="rect">
            <a:avLst/>
          </a:prstGeom>
        </p:spPr>
        <p:style>
          <a:lnRef idx="1">
            <a:schemeClr val="dk1"/>
          </a:lnRef>
          <a:fillRef idx="2">
            <a:schemeClr val="dk1"/>
          </a:fillRef>
          <a:effectRef idx="1">
            <a:schemeClr val="dk1"/>
          </a:effectRef>
          <a:fontRef idx="minor">
            <a:schemeClr val="dk1"/>
          </a:fontRef>
        </p:style>
        <p:txBody>
          <a:bodyPr wrap="none">
            <a:spAutoFit/>
          </a:bodyPr>
          <a:lstStyle/>
          <a:p>
            <a:r>
              <a:rPr lang="en-IN" sz="2400" dirty="0" smtClean="0">
                <a:latin typeface="Times New Roman" pitchFamily="18" charset="0"/>
                <a:cs typeface="Times New Roman" pitchFamily="18" charset="0"/>
              </a:rPr>
              <a:t>Background and Purpose</a:t>
            </a:r>
            <a:endParaRPr lang="en-US" sz="2400" dirty="0">
              <a:latin typeface="Times New Roman" pitchFamily="18" charset="0"/>
              <a:cs typeface="Times New Roman" pitchFamily="18" charset="0"/>
            </a:endParaRPr>
          </a:p>
        </p:txBody>
      </p:sp>
      <p:sp>
        <p:nvSpPr>
          <p:cNvPr id="4" name="Rectangle 3"/>
          <p:cNvSpPr/>
          <p:nvPr/>
        </p:nvSpPr>
        <p:spPr>
          <a:xfrm>
            <a:off x="3733800" y="2438400"/>
            <a:ext cx="5562600" cy="1569660"/>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just"/>
            <a:r>
              <a:rPr lang="en-IN" sz="2400" dirty="0" smtClean="0">
                <a:latin typeface="Times New Roman" pitchFamily="18" charset="0"/>
                <a:cs typeface="Times New Roman" pitchFamily="18" charset="0"/>
              </a:rPr>
              <a:t>The Culture of Peace initiative was launched by UNESCO in 1992 in response to the growing concerns about escalating violence and conflicts worldwide. </a:t>
            </a:r>
            <a:endParaRPr lang="en-US" sz="2400" dirty="0">
              <a:latin typeface="Times New Roman" pitchFamily="18" charset="0"/>
              <a:cs typeface="Times New Roman" pitchFamily="18" charset="0"/>
            </a:endParaRPr>
          </a:p>
        </p:txBody>
      </p:sp>
      <p:sp>
        <p:nvSpPr>
          <p:cNvPr id="5" name="Rectangle 4"/>
          <p:cNvSpPr/>
          <p:nvPr/>
        </p:nvSpPr>
        <p:spPr>
          <a:xfrm>
            <a:off x="914400" y="5181600"/>
            <a:ext cx="2089033" cy="461665"/>
          </a:xfrm>
          <a:prstGeom prst="rect">
            <a:avLst/>
          </a:prstGeom>
        </p:spPr>
        <p:style>
          <a:lnRef idx="1">
            <a:schemeClr val="accent1"/>
          </a:lnRef>
          <a:fillRef idx="2">
            <a:schemeClr val="accent1"/>
          </a:fillRef>
          <a:effectRef idx="1">
            <a:schemeClr val="accent1"/>
          </a:effectRef>
          <a:fontRef idx="minor">
            <a:schemeClr val="dk1"/>
          </a:fontRef>
        </p:style>
        <p:txBody>
          <a:bodyPr wrap="none">
            <a:spAutoFit/>
          </a:bodyPr>
          <a:lstStyle/>
          <a:p>
            <a:r>
              <a:rPr lang="en-IN" sz="2400" dirty="0" smtClean="0">
                <a:latin typeface="Times New Roman" pitchFamily="18" charset="0"/>
                <a:cs typeface="Times New Roman" pitchFamily="18" charset="0"/>
              </a:rPr>
              <a:t>Core Principles</a:t>
            </a:r>
            <a:endParaRPr lang="en-US" sz="2400" dirty="0">
              <a:latin typeface="Times New Roman" pitchFamily="18" charset="0"/>
              <a:cs typeface="Times New Roman" pitchFamily="18" charset="0"/>
            </a:endParaRPr>
          </a:p>
        </p:txBody>
      </p:sp>
      <p:sp>
        <p:nvSpPr>
          <p:cNvPr id="6" name="Rectangle 5"/>
          <p:cNvSpPr/>
          <p:nvPr/>
        </p:nvSpPr>
        <p:spPr>
          <a:xfrm>
            <a:off x="3733800" y="4495800"/>
            <a:ext cx="5638800" cy="1938992"/>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just"/>
            <a:r>
              <a:rPr lang="en-IN" sz="2400" dirty="0" smtClean="0">
                <a:latin typeface="Times New Roman" pitchFamily="18" charset="0"/>
                <a:cs typeface="Times New Roman" pitchFamily="18" charset="0"/>
              </a:rPr>
              <a:t>The program is based on the belief that peace is not merely the absence of conflict but a positive, dynamic process involving cooperation, dialogue, and respect for diversity</a:t>
            </a:r>
            <a:endParaRPr lang="en-US" sz="2400" dirty="0">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685800"/>
            <a:ext cx="2659702" cy="461665"/>
          </a:xfrm>
          <a:prstGeom prst="rect">
            <a:avLst/>
          </a:prstGeom>
        </p:spPr>
        <p:style>
          <a:lnRef idx="1">
            <a:schemeClr val="dk1"/>
          </a:lnRef>
          <a:fillRef idx="2">
            <a:schemeClr val="dk1"/>
          </a:fillRef>
          <a:effectRef idx="1">
            <a:schemeClr val="dk1"/>
          </a:effectRef>
          <a:fontRef idx="minor">
            <a:schemeClr val="dk1"/>
          </a:fontRef>
        </p:style>
        <p:txBody>
          <a:bodyPr wrap="none">
            <a:spAutoFit/>
          </a:bodyPr>
          <a:lstStyle/>
          <a:p>
            <a:r>
              <a:rPr lang="en-IN" sz="2400" dirty="0" smtClean="0">
                <a:latin typeface="Times New Roman" pitchFamily="18" charset="0"/>
                <a:cs typeface="Times New Roman" pitchFamily="18" charset="0"/>
              </a:rPr>
              <a:t>Education for Peace</a:t>
            </a:r>
            <a:endParaRPr lang="en-US" sz="2400" dirty="0">
              <a:latin typeface="Times New Roman" pitchFamily="18" charset="0"/>
              <a:cs typeface="Times New Roman" pitchFamily="18" charset="0"/>
            </a:endParaRPr>
          </a:p>
        </p:txBody>
      </p:sp>
      <p:sp>
        <p:nvSpPr>
          <p:cNvPr id="3" name="Rectangle 2"/>
          <p:cNvSpPr/>
          <p:nvPr/>
        </p:nvSpPr>
        <p:spPr>
          <a:xfrm>
            <a:off x="3962400" y="533400"/>
            <a:ext cx="5715000" cy="830997"/>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just"/>
            <a:r>
              <a:rPr lang="en-IN" sz="2400" dirty="0" smtClean="0">
                <a:latin typeface="Times New Roman" pitchFamily="18" charset="0"/>
                <a:cs typeface="Times New Roman" pitchFamily="18" charset="0"/>
              </a:rPr>
              <a:t>One of the central pillars of UNESCO's Culture of Peace program is education</a:t>
            </a:r>
            <a:endParaRPr lang="en-US" sz="2400" dirty="0">
              <a:latin typeface="Times New Roman" pitchFamily="18" charset="0"/>
              <a:cs typeface="Times New Roman" pitchFamily="18" charset="0"/>
            </a:endParaRPr>
          </a:p>
        </p:txBody>
      </p:sp>
      <p:sp>
        <p:nvSpPr>
          <p:cNvPr id="4" name="Rectangle 3"/>
          <p:cNvSpPr/>
          <p:nvPr/>
        </p:nvSpPr>
        <p:spPr>
          <a:xfrm>
            <a:off x="152400" y="2057400"/>
            <a:ext cx="3657600" cy="830997"/>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r>
              <a:rPr lang="en-IN" sz="2400" dirty="0" smtClean="0">
                <a:latin typeface="Times New Roman" pitchFamily="18" charset="0"/>
                <a:cs typeface="Times New Roman" pitchFamily="18" charset="0"/>
              </a:rPr>
              <a:t>Promotion of Intercultural </a:t>
            </a:r>
          </a:p>
          <a:p>
            <a:r>
              <a:rPr lang="en-IN" sz="2400" dirty="0" smtClean="0">
                <a:latin typeface="Times New Roman" pitchFamily="18" charset="0"/>
                <a:cs typeface="Times New Roman" pitchFamily="18" charset="0"/>
              </a:rPr>
              <a:t>Dialogue</a:t>
            </a:r>
            <a:endParaRPr lang="en-US" sz="2400" dirty="0">
              <a:latin typeface="Times New Roman" pitchFamily="18" charset="0"/>
              <a:cs typeface="Times New Roman" pitchFamily="18" charset="0"/>
            </a:endParaRPr>
          </a:p>
        </p:txBody>
      </p:sp>
      <p:sp>
        <p:nvSpPr>
          <p:cNvPr id="5" name="Rectangle 4"/>
          <p:cNvSpPr/>
          <p:nvPr/>
        </p:nvSpPr>
        <p:spPr>
          <a:xfrm>
            <a:off x="3962400" y="1676400"/>
            <a:ext cx="5638800" cy="1200329"/>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just"/>
            <a:r>
              <a:rPr lang="en-IN" sz="2400" dirty="0" smtClean="0">
                <a:latin typeface="Times New Roman" pitchFamily="18" charset="0"/>
                <a:cs typeface="Times New Roman" pitchFamily="18" charset="0"/>
              </a:rPr>
              <a:t>The program encourages dialogue among different cultures, religions, and civilizations to foster mutual respect and understanding. </a:t>
            </a:r>
            <a:endParaRPr lang="en-US" sz="2400" dirty="0">
              <a:latin typeface="Times New Roman" pitchFamily="18" charset="0"/>
              <a:cs typeface="Times New Roman" pitchFamily="18" charset="0"/>
            </a:endParaRPr>
          </a:p>
        </p:txBody>
      </p:sp>
      <p:sp>
        <p:nvSpPr>
          <p:cNvPr id="6" name="Rectangle 5"/>
          <p:cNvSpPr/>
          <p:nvPr/>
        </p:nvSpPr>
        <p:spPr>
          <a:xfrm>
            <a:off x="381000" y="3886200"/>
            <a:ext cx="3335785" cy="461665"/>
          </a:xfrm>
          <a:prstGeom prst="rect">
            <a:avLst/>
          </a:prstGeom>
        </p:spPr>
        <p:style>
          <a:lnRef idx="1">
            <a:schemeClr val="dk1"/>
          </a:lnRef>
          <a:fillRef idx="2">
            <a:schemeClr val="dk1"/>
          </a:fillRef>
          <a:effectRef idx="1">
            <a:schemeClr val="dk1"/>
          </a:effectRef>
          <a:fontRef idx="minor">
            <a:schemeClr val="dk1"/>
          </a:fontRef>
        </p:style>
        <p:txBody>
          <a:bodyPr wrap="none">
            <a:spAutoFit/>
          </a:bodyPr>
          <a:lstStyle/>
          <a:p>
            <a:r>
              <a:rPr lang="en-IN" sz="2400" dirty="0" smtClean="0">
                <a:latin typeface="Times New Roman" pitchFamily="18" charset="0"/>
                <a:cs typeface="Times New Roman" pitchFamily="18" charset="0"/>
              </a:rPr>
              <a:t>Advocacy and Awareness</a:t>
            </a:r>
            <a:endParaRPr lang="en-US" sz="2400" dirty="0">
              <a:latin typeface="Times New Roman" pitchFamily="18" charset="0"/>
              <a:cs typeface="Times New Roman" pitchFamily="18" charset="0"/>
            </a:endParaRPr>
          </a:p>
        </p:txBody>
      </p:sp>
      <p:sp>
        <p:nvSpPr>
          <p:cNvPr id="7" name="Rectangle 6"/>
          <p:cNvSpPr/>
          <p:nvPr/>
        </p:nvSpPr>
        <p:spPr>
          <a:xfrm>
            <a:off x="3962400" y="3352800"/>
            <a:ext cx="5562600" cy="1569660"/>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just"/>
            <a:r>
              <a:rPr lang="en-IN" sz="2400" dirty="0" smtClean="0">
                <a:latin typeface="Times New Roman" pitchFamily="18" charset="0"/>
                <a:cs typeface="Times New Roman" pitchFamily="18" charset="0"/>
              </a:rPr>
              <a:t>UNESCO works to raise awareness about the importance of a culture of peace through advocacy campaigns, events, publications, and partnerships </a:t>
            </a:r>
            <a:endParaRPr lang="en-US" sz="2400" dirty="0">
              <a:latin typeface="Times New Roman" pitchFamily="18" charset="0"/>
              <a:cs typeface="Times New Roman" pitchFamily="18" charset="0"/>
            </a:endParaRPr>
          </a:p>
        </p:txBody>
      </p:sp>
      <p:sp>
        <p:nvSpPr>
          <p:cNvPr id="8" name="Rectangle 7"/>
          <p:cNvSpPr/>
          <p:nvPr/>
        </p:nvSpPr>
        <p:spPr>
          <a:xfrm>
            <a:off x="609600" y="5486400"/>
            <a:ext cx="2428870" cy="461665"/>
          </a:xfrm>
          <a:prstGeom prst="rect">
            <a:avLst/>
          </a:prstGeom>
        </p:spPr>
        <p:style>
          <a:lnRef idx="1">
            <a:schemeClr val="accent1"/>
          </a:lnRef>
          <a:fillRef idx="2">
            <a:schemeClr val="accent1"/>
          </a:fillRef>
          <a:effectRef idx="1">
            <a:schemeClr val="accent1"/>
          </a:effectRef>
          <a:fontRef idx="minor">
            <a:schemeClr val="dk1"/>
          </a:fontRef>
        </p:style>
        <p:txBody>
          <a:bodyPr wrap="none">
            <a:spAutoFit/>
          </a:bodyPr>
          <a:lstStyle/>
          <a:p>
            <a:r>
              <a:rPr lang="en-IN" sz="2400" dirty="0" smtClean="0">
                <a:latin typeface="Times New Roman" pitchFamily="18" charset="0"/>
                <a:cs typeface="Times New Roman" pitchFamily="18" charset="0"/>
              </a:rPr>
              <a:t>Capacity Building</a:t>
            </a:r>
            <a:endParaRPr lang="en-US" sz="2400" dirty="0">
              <a:latin typeface="Times New Roman" pitchFamily="18" charset="0"/>
              <a:cs typeface="Times New Roman" pitchFamily="18" charset="0"/>
            </a:endParaRPr>
          </a:p>
        </p:txBody>
      </p:sp>
      <p:sp>
        <p:nvSpPr>
          <p:cNvPr id="9" name="Rectangle 8"/>
          <p:cNvSpPr/>
          <p:nvPr/>
        </p:nvSpPr>
        <p:spPr>
          <a:xfrm>
            <a:off x="3962400" y="5105400"/>
            <a:ext cx="5562600" cy="1569660"/>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just"/>
            <a:r>
              <a:rPr lang="en-IN" sz="2400" dirty="0" smtClean="0">
                <a:latin typeface="Times New Roman" pitchFamily="18" charset="0"/>
                <a:cs typeface="Times New Roman" pitchFamily="18" charset="0"/>
              </a:rPr>
              <a:t>UNESCO provides support for capacity building initiatives aimed at empowering individuals and communities to become agents of change for peace. </a:t>
            </a:r>
            <a:endParaRPr lang="en-US" sz="2400" dirty="0">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762000"/>
            <a:ext cx="3328155" cy="830997"/>
          </a:xfrm>
          <a:prstGeom prst="rect">
            <a:avLst/>
          </a:prstGeom>
        </p:spPr>
        <p:style>
          <a:lnRef idx="1">
            <a:schemeClr val="dk1"/>
          </a:lnRef>
          <a:fillRef idx="2">
            <a:schemeClr val="dk1"/>
          </a:fillRef>
          <a:effectRef idx="1">
            <a:schemeClr val="dk1"/>
          </a:effectRef>
          <a:fontRef idx="minor">
            <a:schemeClr val="dk1"/>
          </a:fontRef>
        </p:style>
        <p:txBody>
          <a:bodyPr wrap="none">
            <a:spAutoFit/>
          </a:bodyPr>
          <a:lstStyle/>
          <a:p>
            <a:r>
              <a:rPr lang="en-IN" sz="2400" dirty="0" smtClean="0">
                <a:latin typeface="Times New Roman" pitchFamily="18" charset="0"/>
                <a:cs typeface="Times New Roman" pitchFamily="18" charset="0"/>
              </a:rPr>
              <a:t>Research and Knowledge</a:t>
            </a:r>
          </a:p>
          <a:p>
            <a:r>
              <a:rPr lang="en-IN" sz="2400" dirty="0" smtClean="0">
                <a:latin typeface="Times New Roman" pitchFamily="18" charset="0"/>
                <a:cs typeface="Times New Roman" pitchFamily="18" charset="0"/>
              </a:rPr>
              <a:t> Sharing</a:t>
            </a:r>
            <a:endParaRPr lang="en-US" sz="2400" dirty="0">
              <a:latin typeface="Times New Roman" pitchFamily="18" charset="0"/>
              <a:cs typeface="Times New Roman" pitchFamily="18" charset="0"/>
            </a:endParaRPr>
          </a:p>
        </p:txBody>
      </p:sp>
      <p:sp>
        <p:nvSpPr>
          <p:cNvPr id="3" name="Rectangle 2"/>
          <p:cNvSpPr/>
          <p:nvPr/>
        </p:nvSpPr>
        <p:spPr>
          <a:xfrm>
            <a:off x="4038600" y="457200"/>
            <a:ext cx="5562600" cy="1569660"/>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just"/>
            <a:r>
              <a:rPr lang="en-IN" sz="2400" dirty="0" smtClean="0">
                <a:latin typeface="Times New Roman" pitchFamily="18" charset="0"/>
                <a:cs typeface="Times New Roman" pitchFamily="18" charset="0"/>
              </a:rPr>
              <a:t>The organization conducts research and collects data on issues related to peace building, conflict resolution, and the impact of violence on societies. </a:t>
            </a:r>
            <a:endParaRPr lang="en-US" sz="2400" dirty="0">
              <a:latin typeface="Times New Roman" pitchFamily="18" charset="0"/>
              <a:cs typeface="Times New Roman" pitchFamily="18" charset="0"/>
            </a:endParaRPr>
          </a:p>
        </p:txBody>
      </p:sp>
      <p:sp>
        <p:nvSpPr>
          <p:cNvPr id="4" name="Rectangle 3"/>
          <p:cNvSpPr/>
          <p:nvPr/>
        </p:nvSpPr>
        <p:spPr>
          <a:xfrm>
            <a:off x="457200" y="2514600"/>
            <a:ext cx="2773516" cy="830997"/>
          </a:xfrm>
          <a:prstGeom prst="rect">
            <a:avLst/>
          </a:prstGeom>
        </p:spPr>
        <p:style>
          <a:lnRef idx="1">
            <a:schemeClr val="accent1"/>
          </a:lnRef>
          <a:fillRef idx="2">
            <a:schemeClr val="accent1"/>
          </a:fillRef>
          <a:effectRef idx="1">
            <a:schemeClr val="accent1"/>
          </a:effectRef>
          <a:fontRef idx="minor">
            <a:schemeClr val="dk1"/>
          </a:fontRef>
        </p:style>
        <p:txBody>
          <a:bodyPr wrap="none">
            <a:spAutoFit/>
          </a:bodyPr>
          <a:lstStyle/>
          <a:p>
            <a:r>
              <a:rPr lang="en-IN" sz="2400" dirty="0" smtClean="0">
                <a:latin typeface="Times New Roman" pitchFamily="18" charset="0"/>
                <a:cs typeface="Times New Roman" pitchFamily="18" charset="0"/>
              </a:rPr>
              <a:t>Global Network and </a:t>
            </a:r>
          </a:p>
          <a:p>
            <a:r>
              <a:rPr lang="en-IN" sz="2400" dirty="0" smtClean="0">
                <a:latin typeface="Times New Roman" pitchFamily="18" charset="0"/>
                <a:cs typeface="Times New Roman" pitchFamily="18" charset="0"/>
              </a:rPr>
              <a:t>Partnerships</a:t>
            </a:r>
            <a:endParaRPr lang="en-US" sz="2400" dirty="0">
              <a:latin typeface="Times New Roman" pitchFamily="18" charset="0"/>
              <a:cs typeface="Times New Roman" pitchFamily="18" charset="0"/>
            </a:endParaRPr>
          </a:p>
        </p:txBody>
      </p:sp>
      <p:sp>
        <p:nvSpPr>
          <p:cNvPr id="5" name="Rectangle 4"/>
          <p:cNvSpPr/>
          <p:nvPr/>
        </p:nvSpPr>
        <p:spPr>
          <a:xfrm>
            <a:off x="4038600" y="2209800"/>
            <a:ext cx="5562600" cy="1569660"/>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just"/>
            <a:r>
              <a:rPr lang="en-IN" sz="2400" dirty="0" smtClean="0">
                <a:latin typeface="Times New Roman" pitchFamily="18" charset="0"/>
                <a:cs typeface="Times New Roman" pitchFamily="18" charset="0"/>
              </a:rPr>
              <a:t>UNESCO collaborates with a wide range of stakeholders, including governments, NGOs, academia, and the private sector, to promote a culture of peace globally. </a:t>
            </a:r>
            <a:endParaRPr lang="en-US" sz="2400" dirty="0">
              <a:latin typeface="Times New Roman" pitchFamily="18" charset="0"/>
              <a:cs typeface="Times New Roman" pitchFamily="18" charset="0"/>
            </a:endParaRPr>
          </a:p>
        </p:txBody>
      </p:sp>
      <p:sp>
        <p:nvSpPr>
          <p:cNvPr id="6" name="Rectangle 5"/>
          <p:cNvSpPr/>
          <p:nvPr/>
        </p:nvSpPr>
        <p:spPr>
          <a:xfrm>
            <a:off x="685800" y="4343400"/>
            <a:ext cx="8763000" cy="1569660"/>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algn="just"/>
            <a:r>
              <a:rPr lang="en-IN" sz="2400" dirty="0" smtClean="0">
                <a:latin typeface="Times New Roman" pitchFamily="18" charset="0"/>
                <a:cs typeface="Times New Roman" pitchFamily="18" charset="0"/>
              </a:rPr>
              <a:t>UNESCO's Culture of Peace program embodies a comprehensive approach to fostering a world where peace is cultivated through education, dialogue, and cooperation, aiming to create a sustainable and inclusive future for all.</a:t>
            </a:r>
            <a:endParaRPr lang="en-US" sz="2400" dirty="0">
              <a:latin typeface="Times New Roman" pitchFamily="18" charset="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533400"/>
            <a:ext cx="8991600" cy="1569660"/>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just"/>
            <a:r>
              <a:rPr lang="en-IN" sz="2400" dirty="0" smtClean="0">
                <a:latin typeface="Times New Roman" pitchFamily="18" charset="0"/>
                <a:cs typeface="Times New Roman" pitchFamily="18" charset="0"/>
              </a:rPr>
              <a:t>UNESCO (United Nations Educational, Scientific and Cultural Organization) promotes international peace and security through a range of initiatives that leverage education, culture, science, and communication. Here’s an outline of UNESCO’s efforts in this area</a:t>
            </a:r>
            <a:r>
              <a:rPr lang="en-IN" dirty="0" smtClean="0"/>
              <a:t>:</a:t>
            </a:r>
            <a:endParaRPr lang="en-US" dirty="0"/>
          </a:p>
        </p:txBody>
      </p:sp>
      <p:sp>
        <p:nvSpPr>
          <p:cNvPr id="3" name="Rectangle 2"/>
          <p:cNvSpPr/>
          <p:nvPr/>
        </p:nvSpPr>
        <p:spPr>
          <a:xfrm>
            <a:off x="1219200" y="2362200"/>
            <a:ext cx="7391400" cy="461665"/>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r>
              <a:rPr lang="en-IN" sz="2400" dirty="0" smtClean="0">
                <a:latin typeface="Times New Roman" pitchFamily="18" charset="0"/>
                <a:cs typeface="Times New Roman" pitchFamily="18" charset="0"/>
              </a:rPr>
              <a:t>UNESCO’s Initiatives for International Peace and Security</a:t>
            </a:r>
            <a:endParaRPr lang="en-US" sz="2400" dirty="0">
              <a:latin typeface="Times New Roman" pitchFamily="18" charset="0"/>
              <a:cs typeface="Times New Roman" pitchFamily="18" charset="0"/>
            </a:endParaRPr>
          </a:p>
        </p:txBody>
      </p:sp>
      <p:sp>
        <p:nvSpPr>
          <p:cNvPr id="4" name="Rectangle 3"/>
          <p:cNvSpPr/>
          <p:nvPr/>
        </p:nvSpPr>
        <p:spPr>
          <a:xfrm>
            <a:off x="457200" y="2895600"/>
            <a:ext cx="8991600" cy="830997"/>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just"/>
            <a:r>
              <a:rPr lang="en-IN" sz="2400" b="1" i="1" dirty="0" smtClean="0">
                <a:solidFill>
                  <a:srgbClr val="FF0000"/>
                </a:solidFill>
                <a:latin typeface="Times New Roman" pitchFamily="18" charset="0"/>
                <a:cs typeface="Times New Roman" pitchFamily="18" charset="0"/>
              </a:rPr>
              <a:t>Education for Peace: </a:t>
            </a:r>
            <a:r>
              <a:rPr lang="en-IN" sz="2400" dirty="0" smtClean="0">
                <a:latin typeface="Times New Roman" pitchFamily="18" charset="0"/>
                <a:cs typeface="Times New Roman" pitchFamily="18" charset="0"/>
              </a:rPr>
              <a:t>UNESCO advocates for and supports peace education in schools and communities worldwide. </a:t>
            </a:r>
          </a:p>
        </p:txBody>
      </p:sp>
      <p:sp>
        <p:nvSpPr>
          <p:cNvPr id="8" name="Rectangle 7"/>
          <p:cNvSpPr/>
          <p:nvPr/>
        </p:nvSpPr>
        <p:spPr>
          <a:xfrm>
            <a:off x="457200" y="3733800"/>
            <a:ext cx="8991600" cy="1200329"/>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just"/>
            <a:r>
              <a:rPr lang="en-IN" sz="2400" b="1" i="1" dirty="0" smtClean="0">
                <a:solidFill>
                  <a:srgbClr val="FF0000"/>
                </a:solidFill>
                <a:latin typeface="Times New Roman" pitchFamily="18" charset="0"/>
                <a:cs typeface="Times New Roman" pitchFamily="18" charset="0"/>
              </a:rPr>
              <a:t>Cultural Diplomacy: </a:t>
            </a:r>
            <a:r>
              <a:rPr lang="en-IN" sz="2400" dirty="0" smtClean="0">
                <a:latin typeface="Times New Roman" pitchFamily="18" charset="0"/>
                <a:cs typeface="Times New Roman" pitchFamily="18" charset="0"/>
              </a:rPr>
              <a:t>UNESCO promotes cultural diversity and heritage preservation as tools for mutual understanding and reconciliation among nations and communities.</a:t>
            </a:r>
            <a:endParaRPr lang="en-US" sz="2400" dirty="0">
              <a:latin typeface="Times New Roman" pitchFamily="18" charset="0"/>
              <a:cs typeface="Times New Roman" pitchFamily="18" charset="0"/>
            </a:endParaRPr>
          </a:p>
        </p:txBody>
      </p:sp>
      <p:sp>
        <p:nvSpPr>
          <p:cNvPr id="9" name="Rectangle 8"/>
          <p:cNvSpPr/>
          <p:nvPr/>
        </p:nvSpPr>
        <p:spPr>
          <a:xfrm>
            <a:off x="457200" y="4953000"/>
            <a:ext cx="8991600" cy="1200329"/>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just"/>
            <a:r>
              <a:rPr lang="en-IN" sz="2400" b="1" i="1" dirty="0" smtClean="0">
                <a:solidFill>
                  <a:srgbClr val="FF0000"/>
                </a:solidFill>
                <a:latin typeface="Times New Roman" pitchFamily="18" charset="0"/>
                <a:cs typeface="Times New Roman" pitchFamily="18" charset="0"/>
              </a:rPr>
              <a:t>Science for Peace: </a:t>
            </a:r>
            <a:r>
              <a:rPr lang="en-IN" sz="2400" dirty="0" smtClean="0">
                <a:latin typeface="Times New Roman" pitchFamily="18" charset="0"/>
                <a:cs typeface="Times New Roman" pitchFamily="18" charset="0"/>
              </a:rPr>
              <a:t>UNESCO uses scientific cooperation to address global challenges such as climate change, water scarcity, and environmental degradation, which can contribute to conflicts.</a:t>
            </a:r>
            <a:r>
              <a:rPr lang="en-IN" dirty="0" smtClean="0"/>
              <a:t>  </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19200" y="533400"/>
            <a:ext cx="7239000" cy="461665"/>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r>
              <a:rPr lang="en-IN" sz="2400" b="1" i="1" dirty="0" smtClean="0">
                <a:solidFill>
                  <a:srgbClr val="FF0000"/>
                </a:solidFill>
                <a:latin typeface="Times New Roman" pitchFamily="18" charset="0"/>
                <a:cs typeface="Times New Roman" pitchFamily="18" charset="0"/>
              </a:rPr>
              <a:t>UNESCO’s Role in Conflict Prevention and Resolution</a:t>
            </a:r>
            <a:endParaRPr lang="en-US" sz="2400" b="1" i="1" dirty="0">
              <a:solidFill>
                <a:srgbClr val="FF0000"/>
              </a:solidFill>
              <a:latin typeface="Times New Roman" pitchFamily="18" charset="0"/>
              <a:cs typeface="Times New Roman" pitchFamily="18" charset="0"/>
            </a:endParaRPr>
          </a:p>
        </p:txBody>
      </p:sp>
      <p:sp>
        <p:nvSpPr>
          <p:cNvPr id="3" name="Rectangle 2"/>
          <p:cNvSpPr/>
          <p:nvPr/>
        </p:nvSpPr>
        <p:spPr>
          <a:xfrm>
            <a:off x="457200" y="1295400"/>
            <a:ext cx="8991600" cy="1200329"/>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just"/>
            <a:r>
              <a:rPr lang="en-IN" sz="2400" dirty="0" smtClean="0">
                <a:latin typeface="Times New Roman" pitchFamily="18" charset="0"/>
                <a:cs typeface="Times New Roman" pitchFamily="18" charset="0"/>
              </a:rPr>
              <a:t>Capacity Building: UNESCO strengthens the capacity of member states in conflict prevention and peace building through training, technical assistance, and institutional support.</a:t>
            </a:r>
            <a:endParaRPr lang="en-US" sz="2400" dirty="0">
              <a:latin typeface="Times New Roman" pitchFamily="18" charset="0"/>
              <a:cs typeface="Times New Roman" pitchFamily="18" charset="0"/>
            </a:endParaRPr>
          </a:p>
        </p:txBody>
      </p:sp>
      <p:sp>
        <p:nvSpPr>
          <p:cNvPr id="4" name="Rectangle 3"/>
          <p:cNvSpPr/>
          <p:nvPr/>
        </p:nvSpPr>
        <p:spPr>
          <a:xfrm>
            <a:off x="457200" y="2667000"/>
            <a:ext cx="8915400" cy="1200329"/>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just"/>
            <a:r>
              <a:rPr lang="en-IN" sz="2400" dirty="0" smtClean="0">
                <a:latin typeface="Times New Roman" pitchFamily="18" charset="0"/>
                <a:cs typeface="Times New Roman" pitchFamily="18" charset="0"/>
              </a:rPr>
              <a:t>Media and Information Literacy: UNESCO promotes media literacy to counter hate speech, misinformation, and propaganda that can exacerbate conflicts.</a:t>
            </a:r>
            <a:endParaRPr lang="en-US" sz="2400" dirty="0">
              <a:latin typeface="Times New Roman" pitchFamily="18" charset="0"/>
              <a:cs typeface="Times New Roman" pitchFamily="18" charset="0"/>
            </a:endParaRPr>
          </a:p>
        </p:txBody>
      </p:sp>
      <p:sp>
        <p:nvSpPr>
          <p:cNvPr id="5" name="Rectangle 4"/>
          <p:cNvSpPr/>
          <p:nvPr/>
        </p:nvSpPr>
        <p:spPr>
          <a:xfrm>
            <a:off x="457200" y="4038600"/>
            <a:ext cx="8839200" cy="1200329"/>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just"/>
            <a:r>
              <a:rPr lang="en-IN" sz="2400" dirty="0" smtClean="0">
                <a:latin typeface="Times New Roman" pitchFamily="18" charset="0"/>
                <a:cs typeface="Times New Roman" pitchFamily="18" charset="0"/>
              </a:rPr>
              <a:t>Youth Engagement: UNESCO empowers youth as peace builders through initiatives that promote dialogue, tolerance, and active citizenship.</a:t>
            </a:r>
            <a:endParaRPr lang="en-US" sz="2400"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47800" y="1752600"/>
            <a:ext cx="7010400" cy="2862322"/>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pPr algn="ctr"/>
            <a:r>
              <a:rPr lang="en-IN" sz="6000" dirty="0" smtClean="0">
                <a:latin typeface="Times New Roman" pitchFamily="18" charset="0"/>
                <a:cs typeface="Times New Roman" pitchFamily="18" charset="0"/>
              </a:rPr>
              <a:t>Unit IV</a:t>
            </a:r>
          </a:p>
          <a:p>
            <a:pPr algn="ctr"/>
            <a:r>
              <a:rPr lang="en-IN" sz="6000" dirty="0" smtClean="0">
                <a:latin typeface="Times New Roman" pitchFamily="18" charset="0"/>
                <a:cs typeface="Times New Roman" pitchFamily="18" charset="0"/>
              </a:rPr>
              <a:t>Promoting Culture of Peace </a:t>
            </a:r>
            <a:endParaRPr lang="en-US" sz="6000" dirty="0" smtClean="0">
              <a:latin typeface="Times New Roman" pitchFamily="18" charset="0"/>
              <a:cs typeface="Times New Roman"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81200" y="533400"/>
            <a:ext cx="5943600" cy="461665"/>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r>
              <a:rPr lang="en-IN" sz="2400" dirty="0" smtClean="0">
                <a:latin typeface="Times New Roman" pitchFamily="18" charset="0"/>
                <a:cs typeface="Times New Roman" pitchFamily="18" charset="0"/>
              </a:rPr>
              <a:t>UNESCO’s Advocacy and Global Partnerships</a:t>
            </a:r>
            <a:endParaRPr lang="en-US" sz="2400" dirty="0">
              <a:latin typeface="Times New Roman" pitchFamily="18" charset="0"/>
              <a:cs typeface="Times New Roman" pitchFamily="18" charset="0"/>
            </a:endParaRPr>
          </a:p>
        </p:txBody>
      </p:sp>
      <p:sp>
        <p:nvSpPr>
          <p:cNvPr id="3" name="Rectangle 2"/>
          <p:cNvSpPr/>
          <p:nvPr/>
        </p:nvSpPr>
        <p:spPr>
          <a:xfrm>
            <a:off x="533400" y="1447800"/>
            <a:ext cx="8839200" cy="1200329"/>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just"/>
            <a:r>
              <a:rPr lang="en-IN" sz="2400" b="1" i="1" dirty="0" smtClean="0">
                <a:solidFill>
                  <a:srgbClr val="FF0000"/>
                </a:solidFill>
                <a:latin typeface="Times New Roman" pitchFamily="18" charset="0"/>
                <a:cs typeface="Times New Roman" pitchFamily="18" charset="0"/>
              </a:rPr>
              <a:t>Advocacy: </a:t>
            </a:r>
            <a:r>
              <a:rPr lang="en-IN" sz="2400" dirty="0" smtClean="0">
                <a:latin typeface="Times New Roman" pitchFamily="18" charset="0"/>
                <a:cs typeface="Times New Roman" pitchFamily="18" charset="0"/>
              </a:rPr>
              <a:t>UNESCO advocates at the global level for policies that promote peace, security, and sustainable development, emphasizing the importance of cultural and educational dimensions.</a:t>
            </a:r>
            <a:endParaRPr lang="en-US" sz="2400" dirty="0">
              <a:latin typeface="Times New Roman" pitchFamily="18" charset="0"/>
              <a:cs typeface="Times New Roman" pitchFamily="18" charset="0"/>
            </a:endParaRPr>
          </a:p>
        </p:txBody>
      </p:sp>
      <p:sp>
        <p:nvSpPr>
          <p:cNvPr id="4" name="Rectangle 3"/>
          <p:cNvSpPr/>
          <p:nvPr/>
        </p:nvSpPr>
        <p:spPr>
          <a:xfrm>
            <a:off x="533400" y="3048000"/>
            <a:ext cx="8763000" cy="1200329"/>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en-IN" sz="2400" b="1" i="1" dirty="0" smtClean="0">
                <a:solidFill>
                  <a:srgbClr val="FF0000"/>
                </a:solidFill>
                <a:latin typeface="Times New Roman" pitchFamily="18" charset="0"/>
                <a:cs typeface="Times New Roman" pitchFamily="18" charset="0"/>
              </a:rPr>
              <a:t>Partnerships: </a:t>
            </a:r>
            <a:r>
              <a:rPr lang="en-IN" sz="2400" dirty="0" smtClean="0">
                <a:latin typeface="Times New Roman" pitchFamily="18" charset="0"/>
                <a:cs typeface="Times New Roman" pitchFamily="18" charset="0"/>
              </a:rPr>
              <a:t>UNESCO collaborates with governments, international organizations, civil society, and academia to implement peace-oriented projects and initiatives.</a:t>
            </a:r>
            <a:r>
              <a:rPr lang="en-IN" sz="2400" dirty="0" smtClean="0"/>
              <a:t> </a:t>
            </a:r>
            <a:endParaRPr lang="en-US" sz="2400" dirty="0">
              <a:latin typeface="Times New Roman" pitchFamily="18" charset="0"/>
              <a:cs typeface="Times New Roman" pitchFamily="18" charset="0"/>
            </a:endParaRPr>
          </a:p>
        </p:txBody>
      </p:sp>
      <p:sp>
        <p:nvSpPr>
          <p:cNvPr id="8" name="Rectangle 7"/>
          <p:cNvSpPr/>
          <p:nvPr/>
        </p:nvSpPr>
        <p:spPr>
          <a:xfrm>
            <a:off x="533400" y="4648200"/>
            <a:ext cx="8763000" cy="1200329"/>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en-IN" sz="2400" b="1" i="1" dirty="0" smtClean="0">
                <a:solidFill>
                  <a:srgbClr val="FF0000"/>
                </a:solidFill>
                <a:latin typeface="Times New Roman" pitchFamily="18" charset="0"/>
                <a:cs typeface="Times New Roman" pitchFamily="18" charset="0"/>
              </a:rPr>
              <a:t>Research and Knowledge Sharing: </a:t>
            </a:r>
            <a:r>
              <a:rPr lang="en-IN" sz="2400" dirty="0" smtClean="0">
                <a:latin typeface="Times New Roman" pitchFamily="18" charset="0"/>
                <a:cs typeface="Times New Roman" pitchFamily="18" charset="0"/>
              </a:rPr>
              <a:t>UNESCO conducts research and shares best practices to inform evidence-based policies and programs for promoting international peace and security. </a:t>
            </a:r>
            <a:endParaRPr lang="en-US" sz="2400" dirty="0" smtClean="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7650" y="533400"/>
            <a:ext cx="9410700" cy="1477328"/>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algn="just"/>
            <a:r>
              <a:rPr lang="en-IN" sz="2400" dirty="0" smtClean="0">
                <a:solidFill>
                  <a:srgbClr val="FF0000"/>
                </a:solidFill>
                <a:latin typeface="Times New Roman" pitchFamily="18" charset="0"/>
                <a:cs typeface="Times New Roman" pitchFamily="18" charset="0"/>
              </a:rPr>
              <a:t>Definition of Peace: </a:t>
            </a:r>
            <a:r>
              <a:rPr lang="en-IN" sz="2400" dirty="0" smtClean="0">
                <a:latin typeface="Times New Roman" pitchFamily="18" charset="0"/>
                <a:cs typeface="Times New Roman" pitchFamily="18" charset="0"/>
              </a:rPr>
              <a:t>Peace is not merely the absence of violence but the presence of justice, equality, and mutual respect among individuals and communities.</a:t>
            </a:r>
            <a:endParaRPr lang="en-US" sz="2400" dirty="0" smtClean="0">
              <a:latin typeface="Times New Roman" pitchFamily="18" charset="0"/>
              <a:cs typeface="Times New Roman" pitchFamily="18" charset="0"/>
            </a:endParaRPr>
          </a:p>
          <a:p>
            <a:r>
              <a:rPr lang="en-IN" dirty="0" smtClean="0">
                <a:latin typeface="Times New Roman" pitchFamily="18" charset="0"/>
                <a:cs typeface="Times New Roman" pitchFamily="18" charset="0"/>
              </a:rPr>
              <a:t> </a:t>
            </a:r>
            <a:endParaRPr lang="en-US" dirty="0">
              <a:latin typeface="Times New Roman" pitchFamily="18" charset="0"/>
              <a:cs typeface="Times New Roman" pitchFamily="18" charset="0"/>
            </a:endParaRPr>
          </a:p>
        </p:txBody>
      </p:sp>
      <p:sp>
        <p:nvSpPr>
          <p:cNvPr id="3" name="Rectangle 2"/>
          <p:cNvSpPr/>
          <p:nvPr/>
        </p:nvSpPr>
        <p:spPr>
          <a:xfrm>
            <a:off x="247650" y="4495801"/>
            <a:ext cx="9328150" cy="1200329"/>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pPr algn="just"/>
            <a:r>
              <a:rPr lang="en-IN" sz="2400" dirty="0" smtClean="0">
                <a:solidFill>
                  <a:srgbClr val="FF0000"/>
                </a:solidFill>
                <a:latin typeface="Times New Roman" pitchFamily="18" charset="0"/>
                <a:cs typeface="Times New Roman" pitchFamily="18" charset="0"/>
              </a:rPr>
              <a:t>Non-violence: </a:t>
            </a:r>
            <a:r>
              <a:rPr lang="en-IN" sz="2400" dirty="0" smtClean="0">
                <a:latin typeface="Times New Roman" pitchFamily="18" charset="0"/>
                <a:cs typeface="Times New Roman" pitchFamily="18" charset="0"/>
              </a:rPr>
              <a:t>A philosophy and practice that seeks to resolve conflicts without resorting to physical or psychological harm to others, promoting understanding and reconciliation instead.</a:t>
            </a:r>
            <a:endParaRPr lang="en-US" sz="2400" dirty="0">
              <a:latin typeface="Times New Roman" pitchFamily="18" charset="0"/>
              <a:cs typeface="Times New Roman" pitchFamily="18" charset="0"/>
            </a:endParaRPr>
          </a:p>
        </p:txBody>
      </p:sp>
      <p:sp>
        <p:nvSpPr>
          <p:cNvPr id="4" name="Rectangle 3"/>
          <p:cNvSpPr/>
          <p:nvPr/>
        </p:nvSpPr>
        <p:spPr>
          <a:xfrm>
            <a:off x="247650" y="2514600"/>
            <a:ext cx="9328150" cy="1569660"/>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algn="just"/>
            <a:r>
              <a:rPr lang="en-IN" sz="2400" dirty="0" smtClean="0">
                <a:solidFill>
                  <a:srgbClr val="FF0000"/>
                </a:solidFill>
                <a:latin typeface="Times New Roman" pitchFamily="18" charset="0"/>
                <a:cs typeface="Times New Roman" pitchFamily="18" charset="0"/>
              </a:rPr>
              <a:t>Culture of Peace: </a:t>
            </a:r>
            <a:r>
              <a:rPr lang="en-IN" sz="2400" dirty="0" smtClean="0">
                <a:latin typeface="Times New Roman" pitchFamily="18" charset="0"/>
                <a:cs typeface="Times New Roman" pitchFamily="18" charset="0"/>
              </a:rPr>
              <a:t>It refers to a set of values, attitudes, modes of behaviour, and ways of life that reject violence and prevent conflicts by addressing their root causes through dialogue and negotiation.</a:t>
            </a:r>
            <a:endParaRPr lang="en-US" sz="2400" dirty="0" smtClean="0">
              <a:latin typeface="Times New Roman" pitchFamily="18" charset="0"/>
              <a:cs typeface="Times New Roman" pitchFamily="18" charset="0"/>
            </a:endParaRPr>
          </a:p>
          <a:p>
            <a:pPr algn="just"/>
            <a:r>
              <a:rPr lang="en-IN" sz="2400" dirty="0" smtClean="0">
                <a:latin typeface="Times New Roman" pitchFamily="18" charset="0"/>
                <a:cs typeface="Times New Roman" pitchFamily="18" charset="0"/>
              </a:rPr>
              <a:t> </a:t>
            </a:r>
            <a:endParaRPr lang="en-US" sz="24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33400" y="3733800"/>
            <a:ext cx="8763000" cy="1569660"/>
          </a:xfrm>
          <a:prstGeom prst="rect">
            <a:avLst/>
          </a:prstGeom>
        </p:spPr>
        <p:style>
          <a:lnRef idx="2">
            <a:schemeClr val="accent4"/>
          </a:lnRef>
          <a:fillRef idx="1">
            <a:schemeClr val="lt1"/>
          </a:fillRef>
          <a:effectRef idx="0">
            <a:schemeClr val="accent4"/>
          </a:effectRef>
          <a:fontRef idx="minor">
            <a:schemeClr val="dk1"/>
          </a:fontRef>
        </p:style>
        <p:txBody>
          <a:bodyPr wrap="square">
            <a:spAutoFit/>
          </a:bodyPr>
          <a:lstStyle/>
          <a:p>
            <a:pPr lvl="0" algn="just" eaLnBrk="0" fontAlgn="base" hangingPunct="0">
              <a:spcBef>
                <a:spcPct val="0"/>
              </a:spcBef>
              <a:spcAft>
                <a:spcPct val="0"/>
              </a:spcAft>
            </a:pPr>
            <a:r>
              <a:rPr lang="en-US" sz="2400" b="1" i="1" dirty="0" smtClean="0">
                <a:solidFill>
                  <a:srgbClr val="FF0000"/>
                </a:solidFill>
                <a:latin typeface="Times New Roman" pitchFamily="18" charset="0"/>
                <a:ea typeface="Calibri" pitchFamily="34" charset="0"/>
                <a:cs typeface="Times New Roman" pitchFamily="18" charset="0"/>
              </a:rPr>
              <a:t>Sustainable Development: </a:t>
            </a:r>
            <a:r>
              <a:rPr lang="en-US" sz="2400" dirty="0" smtClean="0">
                <a:latin typeface="Times New Roman" pitchFamily="18" charset="0"/>
                <a:ea typeface="Calibri" pitchFamily="34" charset="0"/>
                <a:cs typeface="Times New Roman" pitchFamily="18" charset="0"/>
              </a:rPr>
              <a:t>Promoting economic, social, and environmental policies that meet the needs of the present without compromising the ability of future generations to meet their own needs.</a:t>
            </a:r>
            <a:endParaRPr lang="en-US" sz="2400" dirty="0" smtClean="0">
              <a:latin typeface="Times New Roman" pitchFamily="18" charset="0"/>
              <a:cs typeface="Times New Roman" pitchFamily="18" charset="0"/>
            </a:endParaRPr>
          </a:p>
        </p:txBody>
      </p:sp>
      <p:sp>
        <p:nvSpPr>
          <p:cNvPr id="6" name="Rectangle 5"/>
          <p:cNvSpPr/>
          <p:nvPr/>
        </p:nvSpPr>
        <p:spPr>
          <a:xfrm>
            <a:off x="457200" y="2133600"/>
            <a:ext cx="8915400" cy="1200329"/>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just"/>
            <a:r>
              <a:rPr lang="en-US" sz="2400" b="1" i="1" dirty="0" smtClean="0">
                <a:solidFill>
                  <a:srgbClr val="FF0000"/>
                </a:solidFill>
                <a:latin typeface="Times New Roman" pitchFamily="18" charset="0"/>
                <a:ea typeface="Calibri" pitchFamily="34" charset="0"/>
                <a:cs typeface="Times New Roman" pitchFamily="18" charset="0"/>
              </a:rPr>
              <a:t>Human Rights: </a:t>
            </a:r>
            <a:r>
              <a:rPr lang="en-US" sz="2400" dirty="0" smtClean="0">
                <a:latin typeface="Times New Roman" pitchFamily="18" charset="0"/>
                <a:ea typeface="Calibri" pitchFamily="34" charset="0"/>
                <a:cs typeface="Times New Roman" pitchFamily="18" charset="0"/>
              </a:rPr>
              <a:t>Upholding the inherent dignity and rights of every human being as enshrined in international declarations and conventions.</a:t>
            </a:r>
            <a:endParaRPr lang="en-US" sz="2400" dirty="0"/>
          </a:p>
        </p:txBody>
      </p:sp>
      <p:sp>
        <p:nvSpPr>
          <p:cNvPr id="7" name="Rectangle 6"/>
          <p:cNvSpPr/>
          <p:nvPr/>
        </p:nvSpPr>
        <p:spPr>
          <a:xfrm>
            <a:off x="457200" y="457200"/>
            <a:ext cx="8763000" cy="1200329"/>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lvl="0" algn="just" fontAlgn="base">
              <a:spcBef>
                <a:spcPct val="0"/>
              </a:spcBef>
              <a:spcAft>
                <a:spcPct val="0"/>
              </a:spcAft>
            </a:pPr>
            <a:r>
              <a:rPr lang="en-US" sz="2400" b="1" u="sng" dirty="0" smtClean="0">
                <a:latin typeface="Times New Roman" pitchFamily="18" charset="0"/>
                <a:ea typeface="Calibri" pitchFamily="34" charset="0"/>
                <a:cs typeface="Times New Roman" pitchFamily="18" charset="0"/>
              </a:rPr>
              <a:t>Components of Culture of Peace</a:t>
            </a:r>
            <a:endParaRPr lang="en-US" sz="2400" dirty="0" smtClean="0">
              <a:latin typeface="Times New Roman" pitchFamily="18" charset="0"/>
              <a:cs typeface="Times New Roman" pitchFamily="18" charset="0"/>
            </a:endParaRPr>
          </a:p>
          <a:p>
            <a:pPr lvl="0" algn="just" eaLnBrk="0" fontAlgn="base" hangingPunct="0">
              <a:spcBef>
                <a:spcPct val="0"/>
              </a:spcBef>
              <a:spcAft>
                <a:spcPct val="0"/>
              </a:spcAft>
            </a:pPr>
            <a:r>
              <a:rPr lang="en-US" sz="2400" b="1" i="1" dirty="0" smtClean="0">
                <a:solidFill>
                  <a:srgbClr val="FF0000"/>
                </a:solidFill>
                <a:latin typeface="Times New Roman" pitchFamily="18" charset="0"/>
                <a:ea typeface="Calibri" pitchFamily="34" charset="0"/>
                <a:cs typeface="Times New Roman" pitchFamily="18" charset="0"/>
              </a:rPr>
              <a:t>Social Justice: </a:t>
            </a:r>
            <a:r>
              <a:rPr lang="en-US" sz="2400" dirty="0" smtClean="0">
                <a:latin typeface="Times New Roman" pitchFamily="18" charset="0"/>
                <a:ea typeface="Calibri" pitchFamily="34" charset="0"/>
                <a:cs typeface="Times New Roman" pitchFamily="18" charset="0"/>
              </a:rPr>
              <a:t>Ensuring fairness and equity in opportunities and outcomes for all individuals regardless of their backgrounds</a:t>
            </a:r>
            <a:endParaRPr lang="en-US"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457200"/>
            <a:ext cx="8991600" cy="1569660"/>
          </a:xfrm>
          <a:prstGeom prst="rect">
            <a:avLst/>
          </a:prstGeom>
        </p:spPr>
        <p:txBody>
          <a:bodyPr wrap="square">
            <a:spAutoFit/>
          </a:bodyPr>
          <a:lstStyle/>
          <a:p>
            <a:pPr algn="just"/>
            <a:r>
              <a:rPr lang="en-IN" sz="2400" b="1" i="1" dirty="0" smtClean="0">
                <a:solidFill>
                  <a:srgbClr val="FF0000"/>
                </a:solidFill>
                <a:latin typeface="Times New Roman" pitchFamily="18" charset="0"/>
                <a:cs typeface="Times New Roman" pitchFamily="18" charset="0"/>
              </a:rPr>
              <a:t>Conflict Prevention: </a:t>
            </a:r>
            <a:r>
              <a:rPr lang="en-IN" sz="2400" dirty="0" smtClean="0">
                <a:latin typeface="Times New Roman" pitchFamily="18" charset="0"/>
                <a:cs typeface="Times New Roman" pitchFamily="18" charset="0"/>
              </a:rPr>
              <a:t>Conflict prevention refers to proactive measures and strategies taken to avoid the emergence, escalation, or continuation of conflicts before they become severe or destructive. Key elements of conflict prevention include</a:t>
            </a:r>
            <a:endParaRPr lang="en-US" sz="2400" dirty="0">
              <a:latin typeface="Times New Roman" pitchFamily="18" charset="0"/>
              <a:cs typeface="Times New Roman" pitchFamily="18" charset="0"/>
            </a:endParaRPr>
          </a:p>
        </p:txBody>
      </p:sp>
      <p:sp>
        <p:nvSpPr>
          <p:cNvPr id="3" name="Rectangle 2"/>
          <p:cNvSpPr/>
          <p:nvPr/>
        </p:nvSpPr>
        <p:spPr>
          <a:xfrm>
            <a:off x="457200" y="2286000"/>
            <a:ext cx="3075137" cy="461665"/>
          </a:xfrm>
          <a:prstGeom prst="rect">
            <a:avLst/>
          </a:prstGeom>
        </p:spPr>
        <p:style>
          <a:lnRef idx="1">
            <a:schemeClr val="dk1"/>
          </a:lnRef>
          <a:fillRef idx="2">
            <a:schemeClr val="dk1"/>
          </a:fillRef>
          <a:effectRef idx="1">
            <a:schemeClr val="dk1"/>
          </a:effectRef>
          <a:fontRef idx="minor">
            <a:schemeClr val="dk1"/>
          </a:fontRef>
        </p:style>
        <p:txBody>
          <a:bodyPr wrap="none">
            <a:spAutoFit/>
          </a:bodyPr>
          <a:lstStyle/>
          <a:p>
            <a:r>
              <a:rPr lang="en-IN" sz="2400" dirty="0" smtClean="0">
                <a:latin typeface="Times New Roman" pitchFamily="18" charset="0"/>
                <a:cs typeface="Times New Roman" pitchFamily="18" charset="0"/>
              </a:rPr>
              <a:t>Early Warning Systems</a:t>
            </a:r>
            <a:endParaRPr lang="en-US" sz="2400" dirty="0">
              <a:latin typeface="Times New Roman" pitchFamily="18" charset="0"/>
              <a:cs typeface="Times New Roman" pitchFamily="18" charset="0"/>
            </a:endParaRPr>
          </a:p>
        </p:txBody>
      </p:sp>
      <p:sp>
        <p:nvSpPr>
          <p:cNvPr id="4" name="Rectangle 3"/>
          <p:cNvSpPr/>
          <p:nvPr/>
        </p:nvSpPr>
        <p:spPr>
          <a:xfrm>
            <a:off x="457200" y="2743200"/>
            <a:ext cx="3211135" cy="461665"/>
          </a:xfrm>
          <a:prstGeom prst="rect">
            <a:avLst/>
          </a:prstGeom>
        </p:spPr>
        <p:style>
          <a:lnRef idx="1">
            <a:schemeClr val="accent1"/>
          </a:lnRef>
          <a:fillRef idx="2">
            <a:schemeClr val="accent1"/>
          </a:fillRef>
          <a:effectRef idx="1">
            <a:schemeClr val="accent1"/>
          </a:effectRef>
          <a:fontRef idx="minor">
            <a:schemeClr val="dk1"/>
          </a:fontRef>
        </p:style>
        <p:txBody>
          <a:bodyPr wrap="none">
            <a:spAutoFit/>
          </a:bodyPr>
          <a:lstStyle/>
          <a:p>
            <a:r>
              <a:rPr lang="en-IN" sz="2400" dirty="0" smtClean="0">
                <a:latin typeface="Times New Roman" pitchFamily="18" charset="0"/>
                <a:cs typeface="Times New Roman" pitchFamily="18" charset="0"/>
              </a:rPr>
              <a:t>Addressing Root Causes</a:t>
            </a:r>
            <a:endParaRPr lang="en-US" sz="2400" dirty="0">
              <a:latin typeface="Times New Roman" pitchFamily="18" charset="0"/>
              <a:cs typeface="Times New Roman" pitchFamily="18" charset="0"/>
            </a:endParaRPr>
          </a:p>
        </p:txBody>
      </p:sp>
      <p:sp>
        <p:nvSpPr>
          <p:cNvPr id="5" name="Rectangle 4"/>
          <p:cNvSpPr/>
          <p:nvPr/>
        </p:nvSpPr>
        <p:spPr>
          <a:xfrm>
            <a:off x="457200" y="3200400"/>
            <a:ext cx="4548040" cy="461665"/>
          </a:xfrm>
          <a:prstGeom prst="rect">
            <a:avLst/>
          </a:prstGeom>
        </p:spPr>
        <p:style>
          <a:lnRef idx="1">
            <a:schemeClr val="dk1"/>
          </a:lnRef>
          <a:fillRef idx="2">
            <a:schemeClr val="dk1"/>
          </a:fillRef>
          <a:effectRef idx="1">
            <a:schemeClr val="dk1"/>
          </a:effectRef>
          <a:fontRef idx="minor">
            <a:schemeClr val="dk1"/>
          </a:fontRef>
        </p:style>
        <p:txBody>
          <a:bodyPr wrap="none">
            <a:spAutoFit/>
          </a:bodyPr>
          <a:lstStyle/>
          <a:p>
            <a:r>
              <a:rPr lang="en-IN" sz="2400" dirty="0" smtClean="0">
                <a:latin typeface="Times New Roman" pitchFamily="18" charset="0"/>
                <a:cs typeface="Times New Roman" pitchFamily="18" charset="0"/>
              </a:rPr>
              <a:t>Promoting Dialogue and Mediation</a:t>
            </a:r>
            <a:endParaRPr lang="en-US" sz="2400" dirty="0">
              <a:latin typeface="Times New Roman" pitchFamily="18" charset="0"/>
              <a:cs typeface="Times New Roman" pitchFamily="18" charset="0"/>
            </a:endParaRPr>
          </a:p>
        </p:txBody>
      </p:sp>
      <p:sp>
        <p:nvSpPr>
          <p:cNvPr id="6" name="Rectangle 5"/>
          <p:cNvSpPr/>
          <p:nvPr/>
        </p:nvSpPr>
        <p:spPr>
          <a:xfrm>
            <a:off x="457200" y="3657600"/>
            <a:ext cx="4241482" cy="461665"/>
          </a:xfrm>
          <a:prstGeom prst="rect">
            <a:avLst/>
          </a:prstGeom>
        </p:spPr>
        <p:style>
          <a:lnRef idx="1">
            <a:schemeClr val="accent1"/>
          </a:lnRef>
          <a:fillRef idx="2">
            <a:schemeClr val="accent1"/>
          </a:fillRef>
          <a:effectRef idx="1">
            <a:schemeClr val="accent1"/>
          </a:effectRef>
          <a:fontRef idx="minor">
            <a:schemeClr val="dk1"/>
          </a:fontRef>
        </p:style>
        <p:txBody>
          <a:bodyPr wrap="none">
            <a:spAutoFit/>
          </a:bodyPr>
          <a:lstStyle/>
          <a:p>
            <a:r>
              <a:rPr lang="en-IN" sz="2400" dirty="0" smtClean="0">
                <a:latin typeface="Times New Roman" pitchFamily="18" charset="0"/>
                <a:cs typeface="Times New Roman" pitchFamily="18" charset="0"/>
              </a:rPr>
              <a:t>Building Trust and Relationships</a:t>
            </a:r>
            <a:endParaRPr lang="en-US" sz="2400" dirty="0">
              <a:latin typeface="Times New Roman" pitchFamily="18" charset="0"/>
              <a:cs typeface="Times New Roman" pitchFamily="18" charset="0"/>
            </a:endParaRPr>
          </a:p>
        </p:txBody>
      </p:sp>
      <p:sp>
        <p:nvSpPr>
          <p:cNvPr id="7" name="Rectangle 6"/>
          <p:cNvSpPr/>
          <p:nvPr/>
        </p:nvSpPr>
        <p:spPr>
          <a:xfrm>
            <a:off x="457200" y="4114800"/>
            <a:ext cx="3916457" cy="461665"/>
          </a:xfrm>
          <a:prstGeom prst="rect">
            <a:avLst/>
          </a:prstGeom>
        </p:spPr>
        <p:style>
          <a:lnRef idx="1">
            <a:schemeClr val="dk1"/>
          </a:lnRef>
          <a:fillRef idx="2">
            <a:schemeClr val="dk1"/>
          </a:fillRef>
          <a:effectRef idx="1">
            <a:schemeClr val="dk1"/>
          </a:effectRef>
          <a:fontRef idx="minor">
            <a:schemeClr val="dk1"/>
          </a:fontRef>
        </p:style>
        <p:txBody>
          <a:bodyPr wrap="none">
            <a:spAutoFit/>
          </a:bodyPr>
          <a:lstStyle/>
          <a:p>
            <a:r>
              <a:rPr lang="en-IN" sz="2400" dirty="0" smtClean="0">
                <a:latin typeface="Times New Roman" pitchFamily="18" charset="0"/>
                <a:cs typeface="Times New Roman" pitchFamily="18" charset="0"/>
              </a:rPr>
              <a:t>Policy and Structural Changes</a:t>
            </a:r>
            <a:endParaRPr lang="en-US" sz="2400" dirty="0">
              <a:latin typeface="Times New Roman" pitchFamily="18" charset="0"/>
              <a:cs typeface="Times New Roman" pitchFamily="18" charset="0"/>
            </a:endParaRPr>
          </a:p>
        </p:txBody>
      </p:sp>
      <p:sp>
        <p:nvSpPr>
          <p:cNvPr id="8" name="Rectangle 7"/>
          <p:cNvSpPr/>
          <p:nvPr/>
        </p:nvSpPr>
        <p:spPr>
          <a:xfrm>
            <a:off x="457200" y="4572000"/>
            <a:ext cx="2492221" cy="461665"/>
          </a:xfrm>
          <a:prstGeom prst="rect">
            <a:avLst/>
          </a:prstGeom>
        </p:spPr>
        <p:style>
          <a:lnRef idx="1">
            <a:schemeClr val="accent1"/>
          </a:lnRef>
          <a:fillRef idx="2">
            <a:schemeClr val="accent1"/>
          </a:fillRef>
          <a:effectRef idx="1">
            <a:schemeClr val="accent1"/>
          </a:effectRef>
          <a:fontRef idx="minor">
            <a:schemeClr val="dk1"/>
          </a:fontRef>
        </p:style>
        <p:txBody>
          <a:bodyPr wrap="none">
            <a:spAutoFit/>
          </a:bodyPr>
          <a:lstStyle/>
          <a:p>
            <a:r>
              <a:rPr lang="en-IN" sz="2400" dirty="0" smtClean="0">
                <a:latin typeface="Times New Roman" pitchFamily="18" charset="0"/>
                <a:cs typeface="Times New Roman" pitchFamily="18" charset="0"/>
              </a:rPr>
              <a:t>Diplomatic Efforts</a:t>
            </a:r>
            <a:endParaRPr lang="en-US" sz="2400"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457200"/>
            <a:ext cx="8991600" cy="2308324"/>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IN" sz="2400" b="1" i="1" dirty="0" smtClean="0">
                <a:solidFill>
                  <a:srgbClr val="FF0000"/>
                </a:solidFill>
                <a:latin typeface="Times New Roman" pitchFamily="18" charset="0"/>
                <a:cs typeface="Times New Roman" pitchFamily="18" charset="0"/>
              </a:rPr>
              <a:t>Conflict Resolution:</a:t>
            </a:r>
          </a:p>
          <a:p>
            <a:pPr algn="just"/>
            <a:r>
              <a:rPr lang="en-IN" sz="2400" dirty="0" smtClean="0">
                <a:latin typeface="Times New Roman" pitchFamily="18" charset="0"/>
                <a:cs typeface="Times New Roman" pitchFamily="18" charset="0"/>
              </a:rPr>
              <a:t>Conflict resolution refers to the process of addressing and settling disputes or conflicts that have already emerged. It involves techniques and approaches aimed at managing conflicts peacefully and reaching mutually acceptable solutions. Key elements of conflict resolution include:</a:t>
            </a:r>
            <a:endParaRPr lang="en-US" sz="2400" dirty="0">
              <a:latin typeface="Times New Roman" pitchFamily="18" charset="0"/>
              <a:cs typeface="Times New Roman" pitchFamily="18" charset="0"/>
            </a:endParaRPr>
          </a:p>
        </p:txBody>
      </p:sp>
      <p:sp>
        <p:nvSpPr>
          <p:cNvPr id="3" name="Rectangle 2"/>
          <p:cNvSpPr/>
          <p:nvPr/>
        </p:nvSpPr>
        <p:spPr>
          <a:xfrm>
            <a:off x="304800" y="2971800"/>
            <a:ext cx="1709122" cy="461665"/>
          </a:xfrm>
          <a:prstGeom prst="rect">
            <a:avLst/>
          </a:prstGeom>
        </p:spPr>
        <p:style>
          <a:lnRef idx="1">
            <a:schemeClr val="accent1"/>
          </a:lnRef>
          <a:fillRef idx="2">
            <a:schemeClr val="accent1"/>
          </a:fillRef>
          <a:effectRef idx="1">
            <a:schemeClr val="accent1"/>
          </a:effectRef>
          <a:fontRef idx="minor">
            <a:schemeClr val="dk1"/>
          </a:fontRef>
        </p:style>
        <p:txBody>
          <a:bodyPr wrap="none">
            <a:spAutoFit/>
          </a:bodyPr>
          <a:lstStyle/>
          <a:p>
            <a:r>
              <a:rPr lang="en-IN" dirty="0" smtClean="0"/>
              <a:t> </a:t>
            </a:r>
            <a:r>
              <a:rPr lang="en-IN" sz="2400" dirty="0" smtClean="0">
                <a:latin typeface="Times New Roman" pitchFamily="18" charset="0"/>
                <a:cs typeface="Times New Roman" pitchFamily="18" charset="0"/>
              </a:rPr>
              <a:t>Negotiation</a:t>
            </a:r>
            <a:endParaRPr lang="en-US" dirty="0">
              <a:latin typeface="Times New Roman" pitchFamily="18" charset="0"/>
              <a:cs typeface="Times New Roman" pitchFamily="18" charset="0"/>
            </a:endParaRPr>
          </a:p>
        </p:txBody>
      </p:sp>
      <p:sp>
        <p:nvSpPr>
          <p:cNvPr id="4" name="Rectangle 3"/>
          <p:cNvSpPr/>
          <p:nvPr/>
        </p:nvSpPr>
        <p:spPr>
          <a:xfrm>
            <a:off x="304800" y="3886200"/>
            <a:ext cx="1550424" cy="461665"/>
          </a:xfrm>
          <a:prstGeom prst="rect">
            <a:avLst/>
          </a:prstGeom>
        </p:spPr>
        <p:style>
          <a:lnRef idx="1">
            <a:schemeClr val="accent1"/>
          </a:lnRef>
          <a:fillRef idx="2">
            <a:schemeClr val="accent1"/>
          </a:fillRef>
          <a:effectRef idx="1">
            <a:schemeClr val="accent1"/>
          </a:effectRef>
          <a:fontRef idx="minor">
            <a:schemeClr val="dk1"/>
          </a:fontRef>
        </p:style>
        <p:txBody>
          <a:bodyPr wrap="none">
            <a:spAutoFit/>
          </a:bodyPr>
          <a:lstStyle/>
          <a:p>
            <a:r>
              <a:rPr lang="en-IN" sz="2400" dirty="0" smtClean="0">
                <a:latin typeface="Times New Roman" pitchFamily="18" charset="0"/>
                <a:cs typeface="Times New Roman" pitchFamily="18" charset="0"/>
              </a:rPr>
              <a:t>Arbitration</a:t>
            </a:r>
            <a:endParaRPr lang="en-US" dirty="0">
              <a:latin typeface="Times New Roman" pitchFamily="18" charset="0"/>
              <a:cs typeface="Times New Roman" pitchFamily="18" charset="0"/>
            </a:endParaRPr>
          </a:p>
        </p:txBody>
      </p:sp>
      <p:sp>
        <p:nvSpPr>
          <p:cNvPr id="5" name="Rectangle 4"/>
          <p:cNvSpPr/>
          <p:nvPr/>
        </p:nvSpPr>
        <p:spPr>
          <a:xfrm>
            <a:off x="304800" y="3429000"/>
            <a:ext cx="1447832" cy="461665"/>
          </a:xfrm>
          <a:prstGeom prst="rect">
            <a:avLst/>
          </a:prstGeom>
        </p:spPr>
        <p:style>
          <a:lnRef idx="1">
            <a:schemeClr val="dk1"/>
          </a:lnRef>
          <a:fillRef idx="2">
            <a:schemeClr val="dk1"/>
          </a:fillRef>
          <a:effectRef idx="1">
            <a:schemeClr val="dk1"/>
          </a:effectRef>
          <a:fontRef idx="minor">
            <a:schemeClr val="dk1"/>
          </a:fontRef>
        </p:style>
        <p:txBody>
          <a:bodyPr wrap="none">
            <a:spAutoFit/>
          </a:bodyPr>
          <a:lstStyle/>
          <a:p>
            <a:r>
              <a:rPr lang="en-IN" sz="2400" dirty="0" smtClean="0">
                <a:latin typeface="Times New Roman" pitchFamily="18" charset="0"/>
                <a:cs typeface="Times New Roman" pitchFamily="18" charset="0"/>
              </a:rPr>
              <a:t>Mediation</a:t>
            </a:r>
            <a:endParaRPr lang="en-US" dirty="0">
              <a:latin typeface="Times New Roman" pitchFamily="18" charset="0"/>
              <a:cs typeface="Times New Roman" pitchFamily="18" charset="0"/>
            </a:endParaRPr>
          </a:p>
        </p:txBody>
      </p:sp>
      <p:sp>
        <p:nvSpPr>
          <p:cNvPr id="6" name="Rectangle 5"/>
          <p:cNvSpPr/>
          <p:nvPr/>
        </p:nvSpPr>
        <p:spPr>
          <a:xfrm>
            <a:off x="304800" y="4343400"/>
            <a:ext cx="4339842" cy="461665"/>
          </a:xfrm>
          <a:prstGeom prst="rect">
            <a:avLst/>
          </a:prstGeom>
        </p:spPr>
        <p:style>
          <a:lnRef idx="1">
            <a:schemeClr val="dk1"/>
          </a:lnRef>
          <a:fillRef idx="2">
            <a:schemeClr val="dk1"/>
          </a:fillRef>
          <a:effectRef idx="1">
            <a:schemeClr val="dk1"/>
          </a:effectRef>
          <a:fontRef idx="minor">
            <a:schemeClr val="dk1"/>
          </a:fontRef>
        </p:style>
        <p:txBody>
          <a:bodyPr wrap="none">
            <a:spAutoFit/>
          </a:bodyPr>
          <a:lstStyle/>
          <a:p>
            <a:r>
              <a:rPr lang="en-IN" sz="2400" dirty="0" smtClean="0">
                <a:latin typeface="Times New Roman" pitchFamily="18" charset="0"/>
                <a:cs typeface="Times New Roman" pitchFamily="18" charset="0"/>
              </a:rPr>
              <a:t>Conflict Management Techniques</a:t>
            </a:r>
            <a:endParaRPr lang="en-US" sz="2400" dirty="0">
              <a:latin typeface="Times New Roman" pitchFamily="18" charset="0"/>
              <a:cs typeface="Times New Roman" pitchFamily="18" charset="0"/>
            </a:endParaRPr>
          </a:p>
        </p:txBody>
      </p:sp>
      <p:sp>
        <p:nvSpPr>
          <p:cNvPr id="7" name="Rectangle 6"/>
          <p:cNvSpPr/>
          <p:nvPr/>
        </p:nvSpPr>
        <p:spPr>
          <a:xfrm>
            <a:off x="304800" y="4800600"/>
            <a:ext cx="2172390" cy="461665"/>
          </a:xfrm>
          <a:prstGeom prst="rect">
            <a:avLst/>
          </a:prstGeom>
        </p:spPr>
        <p:style>
          <a:lnRef idx="1">
            <a:schemeClr val="accent1"/>
          </a:lnRef>
          <a:fillRef idx="2">
            <a:schemeClr val="accent1"/>
          </a:fillRef>
          <a:effectRef idx="1">
            <a:schemeClr val="accent1"/>
          </a:effectRef>
          <a:fontRef idx="minor">
            <a:schemeClr val="dk1"/>
          </a:fontRef>
        </p:style>
        <p:txBody>
          <a:bodyPr wrap="none">
            <a:spAutoFit/>
          </a:bodyPr>
          <a:lstStyle/>
          <a:p>
            <a:r>
              <a:rPr lang="en-IN" sz="2400" dirty="0" smtClean="0">
                <a:latin typeface="Times New Roman" pitchFamily="18" charset="0"/>
                <a:cs typeface="Times New Roman" pitchFamily="18" charset="0"/>
              </a:rPr>
              <a:t>Legal Remedies</a:t>
            </a:r>
            <a:endParaRPr lang="en-US" sz="2400" dirty="0">
              <a:latin typeface="Times New Roman" pitchFamily="18" charset="0"/>
              <a:cs typeface="Times New Roman" pitchFamily="18" charset="0"/>
            </a:endParaRPr>
          </a:p>
        </p:txBody>
      </p:sp>
      <p:sp>
        <p:nvSpPr>
          <p:cNvPr id="8" name="Rectangle 7"/>
          <p:cNvSpPr/>
          <p:nvPr/>
        </p:nvSpPr>
        <p:spPr>
          <a:xfrm>
            <a:off x="304800" y="5257800"/>
            <a:ext cx="2085827" cy="461665"/>
          </a:xfrm>
          <a:prstGeom prst="rect">
            <a:avLst/>
          </a:prstGeom>
        </p:spPr>
        <p:style>
          <a:lnRef idx="1">
            <a:schemeClr val="dk1"/>
          </a:lnRef>
          <a:fillRef idx="2">
            <a:schemeClr val="dk1"/>
          </a:fillRef>
          <a:effectRef idx="1">
            <a:schemeClr val="dk1"/>
          </a:effectRef>
          <a:fontRef idx="minor">
            <a:schemeClr val="dk1"/>
          </a:fontRef>
        </p:style>
        <p:txBody>
          <a:bodyPr wrap="none">
            <a:spAutoFit/>
          </a:bodyPr>
          <a:lstStyle/>
          <a:p>
            <a:r>
              <a:rPr lang="en-IN" sz="2400" dirty="0" smtClean="0">
                <a:latin typeface="Times New Roman" pitchFamily="18" charset="0"/>
                <a:cs typeface="Times New Roman" pitchFamily="18" charset="0"/>
              </a:rPr>
              <a:t>Reconciliation</a:t>
            </a:r>
            <a:r>
              <a:rPr lang="en-IN" dirty="0" smtClean="0"/>
              <a:t>*</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533400"/>
            <a:ext cx="9296400" cy="1569660"/>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just"/>
            <a:r>
              <a:rPr lang="en-IN" sz="2400" dirty="0" smtClean="0">
                <a:latin typeface="Times New Roman" pitchFamily="18" charset="0"/>
                <a:cs typeface="Times New Roman" pitchFamily="18" charset="0"/>
              </a:rPr>
              <a:t>Fostering a culture of peace through education involves integrating values, skills, and knowledge that promote peaceful coexistence, conflict resolution, and respect for human rights. Here are several key strategies to achieve this:</a:t>
            </a:r>
            <a:endParaRPr lang="en-US" sz="2400" dirty="0">
              <a:latin typeface="Times New Roman" pitchFamily="18" charset="0"/>
              <a:cs typeface="Times New Roman" pitchFamily="18" charset="0"/>
            </a:endParaRPr>
          </a:p>
        </p:txBody>
      </p:sp>
      <p:sp>
        <p:nvSpPr>
          <p:cNvPr id="3" name="Rectangle 2"/>
          <p:cNvSpPr/>
          <p:nvPr/>
        </p:nvSpPr>
        <p:spPr>
          <a:xfrm>
            <a:off x="381000" y="2362200"/>
            <a:ext cx="4836580" cy="461665"/>
          </a:xfrm>
          <a:prstGeom prst="rect">
            <a:avLst/>
          </a:prstGeom>
        </p:spPr>
        <p:style>
          <a:lnRef idx="1">
            <a:schemeClr val="accent1"/>
          </a:lnRef>
          <a:fillRef idx="2">
            <a:schemeClr val="accent1"/>
          </a:fillRef>
          <a:effectRef idx="1">
            <a:schemeClr val="accent1"/>
          </a:effectRef>
          <a:fontRef idx="minor">
            <a:schemeClr val="dk1"/>
          </a:fontRef>
        </p:style>
        <p:txBody>
          <a:bodyPr wrap="none">
            <a:spAutoFit/>
          </a:bodyPr>
          <a:lstStyle/>
          <a:p>
            <a:r>
              <a:rPr lang="en-IN" sz="2400" dirty="0" smtClean="0">
                <a:latin typeface="Times New Roman" pitchFamily="18" charset="0"/>
                <a:cs typeface="Times New Roman" pitchFamily="18" charset="0"/>
              </a:rPr>
              <a:t>Promote Peace Education Curriculum</a:t>
            </a:r>
            <a:endParaRPr lang="en-US" sz="2400" dirty="0">
              <a:latin typeface="Times New Roman" pitchFamily="18" charset="0"/>
              <a:cs typeface="Times New Roman" pitchFamily="18" charset="0"/>
            </a:endParaRPr>
          </a:p>
        </p:txBody>
      </p:sp>
      <p:sp>
        <p:nvSpPr>
          <p:cNvPr id="4" name="Rectangle 3"/>
          <p:cNvSpPr/>
          <p:nvPr/>
        </p:nvSpPr>
        <p:spPr>
          <a:xfrm>
            <a:off x="381000" y="2895600"/>
            <a:ext cx="4815934" cy="461665"/>
          </a:xfrm>
          <a:prstGeom prst="rect">
            <a:avLst/>
          </a:prstGeom>
        </p:spPr>
        <p:style>
          <a:lnRef idx="1">
            <a:schemeClr val="dk1"/>
          </a:lnRef>
          <a:fillRef idx="2">
            <a:schemeClr val="dk1"/>
          </a:fillRef>
          <a:effectRef idx="1">
            <a:schemeClr val="dk1"/>
          </a:effectRef>
          <a:fontRef idx="minor">
            <a:schemeClr val="dk1"/>
          </a:fontRef>
        </p:style>
        <p:txBody>
          <a:bodyPr wrap="none">
            <a:spAutoFit/>
          </a:bodyPr>
          <a:lstStyle/>
          <a:p>
            <a:r>
              <a:rPr lang="en-IN" sz="2400" dirty="0" smtClean="0">
                <a:latin typeface="Times New Roman" pitchFamily="18" charset="0"/>
                <a:cs typeface="Times New Roman" pitchFamily="18" charset="0"/>
              </a:rPr>
              <a:t>Teach Critical Thinking and Empathy</a:t>
            </a:r>
            <a:endParaRPr lang="en-US" sz="2400" dirty="0">
              <a:latin typeface="Times New Roman" pitchFamily="18" charset="0"/>
              <a:cs typeface="Times New Roman" pitchFamily="18" charset="0"/>
            </a:endParaRPr>
          </a:p>
        </p:txBody>
      </p:sp>
      <p:sp>
        <p:nvSpPr>
          <p:cNvPr id="5" name="Rectangle 4"/>
          <p:cNvSpPr/>
          <p:nvPr/>
        </p:nvSpPr>
        <p:spPr>
          <a:xfrm>
            <a:off x="381000" y="3352800"/>
            <a:ext cx="7162800" cy="461665"/>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r>
              <a:rPr lang="en-IN" sz="2400" dirty="0" smtClean="0">
                <a:latin typeface="Times New Roman" pitchFamily="18" charset="0"/>
                <a:cs typeface="Times New Roman" pitchFamily="18" charset="0"/>
              </a:rPr>
              <a:t>Create Safe and Inclusive Learning Environments</a:t>
            </a:r>
            <a:endParaRPr lang="en-US" sz="2400" dirty="0">
              <a:latin typeface="Times New Roman" pitchFamily="18" charset="0"/>
              <a:cs typeface="Times New Roman" pitchFamily="18" charset="0"/>
            </a:endParaRPr>
          </a:p>
        </p:txBody>
      </p:sp>
      <p:sp>
        <p:nvSpPr>
          <p:cNvPr id="6" name="Rectangle 5"/>
          <p:cNvSpPr/>
          <p:nvPr/>
        </p:nvSpPr>
        <p:spPr>
          <a:xfrm>
            <a:off x="381000" y="3810000"/>
            <a:ext cx="7162800" cy="461665"/>
          </a:xfrm>
          <a:prstGeom prst="rect">
            <a:avLst/>
          </a:prstGeom>
        </p:spPr>
        <p:style>
          <a:lnRef idx="1">
            <a:schemeClr val="dk1"/>
          </a:lnRef>
          <a:fillRef idx="2">
            <a:schemeClr val="dk1"/>
          </a:fillRef>
          <a:effectRef idx="1">
            <a:schemeClr val="dk1"/>
          </a:effectRef>
          <a:fontRef idx="minor">
            <a:schemeClr val="dk1"/>
          </a:fontRef>
        </p:style>
        <p:txBody>
          <a:bodyPr wrap="square">
            <a:spAutoFit/>
          </a:bodyPr>
          <a:lstStyle/>
          <a:p>
            <a:r>
              <a:rPr lang="en-IN" sz="2400" dirty="0" smtClean="0">
                <a:latin typeface="Times New Roman" pitchFamily="18" charset="0"/>
                <a:cs typeface="Times New Roman" pitchFamily="18" charset="0"/>
              </a:rPr>
              <a:t>Promote Intercultural and Interreligious Dialogue</a:t>
            </a:r>
            <a:endParaRPr lang="en-US" sz="2400" dirty="0">
              <a:latin typeface="Times New Roman" pitchFamily="18" charset="0"/>
              <a:cs typeface="Times New Roman" pitchFamily="18" charset="0"/>
            </a:endParaRPr>
          </a:p>
        </p:txBody>
      </p:sp>
      <p:sp>
        <p:nvSpPr>
          <p:cNvPr id="7" name="Rectangle 6"/>
          <p:cNvSpPr/>
          <p:nvPr/>
        </p:nvSpPr>
        <p:spPr>
          <a:xfrm>
            <a:off x="381000" y="4267200"/>
            <a:ext cx="8153400" cy="461665"/>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r>
              <a:rPr lang="en-IN" sz="2400" dirty="0" smtClean="0">
                <a:latin typeface="Times New Roman" pitchFamily="18" charset="0"/>
                <a:cs typeface="Times New Roman" pitchFamily="18" charset="0"/>
              </a:rPr>
              <a:t>Engage Students in Peace building Activities</a:t>
            </a:r>
            <a:endParaRPr lang="en-US" sz="2400" dirty="0">
              <a:latin typeface="Times New Roman" pitchFamily="18" charset="0"/>
              <a:cs typeface="Times New Roman" pitchFamily="18" charset="0"/>
            </a:endParaRPr>
          </a:p>
        </p:txBody>
      </p:sp>
      <p:sp>
        <p:nvSpPr>
          <p:cNvPr id="8" name="Rectangle 7"/>
          <p:cNvSpPr/>
          <p:nvPr/>
        </p:nvSpPr>
        <p:spPr>
          <a:xfrm>
            <a:off x="381000" y="4724400"/>
            <a:ext cx="7696200" cy="461665"/>
          </a:xfrm>
          <a:prstGeom prst="rect">
            <a:avLst/>
          </a:prstGeom>
        </p:spPr>
        <p:style>
          <a:lnRef idx="1">
            <a:schemeClr val="dk1"/>
          </a:lnRef>
          <a:fillRef idx="2">
            <a:schemeClr val="dk1"/>
          </a:fillRef>
          <a:effectRef idx="1">
            <a:schemeClr val="dk1"/>
          </a:effectRef>
          <a:fontRef idx="minor">
            <a:schemeClr val="dk1"/>
          </a:fontRef>
        </p:style>
        <p:txBody>
          <a:bodyPr wrap="square">
            <a:spAutoFit/>
          </a:bodyPr>
          <a:lstStyle/>
          <a:p>
            <a:r>
              <a:rPr lang="en-IN" sz="2400" dirty="0" smtClean="0">
                <a:latin typeface="Times New Roman" pitchFamily="18" charset="0"/>
                <a:cs typeface="Times New Roman" pitchFamily="18" charset="0"/>
              </a:rPr>
              <a:t>Train Educators in Peace Education Methods</a:t>
            </a:r>
            <a:endParaRPr lang="en-US" sz="2400" dirty="0">
              <a:latin typeface="Times New Roman" pitchFamily="18" charset="0"/>
              <a:cs typeface="Times New Roman" pitchFamily="18" charset="0"/>
            </a:endParaRPr>
          </a:p>
        </p:txBody>
      </p:sp>
      <p:sp>
        <p:nvSpPr>
          <p:cNvPr id="9" name="Rectangle 8"/>
          <p:cNvSpPr/>
          <p:nvPr/>
        </p:nvSpPr>
        <p:spPr>
          <a:xfrm>
            <a:off x="381000" y="5181600"/>
            <a:ext cx="5477782" cy="461665"/>
          </a:xfrm>
          <a:prstGeom prst="rect">
            <a:avLst/>
          </a:prstGeom>
        </p:spPr>
        <p:style>
          <a:lnRef idx="1">
            <a:schemeClr val="accent1"/>
          </a:lnRef>
          <a:fillRef idx="2">
            <a:schemeClr val="accent1"/>
          </a:fillRef>
          <a:effectRef idx="1">
            <a:schemeClr val="accent1"/>
          </a:effectRef>
          <a:fontRef idx="minor">
            <a:schemeClr val="dk1"/>
          </a:fontRef>
        </p:style>
        <p:txBody>
          <a:bodyPr wrap="none">
            <a:spAutoFit/>
          </a:bodyPr>
          <a:lstStyle/>
          <a:p>
            <a:r>
              <a:rPr lang="en-IN" sz="2400" dirty="0" smtClean="0">
                <a:latin typeface="Times New Roman" pitchFamily="18" charset="0"/>
                <a:cs typeface="Times New Roman" pitchFamily="18" charset="0"/>
              </a:rPr>
              <a:t>Collaborate with Parents and Communities</a:t>
            </a:r>
            <a:endParaRPr lang="en-US" sz="2400" dirty="0">
              <a:latin typeface="Times New Roman" pitchFamily="18" charset="0"/>
              <a:cs typeface="Times New Roman" pitchFamily="18" charset="0"/>
            </a:endParaRPr>
          </a:p>
        </p:txBody>
      </p:sp>
      <p:sp>
        <p:nvSpPr>
          <p:cNvPr id="10" name="Rectangle 9"/>
          <p:cNvSpPr/>
          <p:nvPr/>
        </p:nvSpPr>
        <p:spPr>
          <a:xfrm>
            <a:off x="381000" y="5638800"/>
            <a:ext cx="5163786" cy="461665"/>
          </a:xfrm>
          <a:prstGeom prst="rect">
            <a:avLst/>
          </a:prstGeom>
        </p:spPr>
        <p:style>
          <a:lnRef idx="1">
            <a:schemeClr val="dk1"/>
          </a:lnRef>
          <a:fillRef idx="2">
            <a:schemeClr val="dk1"/>
          </a:fillRef>
          <a:effectRef idx="1">
            <a:schemeClr val="dk1"/>
          </a:effectRef>
          <a:fontRef idx="minor">
            <a:schemeClr val="dk1"/>
          </a:fontRef>
        </p:style>
        <p:txBody>
          <a:bodyPr wrap="none">
            <a:spAutoFit/>
          </a:bodyPr>
          <a:lstStyle/>
          <a:p>
            <a:r>
              <a:rPr lang="en-IN" sz="2400" dirty="0" smtClean="0">
                <a:latin typeface="Times New Roman" pitchFamily="18" charset="0"/>
                <a:cs typeface="Times New Roman" pitchFamily="18" charset="0"/>
              </a:rPr>
              <a:t>Use Technology and Media Responsibly</a:t>
            </a:r>
            <a:endParaRPr lang="en-US" sz="2400"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533400"/>
            <a:ext cx="9220200" cy="830997"/>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just"/>
            <a:r>
              <a:rPr lang="en-IN" sz="2400" dirty="0" smtClean="0">
                <a:latin typeface="Times New Roman" pitchFamily="18" charset="0"/>
                <a:cs typeface="Times New Roman" pitchFamily="18" charset="0"/>
              </a:rPr>
              <a:t>Promoting inner peace involves adopting practices and habits that nurture mental and emotional well-being. Here are some effective strategies:</a:t>
            </a:r>
            <a:endParaRPr lang="en-US" sz="2400" dirty="0">
              <a:latin typeface="Times New Roman" pitchFamily="18" charset="0"/>
              <a:cs typeface="Times New Roman" pitchFamily="18" charset="0"/>
            </a:endParaRPr>
          </a:p>
        </p:txBody>
      </p:sp>
      <p:sp>
        <p:nvSpPr>
          <p:cNvPr id="3" name="Rectangle 2"/>
          <p:cNvSpPr/>
          <p:nvPr/>
        </p:nvSpPr>
        <p:spPr>
          <a:xfrm>
            <a:off x="1524000" y="2057400"/>
            <a:ext cx="3669594" cy="461665"/>
          </a:xfrm>
          <a:prstGeom prst="rect">
            <a:avLst/>
          </a:prstGeom>
        </p:spPr>
        <p:style>
          <a:lnRef idx="1">
            <a:schemeClr val="accent1"/>
          </a:lnRef>
          <a:fillRef idx="2">
            <a:schemeClr val="accent1"/>
          </a:fillRef>
          <a:effectRef idx="1">
            <a:schemeClr val="accent1"/>
          </a:effectRef>
          <a:fontRef idx="minor">
            <a:schemeClr val="dk1"/>
          </a:fontRef>
        </p:style>
        <p:txBody>
          <a:bodyPr wrap="none">
            <a:spAutoFit/>
          </a:bodyPr>
          <a:lstStyle/>
          <a:p>
            <a:r>
              <a:rPr lang="en-IN" sz="2400" dirty="0" smtClean="0">
                <a:latin typeface="Times New Roman" pitchFamily="18" charset="0"/>
                <a:cs typeface="Times New Roman" pitchFamily="18" charset="0"/>
              </a:rPr>
              <a:t>Mindfulness and Meditation</a:t>
            </a:r>
            <a:endParaRPr lang="en-US" sz="2400" dirty="0">
              <a:latin typeface="Times New Roman" pitchFamily="18" charset="0"/>
              <a:cs typeface="Times New Roman" pitchFamily="18" charset="0"/>
            </a:endParaRPr>
          </a:p>
        </p:txBody>
      </p:sp>
      <p:sp>
        <p:nvSpPr>
          <p:cNvPr id="4" name="Rectangle 3"/>
          <p:cNvSpPr/>
          <p:nvPr/>
        </p:nvSpPr>
        <p:spPr>
          <a:xfrm>
            <a:off x="5715000" y="1676400"/>
            <a:ext cx="2914580" cy="1200329"/>
          </a:xfrm>
          <a:prstGeom prst="rect">
            <a:avLst/>
          </a:prstGeom>
        </p:spPr>
        <p:style>
          <a:lnRef idx="2">
            <a:schemeClr val="accent1"/>
          </a:lnRef>
          <a:fillRef idx="1">
            <a:schemeClr val="lt1"/>
          </a:fillRef>
          <a:effectRef idx="0">
            <a:schemeClr val="accent1"/>
          </a:effectRef>
          <a:fontRef idx="minor">
            <a:schemeClr val="dk1"/>
          </a:fontRef>
        </p:style>
        <p:txBody>
          <a:bodyPr wrap="none">
            <a:spAutoFit/>
          </a:bodyPr>
          <a:lstStyle/>
          <a:p>
            <a:r>
              <a:rPr lang="en-IN" sz="2400" dirty="0" smtClean="0">
                <a:latin typeface="Times New Roman" pitchFamily="18" charset="0"/>
                <a:cs typeface="Times New Roman" pitchFamily="18" charset="0"/>
              </a:rPr>
              <a:t>Practice Regularly , </a:t>
            </a:r>
          </a:p>
          <a:p>
            <a:r>
              <a:rPr lang="en-IN" sz="2400" dirty="0" smtClean="0">
                <a:latin typeface="Times New Roman" pitchFamily="18" charset="0"/>
                <a:cs typeface="Times New Roman" pitchFamily="18" charset="0"/>
              </a:rPr>
              <a:t>Focus on the Present,</a:t>
            </a:r>
            <a:r>
              <a:rPr lang="en-IN" sz="2400" dirty="0" smtClean="0"/>
              <a:t> </a:t>
            </a:r>
          </a:p>
          <a:p>
            <a:r>
              <a:rPr lang="en-IN" sz="2400" dirty="0" smtClean="0">
                <a:latin typeface="Times New Roman" pitchFamily="18" charset="0"/>
                <a:cs typeface="Times New Roman" pitchFamily="18" charset="0"/>
              </a:rPr>
              <a:t>Deep Breathing</a:t>
            </a:r>
            <a:endParaRPr lang="en-US" sz="2400" dirty="0">
              <a:latin typeface="Times New Roman" pitchFamily="18" charset="0"/>
              <a:cs typeface="Times New Roman" pitchFamily="18" charset="0"/>
            </a:endParaRPr>
          </a:p>
        </p:txBody>
      </p:sp>
      <p:sp>
        <p:nvSpPr>
          <p:cNvPr id="5" name="Rectangle 4"/>
          <p:cNvSpPr/>
          <p:nvPr/>
        </p:nvSpPr>
        <p:spPr>
          <a:xfrm>
            <a:off x="1524000" y="3657600"/>
            <a:ext cx="3567002" cy="461665"/>
          </a:xfrm>
          <a:prstGeom prst="rect">
            <a:avLst/>
          </a:prstGeom>
        </p:spPr>
        <p:style>
          <a:lnRef idx="1">
            <a:schemeClr val="accent2"/>
          </a:lnRef>
          <a:fillRef idx="2">
            <a:schemeClr val="accent2"/>
          </a:fillRef>
          <a:effectRef idx="1">
            <a:schemeClr val="accent2"/>
          </a:effectRef>
          <a:fontRef idx="minor">
            <a:schemeClr val="dk1"/>
          </a:fontRef>
        </p:style>
        <p:txBody>
          <a:bodyPr wrap="none">
            <a:spAutoFit/>
          </a:bodyPr>
          <a:lstStyle/>
          <a:p>
            <a:r>
              <a:rPr lang="en-IN" sz="2400" dirty="0" smtClean="0">
                <a:latin typeface="Times New Roman" pitchFamily="18" charset="0"/>
                <a:cs typeface="Times New Roman" pitchFamily="18" charset="0"/>
              </a:rPr>
              <a:t>Developing Positive Habits</a:t>
            </a:r>
            <a:endParaRPr lang="en-US" sz="2400" dirty="0">
              <a:latin typeface="Times New Roman" pitchFamily="18" charset="0"/>
              <a:cs typeface="Times New Roman" pitchFamily="18" charset="0"/>
            </a:endParaRPr>
          </a:p>
        </p:txBody>
      </p:sp>
      <p:sp>
        <p:nvSpPr>
          <p:cNvPr id="6" name="Rectangle 5"/>
          <p:cNvSpPr/>
          <p:nvPr/>
        </p:nvSpPr>
        <p:spPr>
          <a:xfrm>
            <a:off x="5715000" y="3276600"/>
            <a:ext cx="2898550" cy="1200329"/>
          </a:xfrm>
          <a:prstGeom prst="rect">
            <a:avLst/>
          </a:prstGeom>
        </p:spPr>
        <p:style>
          <a:lnRef idx="2">
            <a:schemeClr val="accent2"/>
          </a:lnRef>
          <a:fillRef idx="1">
            <a:schemeClr val="lt1"/>
          </a:fillRef>
          <a:effectRef idx="0">
            <a:schemeClr val="accent2"/>
          </a:effectRef>
          <a:fontRef idx="minor">
            <a:schemeClr val="dk1"/>
          </a:fontRef>
        </p:style>
        <p:txBody>
          <a:bodyPr wrap="none">
            <a:spAutoFit/>
          </a:bodyPr>
          <a:lstStyle/>
          <a:p>
            <a:r>
              <a:rPr lang="en-IN" sz="2400" dirty="0" smtClean="0">
                <a:latin typeface="Times New Roman" pitchFamily="18" charset="0"/>
                <a:cs typeface="Times New Roman" pitchFamily="18" charset="0"/>
              </a:rPr>
              <a:t>Healthy Lifestyle </a:t>
            </a:r>
          </a:p>
          <a:p>
            <a:r>
              <a:rPr lang="en-IN" sz="2400" dirty="0" smtClean="0">
                <a:latin typeface="Times New Roman" pitchFamily="18" charset="0"/>
                <a:cs typeface="Times New Roman" pitchFamily="18" charset="0"/>
              </a:rPr>
              <a:t>Gratitude Practice </a:t>
            </a:r>
          </a:p>
          <a:p>
            <a:r>
              <a:rPr lang="en-IN" sz="2400" dirty="0" smtClean="0">
                <a:latin typeface="Times New Roman" pitchFamily="18" charset="0"/>
                <a:cs typeface="Times New Roman" pitchFamily="18" charset="0"/>
              </a:rPr>
              <a:t>Limit Negative Inputs</a:t>
            </a:r>
            <a:endParaRPr lang="en-US" sz="2400" dirty="0">
              <a:latin typeface="Times New Roman" pitchFamily="18" charset="0"/>
              <a:cs typeface="Times New Roman" pitchFamily="18" charset="0"/>
            </a:endParaRPr>
          </a:p>
        </p:txBody>
      </p:sp>
      <p:sp>
        <p:nvSpPr>
          <p:cNvPr id="7" name="Rectangle 6"/>
          <p:cNvSpPr/>
          <p:nvPr/>
        </p:nvSpPr>
        <p:spPr>
          <a:xfrm>
            <a:off x="1447800" y="5105400"/>
            <a:ext cx="3733800" cy="830997"/>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r>
              <a:rPr lang="en-IN" sz="2400" dirty="0" smtClean="0">
                <a:latin typeface="Times New Roman" pitchFamily="18" charset="0"/>
                <a:cs typeface="Times New Roman" pitchFamily="18" charset="0"/>
              </a:rPr>
              <a:t>Cultivating Self-Awareness </a:t>
            </a:r>
          </a:p>
          <a:p>
            <a:r>
              <a:rPr lang="en-IN" sz="2400" dirty="0" smtClean="0">
                <a:latin typeface="Times New Roman" pitchFamily="18" charset="0"/>
                <a:cs typeface="Times New Roman" pitchFamily="18" charset="0"/>
              </a:rPr>
              <a:t>and Acceptance</a:t>
            </a:r>
            <a:endParaRPr lang="en-US" sz="2400" dirty="0">
              <a:latin typeface="Times New Roman" pitchFamily="18" charset="0"/>
              <a:cs typeface="Times New Roman" pitchFamily="18" charset="0"/>
            </a:endParaRPr>
          </a:p>
        </p:txBody>
      </p:sp>
      <p:sp>
        <p:nvSpPr>
          <p:cNvPr id="8" name="Rectangle 7"/>
          <p:cNvSpPr/>
          <p:nvPr/>
        </p:nvSpPr>
        <p:spPr>
          <a:xfrm>
            <a:off x="5791200" y="4800600"/>
            <a:ext cx="2675848" cy="1200329"/>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r>
              <a:rPr lang="en-IN" sz="2400" dirty="0" smtClean="0">
                <a:latin typeface="Times New Roman" pitchFamily="18" charset="0"/>
                <a:cs typeface="Times New Roman" pitchFamily="18" charset="0"/>
              </a:rPr>
              <a:t>Self-Reflection </a:t>
            </a:r>
          </a:p>
          <a:p>
            <a:r>
              <a:rPr lang="en-IN" sz="2400" dirty="0" smtClean="0">
                <a:latin typeface="Times New Roman" pitchFamily="18" charset="0"/>
                <a:cs typeface="Times New Roman" pitchFamily="18" charset="0"/>
              </a:rPr>
              <a:t>Self-Compassion </a:t>
            </a:r>
          </a:p>
          <a:p>
            <a:r>
              <a:rPr lang="en-IN" sz="2400" dirty="0" smtClean="0">
                <a:latin typeface="Times New Roman" pitchFamily="18" charset="0"/>
                <a:cs typeface="Times New Roman" pitchFamily="18" charset="0"/>
              </a:rPr>
              <a:t>Set Realistic Goals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1371600"/>
            <a:ext cx="4876800" cy="461665"/>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r>
              <a:rPr lang="en-IN" sz="2400" dirty="0" smtClean="0">
                <a:latin typeface="Times New Roman" pitchFamily="18" charset="0"/>
                <a:cs typeface="Times New Roman" pitchFamily="18" charset="0"/>
              </a:rPr>
              <a:t>Building Healthy Relationships</a:t>
            </a:r>
            <a:endParaRPr lang="en-US" sz="2400" dirty="0">
              <a:latin typeface="Times New Roman" pitchFamily="18" charset="0"/>
              <a:cs typeface="Times New Roman" pitchFamily="18" charset="0"/>
            </a:endParaRPr>
          </a:p>
        </p:txBody>
      </p:sp>
      <p:sp>
        <p:nvSpPr>
          <p:cNvPr id="3" name="Rectangle 2"/>
          <p:cNvSpPr/>
          <p:nvPr/>
        </p:nvSpPr>
        <p:spPr>
          <a:xfrm>
            <a:off x="6096000" y="914400"/>
            <a:ext cx="3361048" cy="1200329"/>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en-IN" sz="2400" dirty="0" smtClean="0">
                <a:latin typeface="Times New Roman" pitchFamily="18" charset="0"/>
                <a:cs typeface="Times New Roman" pitchFamily="18" charset="0"/>
              </a:rPr>
              <a:t>Boundaries </a:t>
            </a:r>
          </a:p>
          <a:p>
            <a:r>
              <a:rPr lang="en-IN" sz="2400" dirty="0" smtClean="0">
                <a:latin typeface="Times New Roman" pitchFamily="18" charset="0"/>
                <a:cs typeface="Times New Roman" pitchFamily="18" charset="0"/>
              </a:rPr>
              <a:t>Support System </a:t>
            </a:r>
          </a:p>
          <a:p>
            <a:r>
              <a:rPr lang="en-IN" sz="2400" dirty="0" smtClean="0">
                <a:latin typeface="Times New Roman" pitchFamily="18" charset="0"/>
                <a:cs typeface="Times New Roman" pitchFamily="18" charset="0"/>
              </a:rPr>
              <a:t>Effective Communication</a:t>
            </a:r>
          </a:p>
        </p:txBody>
      </p:sp>
      <p:sp>
        <p:nvSpPr>
          <p:cNvPr id="5" name="Rectangle 4"/>
          <p:cNvSpPr/>
          <p:nvPr/>
        </p:nvSpPr>
        <p:spPr>
          <a:xfrm>
            <a:off x="685800" y="2971800"/>
            <a:ext cx="4953000" cy="830997"/>
          </a:xfrm>
          <a:prstGeom prst="rect">
            <a:avLst/>
          </a:prstGeom>
        </p:spPr>
        <p:style>
          <a:lnRef idx="1">
            <a:schemeClr val="accent2"/>
          </a:lnRef>
          <a:fillRef idx="2">
            <a:schemeClr val="accent2"/>
          </a:fillRef>
          <a:effectRef idx="1">
            <a:schemeClr val="accent2"/>
          </a:effectRef>
          <a:fontRef idx="minor">
            <a:schemeClr val="dk1"/>
          </a:fontRef>
        </p:style>
        <p:txBody>
          <a:bodyPr>
            <a:spAutoFit/>
          </a:bodyPr>
          <a:lstStyle/>
          <a:p>
            <a:r>
              <a:rPr lang="en-IN" sz="2400" dirty="0" smtClean="0">
                <a:latin typeface="Times New Roman" pitchFamily="18" charset="0"/>
                <a:cs typeface="Times New Roman" pitchFamily="18" charset="0"/>
              </a:rPr>
              <a:t>Engaging in Activities that Bring Joy and fulfilment</a:t>
            </a:r>
            <a:endParaRPr lang="en-US" sz="2400" dirty="0">
              <a:latin typeface="Times New Roman" pitchFamily="18" charset="0"/>
              <a:cs typeface="Times New Roman" pitchFamily="18" charset="0"/>
            </a:endParaRPr>
          </a:p>
        </p:txBody>
      </p:sp>
      <p:sp>
        <p:nvSpPr>
          <p:cNvPr id="6" name="Rectangle 5"/>
          <p:cNvSpPr/>
          <p:nvPr/>
        </p:nvSpPr>
        <p:spPr>
          <a:xfrm>
            <a:off x="6019800" y="2590800"/>
            <a:ext cx="3276600" cy="1569660"/>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r>
              <a:rPr lang="en-IN" sz="2400" dirty="0" smtClean="0">
                <a:latin typeface="Times New Roman" pitchFamily="18" charset="0"/>
                <a:cs typeface="Times New Roman" pitchFamily="18" charset="0"/>
              </a:rPr>
              <a:t>Hobbies and Interests</a:t>
            </a:r>
          </a:p>
          <a:p>
            <a:r>
              <a:rPr lang="en-IN" sz="2400" dirty="0" smtClean="0">
                <a:latin typeface="Times New Roman" pitchFamily="18" charset="0"/>
                <a:cs typeface="Times New Roman" pitchFamily="18" charset="0"/>
              </a:rPr>
              <a:t>Nature and Outdoor </a:t>
            </a:r>
          </a:p>
          <a:p>
            <a:r>
              <a:rPr lang="en-IN" sz="2400" dirty="0" smtClean="0">
                <a:latin typeface="Times New Roman" pitchFamily="18" charset="0"/>
                <a:cs typeface="Times New Roman" pitchFamily="18" charset="0"/>
              </a:rPr>
              <a:t>Activities</a:t>
            </a:r>
          </a:p>
          <a:p>
            <a:r>
              <a:rPr lang="en-IN" sz="2400" dirty="0" smtClean="0">
                <a:latin typeface="Times New Roman" pitchFamily="18" charset="0"/>
                <a:cs typeface="Times New Roman" pitchFamily="18" charset="0"/>
              </a:rPr>
              <a:t>Creative Expression</a:t>
            </a:r>
          </a:p>
        </p:txBody>
      </p:sp>
      <p:sp>
        <p:nvSpPr>
          <p:cNvPr id="9" name="Rectangle 8"/>
          <p:cNvSpPr/>
          <p:nvPr/>
        </p:nvSpPr>
        <p:spPr>
          <a:xfrm>
            <a:off x="6172200" y="4953000"/>
            <a:ext cx="3505200" cy="1200329"/>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en-IN" sz="2400" dirty="0" smtClean="0">
                <a:latin typeface="Times New Roman" pitchFamily="18" charset="0"/>
                <a:cs typeface="Times New Roman" pitchFamily="18" charset="0"/>
              </a:rPr>
              <a:t>Therapy or Counselling</a:t>
            </a:r>
          </a:p>
          <a:p>
            <a:r>
              <a:rPr lang="en-IN" sz="2400" dirty="0" smtClean="0">
                <a:latin typeface="Times New Roman" pitchFamily="18" charset="0"/>
                <a:cs typeface="Times New Roman" pitchFamily="18" charset="0"/>
              </a:rPr>
              <a:t>Mindfulness-Based Therapies</a:t>
            </a:r>
          </a:p>
        </p:txBody>
      </p:sp>
      <p:sp>
        <p:nvSpPr>
          <p:cNvPr id="10" name="Rectangle 9"/>
          <p:cNvSpPr/>
          <p:nvPr/>
        </p:nvSpPr>
        <p:spPr>
          <a:xfrm>
            <a:off x="533400" y="5334000"/>
            <a:ext cx="5105885" cy="461665"/>
          </a:xfrm>
          <a:prstGeom prst="rect">
            <a:avLst/>
          </a:prstGeom>
        </p:spPr>
        <p:style>
          <a:lnRef idx="1">
            <a:schemeClr val="accent1"/>
          </a:lnRef>
          <a:fillRef idx="2">
            <a:schemeClr val="accent1"/>
          </a:fillRef>
          <a:effectRef idx="1">
            <a:schemeClr val="accent1"/>
          </a:effectRef>
          <a:fontRef idx="minor">
            <a:schemeClr val="dk1"/>
          </a:fontRef>
        </p:style>
        <p:txBody>
          <a:bodyPr wrap="none">
            <a:spAutoFit/>
          </a:bodyPr>
          <a:lstStyle/>
          <a:p>
            <a:r>
              <a:rPr lang="en-IN" sz="2400" dirty="0" smtClean="0">
                <a:latin typeface="Times New Roman" pitchFamily="18" charset="0"/>
                <a:cs typeface="Times New Roman" pitchFamily="18" charset="0"/>
              </a:rPr>
              <a:t>Seeking Professional Support if Needed</a:t>
            </a:r>
            <a:endParaRPr lang="en-US" sz="2400" dirty="0">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275</TotalTime>
  <Words>1306</Words>
  <Application>Microsoft Office PowerPoint</Application>
  <PresentationFormat>A4 Paper (210x297 mm)</PresentationFormat>
  <Paragraphs>159</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Concourse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pc pri</dc:creator>
  <cp:lastModifiedBy>pc4</cp:lastModifiedBy>
  <cp:revision>28</cp:revision>
  <dcterms:created xsi:type="dcterms:W3CDTF">2006-08-16T00:00:00Z</dcterms:created>
  <dcterms:modified xsi:type="dcterms:W3CDTF">2024-07-25T10:15:28Z</dcterms:modified>
</cp:coreProperties>
</file>