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2" r:id="rId24"/>
    <p:sldId id="278" r:id="rId25"/>
    <p:sldId id="279" r:id="rId26"/>
    <p:sldId id="280" r:id="rId27"/>
    <p:sldId id="281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FF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8DDC0E-8E0D-4D57-A1C1-EEA09116FC22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CDAC13-4E79-4CE4-A530-95302CADD7D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DAC13-4E79-4CE4-A530-95302CADD7D5}" type="slidenum">
              <a:rPr lang="en-IN" smtClean="0"/>
              <a:pPr/>
              <a:t>1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65762-C509-4E36-A2C5-BD3930433A16}" type="datetime1">
              <a:rPr lang="en-US" smtClean="0"/>
              <a:pPr/>
              <a:t>6/27/2024</a:t>
            </a:fld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4B3290-EE6D-4D7B-A17B-7E4A1F67C78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FBFA-07D6-459E-83BE-838D7D23E009}" type="datetime1">
              <a:rPr lang="en-US" smtClean="0"/>
              <a:pPr/>
              <a:t>6/27/2024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B3290-EE6D-4D7B-A17B-7E4A1F67C78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777AD-B1E8-4AB6-9489-F163FE247A5C}" type="datetime1">
              <a:rPr lang="en-US" smtClean="0"/>
              <a:pPr/>
              <a:t>6/27/2024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B3290-EE6D-4D7B-A17B-7E4A1F67C78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55A290A-B91F-478E-8E3B-9FBE17880019}" type="datetime1">
              <a:rPr lang="en-US" smtClean="0"/>
              <a:pPr/>
              <a:t>6/27/2024</a:t>
            </a:fld>
            <a:endParaRPr lang="en-IN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04B3290-EE6D-4D7B-A17B-7E4A1F67C78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FF560-E73C-4617-AFB7-773670ED216E}" type="datetime1">
              <a:rPr lang="en-US" smtClean="0"/>
              <a:pPr/>
              <a:t>6/27/2024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B3290-EE6D-4D7B-A17B-7E4A1F67C78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650A-5051-4A6A-B9A8-478090B989AE}" type="datetime1">
              <a:rPr lang="en-US" smtClean="0"/>
              <a:pPr/>
              <a:t>6/27/2024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B3290-EE6D-4D7B-A17B-7E4A1F67C78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B3290-EE6D-4D7B-A17B-7E4A1F67C78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B94E9-B18E-4449-B8B1-5F28C27A413E}" type="datetime1">
              <a:rPr lang="en-US" smtClean="0"/>
              <a:pPr/>
              <a:t>6/27/2024</a:t>
            </a:fld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DB17-2568-45AC-8D30-30B06C87DD43}" type="datetime1">
              <a:rPr lang="en-US" smtClean="0"/>
              <a:pPr/>
              <a:t>6/27/2024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B3290-EE6D-4D7B-A17B-7E4A1F67C78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D6C73-CB64-4E1D-BB7B-8D34813DF9A4}" type="datetime1">
              <a:rPr lang="en-US" smtClean="0"/>
              <a:pPr/>
              <a:t>6/27/2024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B3290-EE6D-4D7B-A17B-7E4A1F67C78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3E356EF-8063-4F56-BB8E-221C11B33F60}" type="datetime1">
              <a:rPr lang="en-US" smtClean="0"/>
              <a:pPr/>
              <a:t>6/27/2024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04B3290-EE6D-4D7B-A17B-7E4A1F67C78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46C78-653F-402D-ADFE-984E68FC2967}" type="datetime1">
              <a:rPr lang="en-US" smtClean="0"/>
              <a:pPr/>
              <a:t>6/27/2024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4B3290-EE6D-4D7B-A17B-7E4A1F67C78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870B448-731C-491B-B1E0-73A4E488EB12}" type="datetime1">
              <a:rPr lang="en-US" smtClean="0"/>
              <a:pPr/>
              <a:t>6/27/2024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IN" smtClean="0"/>
              <a:t>Dr. A. VAIYADURAI, PRINCIPAL, SCCE</a:t>
            </a:r>
            <a:endParaRPr lang="en-IN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04B3290-EE6D-4D7B-A17B-7E4A1F67C78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sz="4000" dirty="0" smtClean="0">
                <a:solidFill>
                  <a:srgbClr val="FF0000"/>
                </a:solidFill>
              </a:rPr>
              <a:t>Unit- IV</a:t>
            </a:r>
            <a:br>
              <a:rPr lang="en-IN" sz="4000" dirty="0" smtClean="0">
                <a:solidFill>
                  <a:srgbClr val="FF0000"/>
                </a:solidFill>
              </a:rPr>
            </a:br>
            <a:r>
              <a:rPr lang="en-IN" sz="4000" dirty="0" smtClean="0">
                <a:solidFill>
                  <a:srgbClr val="FF0000"/>
                </a:solidFill>
              </a:rPr>
              <a:t> SAFETY OF GIRLS AND WOMEN </a:t>
            </a:r>
            <a:endParaRPr lang="en-IN" sz="4000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GENDER, SCHOOL AND SOCIETY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5" name="Picture 4" descr="blue logo png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069580" y="5785485"/>
            <a:ext cx="1074420" cy="107251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0034" y="785794"/>
            <a:ext cx="8229600" cy="4572000"/>
          </a:xfrm>
        </p:spPr>
        <p:txBody>
          <a:bodyPr/>
          <a:lstStyle/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 algn="ctr">
              <a:buNone/>
            </a:pPr>
            <a:r>
              <a:rPr lang="en-IN" sz="4400" dirty="0" smtClean="0">
                <a:solidFill>
                  <a:srgbClr val="99FF66"/>
                </a:solidFill>
              </a:rPr>
              <a:t>Role of Education in Preventing Sexual Abuse and Violence</a:t>
            </a:r>
            <a:endParaRPr lang="en-IN" sz="4400" dirty="0">
              <a:solidFill>
                <a:srgbClr val="99FF66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4" name="Picture 3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69580" y="5785485"/>
            <a:ext cx="1074420" cy="107251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976702"/>
          </a:xfrm>
        </p:spPr>
        <p:txBody>
          <a:bodyPr>
            <a:normAutofit fontScale="92500"/>
          </a:bodyPr>
          <a:lstStyle/>
          <a:p>
            <a:endParaRPr lang="en-IN" b="1" dirty="0" smtClean="0"/>
          </a:p>
          <a:p>
            <a:r>
              <a:rPr lang="en-IN" sz="2800" b="1" dirty="0" smtClean="0"/>
              <a:t>Role of Schools:</a:t>
            </a:r>
            <a:endParaRPr lang="en-IN" sz="2800" dirty="0" smtClean="0"/>
          </a:p>
          <a:p>
            <a:pPr lvl="1"/>
            <a:r>
              <a:rPr lang="en-IN" sz="2800" dirty="0" smtClean="0"/>
              <a:t>Discuss the responsibility of educational institutions in addressing sexual abuse and violence.</a:t>
            </a:r>
          </a:p>
          <a:p>
            <a:pPr lvl="1">
              <a:buNone/>
            </a:pPr>
            <a:endParaRPr lang="en-IN" sz="2800" dirty="0" smtClean="0"/>
          </a:p>
          <a:p>
            <a:r>
              <a:rPr lang="en-IN" sz="2800" b="1" dirty="0" smtClean="0"/>
              <a:t>Curriculum Integration:</a:t>
            </a:r>
            <a:endParaRPr lang="en-IN" sz="2800" dirty="0" smtClean="0"/>
          </a:p>
          <a:p>
            <a:pPr lvl="1"/>
            <a:r>
              <a:rPr lang="en-IN" sz="2800" dirty="0" smtClean="0"/>
              <a:t>Strategies for integrating age-appropriate education on consent, boundaries, and healthy relationships.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Education as a Preventive Tool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5" name="Picture 4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69580" y="5785485"/>
            <a:ext cx="1074420" cy="107251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76636"/>
          </a:xfrm>
        </p:spPr>
        <p:txBody>
          <a:bodyPr>
            <a:noAutofit/>
          </a:bodyPr>
          <a:lstStyle/>
          <a:p>
            <a:r>
              <a:rPr lang="en-IN" sz="2800" b="1" dirty="0" smtClean="0"/>
              <a:t>Educational Programs:</a:t>
            </a:r>
            <a:endParaRPr lang="en-IN" sz="2800" dirty="0" smtClean="0"/>
          </a:p>
          <a:p>
            <a:pPr lvl="1"/>
            <a:r>
              <a:rPr lang="en-IN" sz="2800" dirty="0" smtClean="0"/>
              <a:t>Examples of programs and initiatives that promote awareness and empathy among students.</a:t>
            </a:r>
          </a:p>
          <a:p>
            <a:pPr lvl="1">
              <a:buNone/>
            </a:pPr>
            <a:endParaRPr lang="en-IN" sz="2800" dirty="0" smtClean="0"/>
          </a:p>
          <a:p>
            <a:r>
              <a:rPr lang="en-IN" sz="2800" b="1" dirty="0" smtClean="0"/>
              <a:t>Role of Educators:</a:t>
            </a:r>
            <a:endParaRPr lang="en-IN" sz="2800" dirty="0" smtClean="0"/>
          </a:p>
          <a:p>
            <a:pPr lvl="1"/>
            <a:r>
              <a:rPr lang="en-IN" sz="2800" dirty="0" smtClean="0"/>
              <a:t>Importance of trained educators in facilitating discussions and providing support to students.</a:t>
            </a:r>
          </a:p>
          <a:p>
            <a:endParaRPr lang="en-IN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dirty="0" smtClean="0"/>
              <a:t>Building Awareness and Empathy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5" name="Picture 4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69580" y="5785485"/>
            <a:ext cx="1074420" cy="107251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b="1" dirty="0" smtClean="0"/>
              <a:t>School Policies:</a:t>
            </a:r>
            <a:endParaRPr lang="en-IN" sz="2800" dirty="0" smtClean="0"/>
          </a:p>
          <a:p>
            <a:pPr lvl="1"/>
            <a:r>
              <a:rPr lang="en-IN" sz="2800" dirty="0" smtClean="0"/>
              <a:t>Overview of policies and protocols for reporting and responding to incidents of sexual abuse and violence.</a:t>
            </a:r>
          </a:p>
          <a:p>
            <a:pPr lvl="1">
              <a:buNone/>
            </a:pPr>
            <a:endParaRPr lang="en-IN" sz="2800" dirty="0" smtClean="0"/>
          </a:p>
          <a:p>
            <a:r>
              <a:rPr lang="en-IN" sz="2800" b="1" dirty="0" smtClean="0"/>
              <a:t>Training:</a:t>
            </a:r>
            <a:endParaRPr lang="en-IN" sz="2800" dirty="0" smtClean="0"/>
          </a:p>
          <a:p>
            <a:pPr lvl="1"/>
            <a:r>
              <a:rPr lang="en-IN" sz="2800" dirty="0" smtClean="0"/>
              <a:t>Importance of training staff and administrators on recognizing signs, handling disclosures, and supporting survivors.</a:t>
            </a:r>
          </a:p>
          <a:p>
            <a:endParaRPr lang="en-IN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dirty="0" smtClean="0"/>
              <a:t>Policies and Procedures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5" name="Picture 4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69580" y="5785485"/>
            <a:ext cx="1074420" cy="107251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7158" y="1857364"/>
            <a:ext cx="8229600" cy="3619512"/>
          </a:xfrm>
        </p:spPr>
        <p:txBody>
          <a:bodyPr>
            <a:noAutofit/>
          </a:bodyPr>
          <a:lstStyle/>
          <a:p>
            <a:r>
              <a:rPr lang="en-IN" sz="2800" b="1" dirty="0" smtClean="0"/>
              <a:t>Community Partnerships:</a:t>
            </a:r>
            <a:endParaRPr lang="en-IN" sz="2800" dirty="0" smtClean="0"/>
          </a:p>
          <a:p>
            <a:pPr lvl="1"/>
            <a:r>
              <a:rPr lang="en-IN" sz="2800" dirty="0" smtClean="0"/>
              <a:t>Collaboration with local agencies and organizations that provide support services to survivors.</a:t>
            </a:r>
          </a:p>
          <a:p>
            <a:pPr lvl="1">
              <a:buNone/>
            </a:pPr>
            <a:endParaRPr lang="en-IN" sz="2800" dirty="0" smtClean="0"/>
          </a:p>
          <a:p>
            <a:r>
              <a:rPr lang="en-IN" sz="2800" b="1" dirty="0" smtClean="0"/>
              <a:t>Advocacy Initiatives:</a:t>
            </a:r>
            <a:endParaRPr lang="en-IN" sz="2800" dirty="0" smtClean="0"/>
          </a:p>
          <a:p>
            <a:pPr lvl="1"/>
            <a:r>
              <a:rPr lang="en-IN" sz="2800" dirty="0" smtClean="0"/>
              <a:t>Examples of advocacy efforts aimed at promoting prevention and support for survivors.</a:t>
            </a:r>
          </a:p>
          <a:p>
            <a:endParaRPr lang="en-IN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Collaboration with Communities and Organizations</a:t>
            </a:r>
            <a:endParaRPr lang="en-IN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5" name="Picture 4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69580" y="5785485"/>
            <a:ext cx="1074420" cy="107251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976702"/>
          </a:xfrm>
        </p:spPr>
        <p:txBody>
          <a:bodyPr>
            <a:normAutofit/>
          </a:bodyPr>
          <a:lstStyle/>
          <a:p>
            <a:r>
              <a:rPr lang="en-IN" sz="2800" b="1" dirty="0" smtClean="0"/>
              <a:t>Understanding Power Imbalances:</a:t>
            </a:r>
            <a:endParaRPr lang="en-IN" sz="2800" dirty="0" smtClean="0"/>
          </a:p>
          <a:p>
            <a:pPr lvl="1"/>
            <a:r>
              <a:rPr lang="en-IN" sz="2800" dirty="0" smtClean="0"/>
              <a:t>Discussion on how gender norms and power dynamics contribute to sexual abuse and violence.</a:t>
            </a:r>
          </a:p>
          <a:p>
            <a:pPr lvl="1">
              <a:buNone/>
            </a:pPr>
            <a:endParaRPr lang="en-IN" sz="2800" dirty="0" smtClean="0"/>
          </a:p>
          <a:p>
            <a:r>
              <a:rPr lang="en-IN" sz="2800" b="1" dirty="0" smtClean="0"/>
              <a:t>Promoting Gender Equality:</a:t>
            </a:r>
            <a:endParaRPr lang="en-IN" sz="2800" dirty="0" smtClean="0"/>
          </a:p>
          <a:p>
            <a:pPr lvl="1"/>
            <a:r>
              <a:rPr lang="en-IN" sz="2800" dirty="0" smtClean="0"/>
              <a:t>Strategies for promoting gender equality and respect within educational settings.</a:t>
            </a:r>
          </a:p>
          <a:p>
            <a:endParaRPr lang="en-IN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Addressing Gender and Power Dynamics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5" name="Picture 4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69580" y="5785485"/>
            <a:ext cx="1074420" cy="1072515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Empowerment Programs:</a:t>
            </a:r>
            <a:endParaRPr lang="en-IN" dirty="0" smtClean="0"/>
          </a:p>
          <a:p>
            <a:pPr lvl="1"/>
            <a:r>
              <a:rPr lang="en-IN" dirty="0" smtClean="0"/>
              <a:t>Initiatives that empower students to recognize their rights and boundaries.</a:t>
            </a:r>
          </a:p>
          <a:p>
            <a:r>
              <a:rPr lang="en-IN" b="1" dirty="0" smtClean="0"/>
              <a:t>Support Resources:</a:t>
            </a:r>
            <a:endParaRPr lang="en-IN" dirty="0" smtClean="0"/>
          </a:p>
          <a:p>
            <a:pPr lvl="1"/>
            <a:r>
              <a:rPr lang="en-IN" dirty="0" smtClean="0"/>
              <a:t>Highlighting school-based and community resources available for survivors and their families.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Student Empowerment and Support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5" name="Picture 4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69580" y="5785485"/>
            <a:ext cx="1074420" cy="1072515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Parental Involvement:</a:t>
            </a:r>
            <a:endParaRPr lang="en-IN" dirty="0" smtClean="0"/>
          </a:p>
          <a:p>
            <a:pPr lvl="1"/>
            <a:r>
              <a:rPr lang="en-IN" dirty="0" smtClean="0"/>
              <a:t>Importance of parental engagement in reinforcing education on consent and healthy relationships.</a:t>
            </a:r>
          </a:p>
          <a:p>
            <a:r>
              <a:rPr lang="en-IN" b="1" dirty="0" smtClean="0"/>
              <a:t>Family Support:</a:t>
            </a:r>
            <a:endParaRPr lang="en-IN" dirty="0" smtClean="0"/>
          </a:p>
          <a:p>
            <a:pPr lvl="1"/>
            <a:r>
              <a:rPr lang="en-IN" dirty="0" smtClean="0"/>
              <a:t>Strategies for creating supportive environments at home for discussions on sexual abuse and violence.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dirty="0" smtClean="0"/>
              <a:t>Role of Parents and Guardians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5" name="Picture 4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69580" y="5785485"/>
            <a:ext cx="1074420" cy="1072515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71472" y="1071546"/>
            <a:ext cx="8229600" cy="2786082"/>
          </a:xfrm>
        </p:spPr>
        <p:txBody>
          <a:bodyPr>
            <a:normAutofit/>
          </a:bodyPr>
          <a:lstStyle/>
          <a:p>
            <a:pPr algn="ctr"/>
            <a:r>
              <a:rPr lang="en-IN" dirty="0" smtClean="0">
                <a:solidFill>
                  <a:srgbClr val="99FF66"/>
                </a:solidFill>
              </a:rPr>
              <a:t>Meaning and concept of body objectification</a:t>
            </a:r>
            <a:endParaRPr lang="en-IN" dirty="0">
              <a:solidFill>
                <a:srgbClr val="99FF6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5" name="Picture 4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69580" y="5785485"/>
            <a:ext cx="1074420" cy="1072515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857916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IN" b="1" dirty="0" smtClean="0"/>
              <a:t>Reduction to Physical Appearance:</a:t>
            </a:r>
            <a:r>
              <a:rPr lang="en-IN" dirty="0" smtClean="0"/>
              <a:t> Body objectification involves reducing individuals, particularly their bodies, to mere objects of visual pleasure or evaluation. This diminishes their humanity and complex identities.</a:t>
            </a:r>
          </a:p>
          <a:p>
            <a:pPr algn="just">
              <a:lnSpc>
                <a:spcPct val="150000"/>
              </a:lnSpc>
            </a:pPr>
            <a:r>
              <a:rPr lang="en-IN" b="1" dirty="0" smtClean="0"/>
              <a:t>Focus on External Appearance:</a:t>
            </a:r>
            <a:r>
              <a:rPr lang="en-IN" dirty="0" smtClean="0"/>
              <a:t> It emphasizes the importance of external physical attributes (such as attractiveness, body shape, and size) over internal qualities (such as intelligence, personality, and emotions).</a:t>
            </a:r>
          </a:p>
          <a:p>
            <a:pPr algn="just">
              <a:lnSpc>
                <a:spcPct val="150000"/>
              </a:lnSpc>
            </a:pPr>
            <a:r>
              <a:rPr lang="en-IN" b="1" dirty="0" smtClean="0"/>
              <a:t>Social and Cultural Norms:</a:t>
            </a:r>
            <a:r>
              <a:rPr lang="en-IN" dirty="0" smtClean="0"/>
              <a:t> Body objectification is influenced by societal norms, media representations, and cultural expectations that perpetuate narrow standards of beauty and idealized body images.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b="1" dirty="0" smtClean="0">
                <a:solidFill>
                  <a:srgbClr val="7030A0"/>
                </a:solidFill>
              </a:rPr>
              <a:t>Meaning of Body Objectification</a:t>
            </a:r>
            <a:r>
              <a:rPr lang="en-IN" b="1" dirty="0" smtClean="0"/>
              <a:t/>
            </a:r>
            <a:br>
              <a:rPr lang="en-IN" b="1" dirty="0" smtClean="0"/>
            </a:b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5" name="Picture 4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69580" y="5785485"/>
            <a:ext cx="1074420" cy="107251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28662" y="1928802"/>
            <a:ext cx="6572296" cy="185738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IN" sz="4400" dirty="0" smtClean="0"/>
              <a:t>Safety of Girls and Women at School, Home, and Workplace</a:t>
            </a:r>
            <a:endParaRPr lang="en-IN" sz="4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4" name="Picture 3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69580" y="5785485"/>
            <a:ext cx="1074420" cy="1072515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91148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IN" sz="2900" b="1" dirty="0" smtClean="0"/>
              <a:t>Sexualization:</a:t>
            </a:r>
            <a:r>
              <a:rPr lang="en-IN" sz="2900" dirty="0" smtClean="0"/>
              <a:t> It often intersects with </a:t>
            </a:r>
            <a:r>
              <a:rPr lang="en-IN" sz="2900" dirty="0" err="1" smtClean="0"/>
              <a:t>sexualization</a:t>
            </a:r>
            <a:r>
              <a:rPr lang="en-IN" sz="2900" dirty="0" smtClean="0"/>
              <a:t>, where individuals are seen primarily through a sexual lens, leading to experiences of being treated as sexual objects rather than as individuals with inherent dignity.</a:t>
            </a:r>
          </a:p>
          <a:p>
            <a:pPr algn="just">
              <a:lnSpc>
                <a:spcPct val="170000"/>
              </a:lnSpc>
            </a:pPr>
            <a:r>
              <a:rPr lang="en-IN" sz="2900" b="1" dirty="0" smtClean="0"/>
              <a:t>Power Dynamics:</a:t>
            </a:r>
            <a:r>
              <a:rPr lang="en-IN" sz="2900" dirty="0" smtClean="0"/>
              <a:t> Body objectification can reinforce power dynamics, where those in positions of privilege or authority may objectify others based on societal hierarchies of attractiveness, gender, race, or other factors.</a:t>
            </a:r>
          </a:p>
          <a:p>
            <a:pPr algn="just">
              <a:lnSpc>
                <a:spcPct val="170000"/>
              </a:lnSpc>
            </a:pPr>
            <a:r>
              <a:rPr lang="en-IN" sz="2900" b="1" dirty="0" smtClean="0"/>
              <a:t>Psychological Impact:</a:t>
            </a:r>
            <a:r>
              <a:rPr lang="en-IN" sz="2900" dirty="0" smtClean="0"/>
              <a:t> It can have significant psychological effects, including body dissatisfaction, low self-esteem, anxiety, and eating disorders, particularly among marginalized groups who may face intersecting forms of discrimination.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dirty="0" smtClean="0">
                <a:solidFill>
                  <a:srgbClr val="7030A0"/>
                </a:solidFill>
              </a:rPr>
              <a:t>Concept of Body Objectification</a:t>
            </a:r>
            <a:endParaRPr lang="en-IN" dirty="0">
              <a:solidFill>
                <a:srgbClr val="7030A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5" name="Picture 4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69580" y="5785485"/>
            <a:ext cx="1074420" cy="1072515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57290" y="3000372"/>
            <a:ext cx="6286544" cy="1428760"/>
          </a:xfrm>
        </p:spPr>
        <p:txBody>
          <a:bodyPr>
            <a:noAutofit/>
          </a:bodyPr>
          <a:lstStyle/>
          <a:p>
            <a:pPr algn="ctr"/>
            <a:r>
              <a:rPr lang="en-IN" sz="4400" b="1" dirty="0" smtClean="0">
                <a:solidFill>
                  <a:schemeClr val="tx2">
                    <a:lumMod val="90000"/>
                  </a:schemeClr>
                </a:solidFill>
              </a:rPr>
              <a:t>Combating  female body  objectification:    Role of teachers  and  parents</a:t>
            </a:r>
            <a:endParaRPr lang="en-IN" sz="4400" b="1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5" name="Picture 4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69580" y="5785485"/>
            <a:ext cx="1074420" cy="1072515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57224" y="1857364"/>
            <a:ext cx="7786742" cy="3857652"/>
          </a:xfrm>
        </p:spPr>
        <p:txBody>
          <a:bodyPr>
            <a:normAutofit lnSpcReduction="10000"/>
          </a:bodyPr>
          <a:lstStyle/>
          <a:p>
            <a:r>
              <a:rPr lang="en-IN" b="1" dirty="0" smtClean="0"/>
              <a:t>Education on Media Literacy: </a:t>
            </a:r>
            <a:r>
              <a:rPr lang="en-IN" dirty="0" smtClean="0"/>
              <a:t>Teach critical analysis of media messages related to body image.</a:t>
            </a:r>
          </a:p>
          <a:p>
            <a:r>
              <a:rPr lang="en-IN" dirty="0" smtClean="0"/>
              <a:t>Provide examples of unrealistic beauty standards portrayed in media.</a:t>
            </a:r>
          </a:p>
          <a:p>
            <a:pPr>
              <a:buNone/>
            </a:pPr>
            <a:endParaRPr lang="en-IN" dirty="0" smtClean="0"/>
          </a:p>
          <a:p>
            <a:r>
              <a:rPr lang="en-IN" b="1" dirty="0" smtClean="0"/>
              <a:t>Promoting Positive Role Models:</a:t>
            </a:r>
            <a:endParaRPr lang="en-IN" dirty="0" smtClean="0"/>
          </a:p>
          <a:p>
            <a:pPr lvl="1"/>
            <a:r>
              <a:rPr lang="en-IN" dirty="0" smtClean="0"/>
              <a:t>Showcase diverse role models who emphasize achievements beyond appearance.</a:t>
            </a:r>
          </a:p>
          <a:p>
            <a:pPr lvl="1"/>
            <a:r>
              <a:rPr lang="en-IN" dirty="0" smtClean="0"/>
              <a:t>Discuss how positive role models can inspire students.</a:t>
            </a:r>
          </a:p>
          <a:p>
            <a:endParaRPr lang="en-IN" dirty="0" smtClean="0"/>
          </a:p>
          <a:p>
            <a:pPr lvl="1"/>
            <a:endParaRPr lang="en-IN" dirty="0" smtClean="0"/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633394"/>
          </a:xfrm>
        </p:spPr>
        <p:txBody>
          <a:bodyPr>
            <a:normAutofit fontScale="90000"/>
          </a:bodyPr>
          <a:lstStyle/>
          <a:p>
            <a:pPr algn="ctr"/>
            <a:r>
              <a:rPr lang="en-IN" sz="4400" b="1" dirty="0" smtClean="0">
                <a:solidFill>
                  <a:srgbClr val="7030A0"/>
                </a:solidFill>
              </a:rPr>
              <a:t>Role of teachers 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5" name="Picture 4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69580" y="5785485"/>
            <a:ext cx="1074420" cy="1072515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sp>
        <p:nvSpPr>
          <p:cNvPr id="5" name="Rectangle 4"/>
          <p:cNvSpPr/>
          <p:nvPr/>
        </p:nvSpPr>
        <p:spPr>
          <a:xfrm>
            <a:off x="1000100" y="642918"/>
            <a:ext cx="750099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b="1" dirty="0" smtClean="0"/>
              <a:t>Creating Inclusive Classrooms: </a:t>
            </a:r>
          </a:p>
          <a:p>
            <a:pPr>
              <a:buFont typeface="Arial" pitchFamily="34" charset="0"/>
              <a:buChar char="•"/>
            </a:pPr>
            <a:r>
              <a:rPr lang="en-IN" sz="2800" dirty="0" smtClean="0"/>
              <a:t>Foster an environment where body diversity is celebrated.</a:t>
            </a:r>
          </a:p>
          <a:p>
            <a:pPr>
              <a:buFont typeface="Arial" pitchFamily="34" charset="0"/>
              <a:buChar char="•"/>
            </a:pPr>
            <a:r>
              <a:rPr lang="en-IN" sz="2800" dirty="0" smtClean="0"/>
              <a:t>Implement inclusive language and practices.</a:t>
            </a:r>
          </a:p>
          <a:p>
            <a:pPr>
              <a:buFont typeface="Wingdings" pitchFamily="2" charset="2"/>
              <a:buChar char="q"/>
            </a:pPr>
            <a:endParaRPr lang="en-IN" sz="2800" dirty="0" smtClean="0"/>
          </a:p>
          <a:p>
            <a:r>
              <a:rPr lang="en-IN" sz="2800" b="1" dirty="0" smtClean="0"/>
              <a:t>Addressing Language and Behaviour: </a:t>
            </a:r>
            <a:r>
              <a:rPr lang="en-IN" sz="2800" dirty="0" smtClean="0"/>
              <a:t>Intervene when students use objectifying language or engage in stereotypical behaviour.</a:t>
            </a:r>
          </a:p>
          <a:p>
            <a:pPr>
              <a:buFont typeface="Arial" pitchFamily="34" charset="0"/>
              <a:buChar char="•"/>
            </a:pPr>
            <a:r>
              <a:rPr lang="en-IN" sz="2800" dirty="0" smtClean="0"/>
              <a:t>Teach respectful communication and empathy.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0034" y="785794"/>
            <a:ext cx="8043890" cy="4143404"/>
          </a:xfrm>
        </p:spPr>
        <p:txBody>
          <a:bodyPr>
            <a:noAutofit/>
          </a:bodyPr>
          <a:lstStyle/>
          <a:p>
            <a:r>
              <a:rPr lang="en-IN" sz="2500" b="1" dirty="0" smtClean="0"/>
              <a:t>Leading by Example:</a:t>
            </a:r>
            <a:endParaRPr lang="en-IN" sz="2500" dirty="0" smtClean="0"/>
          </a:p>
          <a:p>
            <a:pPr lvl="1"/>
            <a:r>
              <a:rPr lang="en-IN" sz="2500" dirty="0" smtClean="0"/>
              <a:t>Demonstrate positive attitudes toward their own bodies and others'.</a:t>
            </a:r>
          </a:p>
          <a:p>
            <a:pPr lvl="1"/>
            <a:r>
              <a:rPr lang="en-IN" sz="2500" dirty="0" smtClean="0"/>
              <a:t>Discuss the importance of self-acceptance.</a:t>
            </a:r>
            <a:endParaRPr lang="en-IN" sz="2500" b="1" dirty="0" smtClean="0"/>
          </a:p>
          <a:p>
            <a:r>
              <a:rPr lang="en-IN" sz="2500" b="1" dirty="0" smtClean="0"/>
              <a:t>Open Communication:</a:t>
            </a:r>
            <a:endParaRPr lang="en-IN" sz="2500" dirty="0" smtClean="0"/>
          </a:p>
          <a:p>
            <a:pPr lvl="1"/>
            <a:r>
              <a:rPr lang="en-IN" sz="2500" dirty="0" smtClean="0"/>
              <a:t>Encourage dialogue about body image, media influence, and self-esteem.</a:t>
            </a:r>
          </a:p>
          <a:p>
            <a:pPr lvl="1"/>
            <a:r>
              <a:rPr lang="en-IN" sz="2500" dirty="0" smtClean="0"/>
              <a:t>Listen actively and provide guidance without judgment</a:t>
            </a:r>
          </a:p>
          <a:p>
            <a:r>
              <a:rPr lang="en-IN" sz="2500" b="1" dirty="0" smtClean="0"/>
              <a:t>Monitoring Media Consumption: </a:t>
            </a:r>
          </a:p>
          <a:p>
            <a:r>
              <a:rPr lang="en-IN" sz="2500" dirty="0" smtClean="0"/>
              <a:t>Limit exposure to media that promotes unrealistic body standards.</a:t>
            </a:r>
          </a:p>
          <a:p>
            <a:r>
              <a:rPr lang="en-IN" sz="2500" dirty="0" smtClean="0"/>
              <a:t>Discuss media portrayals and their impact on self-image.</a:t>
            </a:r>
          </a:p>
          <a:p>
            <a:pPr lvl="1"/>
            <a:r>
              <a:rPr lang="en-IN" sz="2500" dirty="0" smtClean="0"/>
              <a:t>.</a:t>
            </a:r>
          </a:p>
          <a:p>
            <a:endParaRPr lang="en-IN" sz="25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70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>
                <a:solidFill>
                  <a:srgbClr val="7030A0"/>
                </a:solidFill>
              </a:rPr>
              <a:t>The Role of Parents</a:t>
            </a:r>
            <a:endParaRPr lang="en-IN" dirty="0">
              <a:solidFill>
                <a:srgbClr val="7030A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5" name="Picture 4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69580" y="5785485"/>
            <a:ext cx="1074420" cy="1072515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24520"/>
          </a:xfrm>
        </p:spPr>
        <p:txBody>
          <a:bodyPr>
            <a:normAutofit/>
          </a:bodyPr>
          <a:lstStyle/>
          <a:p>
            <a:r>
              <a:rPr lang="en-IN" b="1" dirty="0" smtClean="0"/>
              <a:t>Supporting Extracurricular Activities: </a:t>
            </a:r>
            <a:r>
              <a:rPr lang="en-IN" dirty="0" smtClean="0"/>
              <a:t>Encourage participation in activities that focus on skills and interests rather than appearance.</a:t>
            </a:r>
          </a:p>
          <a:p>
            <a:r>
              <a:rPr lang="en-IN" dirty="0" smtClean="0"/>
              <a:t>Highlight the benefits of physical activity for overall well-being.</a:t>
            </a:r>
          </a:p>
          <a:p>
            <a:r>
              <a:rPr lang="en-IN" b="1" dirty="0" smtClean="0"/>
              <a:t>Supporting Extracurricular Activities: </a:t>
            </a:r>
            <a:r>
              <a:rPr lang="en-IN" dirty="0" smtClean="0"/>
              <a:t>Encourage participation in activities that focus on skills and interests rather than appearance.</a:t>
            </a:r>
          </a:p>
          <a:p>
            <a:r>
              <a:rPr lang="en-IN" dirty="0" smtClean="0"/>
              <a:t>Highlight the benefits of physical activity for overall well-being.</a:t>
            </a:r>
          </a:p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5" name="Picture 4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69580" y="5785485"/>
            <a:ext cx="1074420" cy="1072515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71472" y="1285860"/>
            <a:ext cx="8229600" cy="4572000"/>
          </a:xfrm>
        </p:spPr>
        <p:txBody>
          <a:bodyPr>
            <a:normAutofit fontScale="92500" lnSpcReduction="10000"/>
          </a:bodyPr>
          <a:lstStyle/>
          <a:p>
            <a:r>
              <a:rPr lang="en-IN" b="1" dirty="0" smtClean="0">
                <a:solidFill>
                  <a:srgbClr val="7030A0"/>
                </a:solidFill>
              </a:rPr>
              <a:t>Consistent Messaging:</a:t>
            </a:r>
            <a:endParaRPr lang="en-IN" dirty="0" smtClean="0">
              <a:solidFill>
                <a:srgbClr val="7030A0"/>
              </a:solidFill>
            </a:endParaRPr>
          </a:p>
          <a:p>
            <a:pPr lvl="1"/>
            <a:r>
              <a:rPr lang="en-IN" dirty="0" smtClean="0"/>
              <a:t>Align efforts to reinforce positive body image messages at home and in school.</a:t>
            </a:r>
          </a:p>
          <a:p>
            <a:pPr lvl="1"/>
            <a:r>
              <a:rPr lang="en-IN" dirty="0" smtClean="0"/>
              <a:t>Provide examples of collaborative initiatives.</a:t>
            </a:r>
          </a:p>
          <a:p>
            <a:r>
              <a:rPr lang="en-IN" b="1" dirty="0" smtClean="0">
                <a:solidFill>
                  <a:srgbClr val="7030A0"/>
                </a:solidFill>
              </a:rPr>
              <a:t>Curriculum Integration:</a:t>
            </a:r>
          </a:p>
          <a:p>
            <a:r>
              <a:rPr lang="en-IN" dirty="0" smtClean="0"/>
              <a:t>Integrate body positivity into the school curriculum.</a:t>
            </a:r>
          </a:p>
          <a:p>
            <a:r>
              <a:rPr lang="en-IN" dirty="0" smtClean="0"/>
              <a:t>Examples from health education, physical education, and social studies.</a:t>
            </a:r>
          </a:p>
          <a:p>
            <a:r>
              <a:rPr lang="en-IN" b="1" dirty="0" smtClean="0">
                <a:solidFill>
                  <a:srgbClr val="7030A0"/>
                </a:solidFill>
              </a:rPr>
              <a:t>Community Involvement</a:t>
            </a:r>
            <a:r>
              <a:rPr lang="en-IN" b="1" dirty="0" smtClean="0"/>
              <a:t>:</a:t>
            </a:r>
          </a:p>
          <a:p>
            <a:r>
              <a:rPr lang="en-IN" dirty="0" smtClean="0"/>
              <a:t>Engage with community resources and organizations focused on body positivity.</a:t>
            </a:r>
          </a:p>
          <a:p>
            <a:r>
              <a:rPr lang="en-IN" dirty="0" smtClean="0"/>
              <a:t>Discuss partnerships and resources available.</a:t>
            </a:r>
          </a:p>
          <a:p>
            <a:endParaRPr lang="en-IN" b="1" dirty="0" smtClean="0"/>
          </a:p>
          <a:p>
            <a:pPr lvl="1"/>
            <a:endParaRPr lang="en-IN" dirty="0" smtClean="0"/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2844" y="214290"/>
            <a:ext cx="8229600" cy="1347774"/>
          </a:xfrm>
        </p:spPr>
        <p:txBody>
          <a:bodyPr>
            <a:normAutofit/>
          </a:bodyPr>
          <a:lstStyle/>
          <a:p>
            <a:pPr lvl="8" algn="ctr" rtl="0">
              <a:spcBef>
                <a:spcPct val="0"/>
              </a:spcBef>
            </a:pPr>
            <a:r>
              <a:rPr lang="en-IN" sz="2800" b="1" dirty="0" smtClean="0">
                <a:solidFill>
                  <a:schemeClr val="tx2">
                    <a:lumMod val="75000"/>
                  </a:schemeClr>
                </a:solidFill>
              </a:rPr>
              <a:t>Collaboration Between Teachers and Parents</a:t>
            </a:r>
            <a:br>
              <a:rPr lang="en-IN" sz="2800" b="1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en-IN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69580" y="5785485"/>
            <a:ext cx="1074420" cy="1072515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42910" y="1857364"/>
            <a:ext cx="8229600" cy="1785950"/>
          </a:xfrm>
        </p:spPr>
        <p:txBody>
          <a:bodyPr>
            <a:normAutofit/>
          </a:bodyPr>
          <a:lstStyle/>
          <a:p>
            <a:pPr algn="ctr"/>
            <a:r>
              <a:rPr sz="8800" smtClean="0">
                <a:solidFill>
                  <a:srgbClr val="FF0000"/>
                </a:solidFill>
              </a:rPr>
              <a:t>Thank You</a:t>
            </a:r>
            <a:endParaRPr lang="en-IN" sz="8800" dirty="0">
              <a:solidFill>
                <a:srgbClr val="FF0000"/>
              </a:solidFill>
            </a:endParaRPr>
          </a:p>
        </p:txBody>
      </p:sp>
      <p:pic>
        <p:nvPicPr>
          <p:cNvPr id="5" name="Picture 4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69580" y="5785485"/>
            <a:ext cx="1074420" cy="107251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800" b="1" dirty="0" smtClean="0"/>
              <a:t>Policy and Procedures:</a:t>
            </a:r>
            <a:endParaRPr lang="en-IN" sz="2800" dirty="0" smtClean="0"/>
          </a:p>
          <a:p>
            <a:pPr lvl="1"/>
            <a:r>
              <a:rPr lang="en-IN" sz="2800" dirty="0" smtClean="0"/>
              <a:t>Discuss school policies and protocols for preventing and responding to incidents of violence and harassment.</a:t>
            </a:r>
          </a:p>
          <a:p>
            <a:pPr lvl="1">
              <a:buNone/>
            </a:pPr>
            <a:endParaRPr lang="en-IN" sz="2800" dirty="0" smtClean="0"/>
          </a:p>
          <a:p>
            <a:r>
              <a:rPr lang="en-IN" sz="2800" b="1" dirty="0" smtClean="0"/>
              <a:t>Awareness Programs:</a:t>
            </a:r>
            <a:endParaRPr lang="en-IN" sz="2800" dirty="0" smtClean="0"/>
          </a:p>
          <a:p>
            <a:pPr lvl="1"/>
            <a:r>
              <a:rPr lang="en-IN" sz="2800" dirty="0" smtClean="0"/>
              <a:t>Strategies for educating students, teachers, and staff on recognizing and reporting safety concerns.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dirty="0" smtClean="0">
                <a:solidFill>
                  <a:srgbClr val="FF0000"/>
                </a:solidFill>
              </a:rPr>
              <a:t>Safety Measures at School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5" name="Picture 4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69580" y="5785485"/>
            <a:ext cx="1074420" cy="107251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619512"/>
          </a:xfrm>
        </p:spPr>
        <p:txBody>
          <a:bodyPr/>
          <a:lstStyle/>
          <a:p>
            <a:r>
              <a:rPr lang="en-IN" sz="2800" b="1" dirty="0" smtClean="0"/>
              <a:t>Domestic Violence:</a:t>
            </a:r>
            <a:endParaRPr lang="en-IN" sz="2800" dirty="0" smtClean="0"/>
          </a:p>
          <a:p>
            <a:pPr lvl="1"/>
            <a:r>
              <a:rPr lang="en-IN" sz="2800" dirty="0" smtClean="0"/>
              <a:t>Address the issue of domestic violence and its impact on women and children.</a:t>
            </a:r>
          </a:p>
          <a:p>
            <a:pPr lvl="1">
              <a:buNone/>
            </a:pPr>
            <a:endParaRPr lang="en-IN" sz="2800" dirty="0" smtClean="0"/>
          </a:p>
          <a:p>
            <a:r>
              <a:rPr lang="en-IN" sz="2800" b="1" dirty="0" smtClean="0"/>
              <a:t>Support Services:</a:t>
            </a:r>
            <a:endParaRPr lang="en-IN" sz="2800" dirty="0" smtClean="0"/>
          </a:p>
          <a:p>
            <a:pPr lvl="1"/>
            <a:r>
              <a:rPr lang="en-IN" sz="2800" dirty="0" smtClean="0"/>
              <a:t>Highlight resources and support systems available for victims of domestic abuse</a:t>
            </a:r>
            <a:r>
              <a:rPr lang="en-IN" dirty="0" smtClean="0"/>
              <a:t>.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dirty="0" smtClean="0">
                <a:solidFill>
                  <a:srgbClr val="FF0000"/>
                </a:solidFill>
              </a:rPr>
              <a:t>Safety Measures at Home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5" name="Picture 4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69580" y="5785485"/>
            <a:ext cx="1074420" cy="107251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690950"/>
          </a:xfrm>
        </p:spPr>
        <p:txBody>
          <a:bodyPr>
            <a:noAutofit/>
          </a:bodyPr>
          <a:lstStyle/>
          <a:p>
            <a:r>
              <a:rPr lang="en-IN" sz="2800" b="1" dirty="0" smtClean="0"/>
              <a:t>Workplace Policies:</a:t>
            </a:r>
            <a:endParaRPr lang="en-IN" sz="2800" dirty="0" smtClean="0"/>
          </a:p>
          <a:p>
            <a:pPr lvl="1"/>
            <a:r>
              <a:rPr lang="en-IN" sz="2800" dirty="0" smtClean="0"/>
              <a:t>Overview of workplace policies and legal protections against harassment and discrimination.</a:t>
            </a:r>
          </a:p>
          <a:p>
            <a:pPr lvl="1"/>
            <a:endParaRPr lang="en-IN" sz="2800" dirty="0" smtClean="0"/>
          </a:p>
          <a:p>
            <a:r>
              <a:rPr lang="en-IN" sz="2800" b="1" dirty="0" smtClean="0"/>
              <a:t>Training and Awareness:</a:t>
            </a:r>
            <a:endParaRPr lang="en-IN" sz="2800" dirty="0" smtClean="0"/>
          </a:p>
          <a:p>
            <a:pPr lvl="1"/>
            <a:r>
              <a:rPr lang="en-IN" sz="2800" dirty="0" smtClean="0"/>
              <a:t>Importance of training employees and managers on creating a safe and respectful workplace environment.</a:t>
            </a:r>
          </a:p>
          <a:p>
            <a:endParaRPr lang="en-IN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Safety Measures in the Workplace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5" name="Picture 4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69580" y="5785485"/>
            <a:ext cx="1074420" cy="107251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690950"/>
          </a:xfrm>
        </p:spPr>
        <p:txBody>
          <a:bodyPr>
            <a:noAutofit/>
          </a:bodyPr>
          <a:lstStyle/>
          <a:p>
            <a:pPr algn="just"/>
            <a:r>
              <a:rPr lang="en-IN" sz="2800" b="1" dirty="0" smtClean="0"/>
              <a:t>Digital Safety:</a:t>
            </a:r>
            <a:endParaRPr lang="en-IN" sz="2800" dirty="0" smtClean="0"/>
          </a:p>
          <a:p>
            <a:pPr lvl="1" algn="just"/>
            <a:r>
              <a:rPr lang="en-IN" sz="2800" dirty="0" smtClean="0"/>
              <a:t>Tips for staying safe online and addressing cyber bullying and harassment.</a:t>
            </a:r>
          </a:p>
          <a:p>
            <a:pPr lvl="1" algn="just">
              <a:buNone/>
            </a:pPr>
            <a:endParaRPr lang="en-IN" sz="2800" dirty="0" smtClean="0"/>
          </a:p>
          <a:p>
            <a:pPr algn="just"/>
            <a:r>
              <a:rPr lang="en-IN" sz="2800" b="1" dirty="0" smtClean="0"/>
              <a:t>Emergency Apps and Resources:</a:t>
            </a:r>
            <a:endParaRPr lang="en-IN" sz="2800" dirty="0" smtClean="0"/>
          </a:p>
          <a:p>
            <a:pPr lvl="1" algn="just"/>
            <a:r>
              <a:rPr lang="en-IN" sz="2800" dirty="0" smtClean="0"/>
              <a:t>Introduction to apps and resources that promote personal safety and provide emergency assistance.</a:t>
            </a:r>
          </a:p>
          <a:p>
            <a:pPr algn="just"/>
            <a:endParaRPr lang="en-IN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dirty="0" smtClean="0">
                <a:solidFill>
                  <a:srgbClr val="FF0000"/>
                </a:solidFill>
              </a:rPr>
              <a:t>Technology and Safety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5" name="Picture 4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69580" y="5785485"/>
            <a:ext cx="1074420" cy="107251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IN" sz="2800" b="1" dirty="0" smtClean="0"/>
          </a:p>
          <a:p>
            <a:r>
              <a:rPr lang="en-IN" sz="2800" b="1" dirty="0" smtClean="0"/>
              <a:t>Community Resources:</a:t>
            </a:r>
            <a:endParaRPr lang="en-IN" sz="2800" dirty="0" smtClean="0"/>
          </a:p>
          <a:p>
            <a:pPr lvl="1"/>
            <a:r>
              <a:rPr lang="en-IN" sz="2800" dirty="0" smtClean="0"/>
              <a:t>Collaboration with community organizations and agencies that support victims of violence.</a:t>
            </a:r>
          </a:p>
          <a:p>
            <a:pPr lvl="1">
              <a:buNone/>
            </a:pPr>
            <a:endParaRPr lang="en-IN" sz="2800" dirty="0" smtClean="0"/>
          </a:p>
          <a:p>
            <a:r>
              <a:rPr lang="en-IN" sz="2800" b="1" dirty="0" smtClean="0"/>
              <a:t>Advocacy Initiatives:</a:t>
            </a:r>
            <a:endParaRPr lang="en-IN" sz="2800" dirty="0" smtClean="0"/>
          </a:p>
          <a:p>
            <a:pPr lvl="1"/>
            <a:r>
              <a:rPr lang="en-IN" sz="2800" dirty="0" smtClean="0"/>
              <a:t>Examples of advocacy efforts aimed at promoting gender equality and safety.</a:t>
            </a:r>
          </a:p>
          <a:p>
            <a:endParaRPr lang="en-IN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b="1" dirty="0" smtClean="0">
                <a:solidFill>
                  <a:srgbClr val="FF0000"/>
                </a:solidFill>
              </a:rPr>
              <a:t>Community Support and Advocacy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5" name="Picture 4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69580" y="5785485"/>
            <a:ext cx="1074420" cy="107251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Empowerment Programs:</a:t>
            </a:r>
            <a:endParaRPr lang="en-IN" dirty="0" smtClean="0"/>
          </a:p>
          <a:p>
            <a:pPr lvl="1"/>
            <a:r>
              <a:rPr lang="en-IN" dirty="0" smtClean="0"/>
              <a:t>Strategies for empowering girls and women to assert their rights and advocate for safety.</a:t>
            </a:r>
          </a:p>
          <a:p>
            <a:r>
              <a:rPr lang="en-IN" b="1" dirty="0" smtClean="0"/>
              <a:t>Life Skills Training:</a:t>
            </a:r>
            <a:endParaRPr lang="en-IN" dirty="0" smtClean="0"/>
          </a:p>
          <a:p>
            <a:pPr lvl="1"/>
            <a:r>
              <a:rPr lang="en-IN" dirty="0" smtClean="0"/>
              <a:t>Importance of teaching life skills that promote personal safety and resilience.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dirty="0" smtClean="0">
                <a:solidFill>
                  <a:srgbClr val="FF0000"/>
                </a:solidFill>
              </a:rPr>
              <a:t>Empowerment and Education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5" name="Picture 4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69580" y="5785485"/>
            <a:ext cx="1074420" cy="107251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Policy Development:</a:t>
            </a:r>
            <a:endParaRPr lang="en-IN" dirty="0" smtClean="0"/>
          </a:p>
          <a:p>
            <a:pPr lvl="1"/>
            <a:r>
              <a:rPr lang="en-IN" dirty="0" smtClean="0"/>
              <a:t>Advocating for policies and legislation that strengthen protections for girls and women.</a:t>
            </a:r>
          </a:p>
          <a:p>
            <a:r>
              <a:rPr lang="en-IN" b="1" dirty="0" smtClean="0"/>
              <a:t>Enforcement:</a:t>
            </a:r>
            <a:endParaRPr lang="en-IN" dirty="0" smtClean="0"/>
          </a:p>
          <a:p>
            <a:pPr lvl="1"/>
            <a:r>
              <a:rPr lang="en-IN" dirty="0" smtClean="0"/>
              <a:t>Importance of enforcing existing laws and holding perpetrators accountable.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b="1" dirty="0" smtClean="0">
                <a:solidFill>
                  <a:srgbClr val="FF0000"/>
                </a:solidFill>
              </a:rPr>
              <a:t>Legal and Policy Recommendations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5" name="Picture 4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69580" y="5785485"/>
            <a:ext cx="1074420" cy="1072515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59</TotalTime>
  <Words>1319</Words>
  <Application>Microsoft Office PowerPoint</Application>
  <PresentationFormat>On-screen Show (4:3)</PresentationFormat>
  <Paragraphs>169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Paper</vt:lpstr>
      <vt:lpstr>GENDER, SCHOOL AND SOCIETY</vt:lpstr>
      <vt:lpstr>Slide 2</vt:lpstr>
      <vt:lpstr>Safety Measures at School</vt:lpstr>
      <vt:lpstr>Safety Measures at Home</vt:lpstr>
      <vt:lpstr>Safety Measures in the Workplace</vt:lpstr>
      <vt:lpstr>Technology and Safety</vt:lpstr>
      <vt:lpstr>Community Support and Advocacy</vt:lpstr>
      <vt:lpstr>Empowerment and Education</vt:lpstr>
      <vt:lpstr>Legal and Policy Recommendations</vt:lpstr>
      <vt:lpstr>Slide 10</vt:lpstr>
      <vt:lpstr>Education as a Preventive Tool</vt:lpstr>
      <vt:lpstr>Building Awareness and Empathy</vt:lpstr>
      <vt:lpstr>Policies and Procedures</vt:lpstr>
      <vt:lpstr>Collaboration with Communities and Organizations</vt:lpstr>
      <vt:lpstr>Addressing Gender and Power Dynamics</vt:lpstr>
      <vt:lpstr>Student Empowerment and Support</vt:lpstr>
      <vt:lpstr>Role of Parents and Guardians</vt:lpstr>
      <vt:lpstr>Meaning and concept of body objectification</vt:lpstr>
      <vt:lpstr>Meaning of Body Objectification </vt:lpstr>
      <vt:lpstr>Concept of Body Objectification</vt:lpstr>
      <vt:lpstr>Combating  female body  objectification:    Role of teachers  and  parents</vt:lpstr>
      <vt:lpstr>Role of teachers </vt:lpstr>
      <vt:lpstr>Slide 23</vt:lpstr>
      <vt:lpstr>The Role of Parents</vt:lpstr>
      <vt:lpstr>Slide 25</vt:lpstr>
      <vt:lpstr>Collaboration Between Teachers and Parents 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GENDER, SCHOOL AND SOCIETY</dc:title>
  <dc:creator>MYpc</dc:creator>
  <cp:lastModifiedBy>pc pri</cp:lastModifiedBy>
  <cp:revision>15</cp:revision>
  <dcterms:created xsi:type="dcterms:W3CDTF">2024-06-25T08:23:41Z</dcterms:created>
  <dcterms:modified xsi:type="dcterms:W3CDTF">2024-06-27T07:06:09Z</dcterms:modified>
</cp:coreProperties>
</file>