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DDC0E-8E0D-4D57-A1C1-EEA09116FC2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DAC13-4E79-4CE4-A530-95302CADD7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DAC13-4E79-4CE4-A530-95302CADD7D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5762-C509-4E36-A2C5-BD3930433A16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BFA-07D6-459E-83BE-838D7D23E009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77AD-B1E8-4AB6-9489-F163FE247A5C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5A290A-B91F-478E-8E3B-9FBE17880019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560-E73C-4617-AFB7-773670ED216E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50A-5051-4A6A-B9A8-478090B989AE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94E9-B18E-4449-B8B1-5F28C27A413E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DB17-2568-45AC-8D30-30B06C87DD43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6C73-CB64-4E1D-BB7B-8D34813DF9A4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E356EF-8063-4F56-BB8E-221C11B33F60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C78-653F-402D-ADFE-984E68FC2967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70B448-731C-491B-B1E0-73A4E488EB12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4B3290-EE6D-4D7B-A17B-7E4A1F67C78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4000" dirty="0" smtClean="0">
                <a:solidFill>
                  <a:srgbClr val="FF0000"/>
                </a:solidFill>
              </a:rPr>
              <a:t>Unit- IV</a:t>
            </a:r>
            <a:br>
              <a:rPr lang="en-IN" sz="4000" dirty="0" smtClean="0">
                <a:solidFill>
                  <a:srgbClr val="FF0000"/>
                </a:solidFill>
              </a:rPr>
            </a:br>
            <a:r>
              <a:rPr lang="en-IN" sz="4000" dirty="0" smtClean="0">
                <a:solidFill>
                  <a:srgbClr val="FF0000"/>
                </a:solidFill>
              </a:rPr>
              <a:t> SAFETY OF GIRLS AND WOMEN 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GENDER, SCHOOL AND SOCIETY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7200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r>
              <a:rPr lang="en-IN" sz="4400" dirty="0" smtClean="0">
                <a:solidFill>
                  <a:srgbClr val="99FF66"/>
                </a:solidFill>
              </a:rPr>
              <a:t>Role of Education in Preventing Sexual Abuse and Violence</a:t>
            </a:r>
            <a:endParaRPr lang="en-IN" sz="4400" dirty="0">
              <a:solidFill>
                <a:srgbClr val="99FF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76702"/>
          </a:xfrm>
        </p:spPr>
        <p:txBody>
          <a:bodyPr>
            <a:normAutofit fontScale="92500"/>
          </a:bodyPr>
          <a:lstStyle/>
          <a:p>
            <a:endParaRPr lang="en-IN" b="1" dirty="0" smtClean="0"/>
          </a:p>
          <a:p>
            <a:r>
              <a:rPr lang="en-IN" sz="2800" b="1" dirty="0" smtClean="0"/>
              <a:t>Role of Schools:</a:t>
            </a:r>
            <a:endParaRPr lang="en-IN" sz="2800" dirty="0" smtClean="0"/>
          </a:p>
          <a:p>
            <a:pPr lvl="1"/>
            <a:r>
              <a:rPr lang="en-IN" sz="2800" dirty="0" smtClean="0"/>
              <a:t>Discuss the responsibility of educational institutions in addressing sexual abuse and violence.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Curriculum Integration:</a:t>
            </a:r>
            <a:endParaRPr lang="en-IN" sz="2800" dirty="0" smtClean="0"/>
          </a:p>
          <a:p>
            <a:pPr lvl="1"/>
            <a:r>
              <a:rPr lang="en-IN" sz="2800" dirty="0" smtClean="0"/>
              <a:t>Strategies for integrating age-appropriate education on consent, boundaries, and healthy relationships.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Education as a Preventive Tool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76636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Educational Programs:</a:t>
            </a:r>
            <a:endParaRPr lang="en-IN" sz="2800" dirty="0" smtClean="0"/>
          </a:p>
          <a:p>
            <a:pPr lvl="1"/>
            <a:r>
              <a:rPr lang="en-IN" sz="2800" dirty="0" smtClean="0"/>
              <a:t>Examples of programs and initiatives that promote awareness and empathy among students.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Role of Educators:</a:t>
            </a:r>
            <a:endParaRPr lang="en-IN" sz="2800" dirty="0" smtClean="0"/>
          </a:p>
          <a:p>
            <a:pPr lvl="1"/>
            <a:r>
              <a:rPr lang="en-IN" sz="2800" dirty="0" smtClean="0"/>
              <a:t>Importance of trained educators in facilitating discussions and providing support to students.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Building Awareness and Empathy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School Policies:</a:t>
            </a:r>
            <a:endParaRPr lang="en-IN" sz="2800" dirty="0" smtClean="0"/>
          </a:p>
          <a:p>
            <a:pPr lvl="1"/>
            <a:r>
              <a:rPr lang="en-IN" sz="2800" dirty="0" smtClean="0"/>
              <a:t>Overview of policies and protocols for reporting and responding to incidents of sexual abuse and violence.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Training:</a:t>
            </a:r>
            <a:endParaRPr lang="en-IN" sz="2800" dirty="0" smtClean="0"/>
          </a:p>
          <a:p>
            <a:pPr lvl="1"/>
            <a:r>
              <a:rPr lang="en-IN" sz="2800" dirty="0" smtClean="0"/>
              <a:t>Importance of training staff and administrators on recognizing signs, handling disclosures, and supporting survivors.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Policies and Procedures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361951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Community Partnerships:</a:t>
            </a:r>
            <a:endParaRPr lang="en-IN" sz="2800" dirty="0" smtClean="0"/>
          </a:p>
          <a:p>
            <a:pPr lvl="1"/>
            <a:r>
              <a:rPr lang="en-IN" sz="2800" dirty="0" smtClean="0"/>
              <a:t>Collaboration with local agencies and organizations that provide support services to survivors.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Advocacy Initiatives:</a:t>
            </a:r>
            <a:endParaRPr lang="en-IN" sz="2800" dirty="0" smtClean="0"/>
          </a:p>
          <a:p>
            <a:pPr lvl="1"/>
            <a:r>
              <a:rPr lang="en-IN" sz="2800" dirty="0" smtClean="0"/>
              <a:t>Examples of advocacy efforts aimed at promoting prevention and support for survivors.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Collaboration with Communities and Organizations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76702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Understanding Power Imbalances:</a:t>
            </a:r>
            <a:endParaRPr lang="en-IN" sz="2800" dirty="0" smtClean="0"/>
          </a:p>
          <a:p>
            <a:pPr lvl="1"/>
            <a:r>
              <a:rPr lang="en-IN" sz="2800" dirty="0" smtClean="0"/>
              <a:t>Discussion on how gender norms and power dynamics contribute to sexual abuse and violence.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Promoting Gender Equality:</a:t>
            </a:r>
            <a:endParaRPr lang="en-IN" sz="2800" dirty="0" smtClean="0"/>
          </a:p>
          <a:p>
            <a:pPr lvl="1"/>
            <a:r>
              <a:rPr lang="en-IN" sz="2800" dirty="0" smtClean="0"/>
              <a:t>Strategies for promoting gender equality and respect within educational settings.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Addressing Gender and Power Dynamics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Empowerment Programs:</a:t>
            </a:r>
            <a:endParaRPr lang="en-IN" dirty="0" smtClean="0"/>
          </a:p>
          <a:p>
            <a:pPr lvl="1"/>
            <a:r>
              <a:rPr lang="en-IN" dirty="0" smtClean="0"/>
              <a:t>Initiatives that empower students to recognize their rights and boundaries.</a:t>
            </a:r>
          </a:p>
          <a:p>
            <a:r>
              <a:rPr lang="en-IN" b="1" dirty="0" smtClean="0"/>
              <a:t>Support Resources:</a:t>
            </a:r>
            <a:endParaRPr lang="en-IN" dirty="0" smtClean="0"/>
          </a:p>
          <a:p>
            <a:pPr lvl="1"/>
            <a:r>
              <a:rPr lang="en-IN" dirty="0" smtClean="0"/>
              <a:t>Highlighting school-based and community resources available for survivors and their families.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Student Empowerment and Support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Parental Involvement:</a:t>
            </a:r>
            <a:endParaRPr lang="en-IN" dirty="0" smtClean="0"/>
          </a:p>
          <a:p>
            <a:pPr lvl="1"/>
            <a:r>
              <a:rPr lang="en-IN" dirty="0" smtClean="0"/>
              <a:t>Importance of parental engagement in reinforcing education on consent and healthy relationships.</a:t>
            </a:r>
          </a:p>
          <a:p>
            <a:r>
              <a:rPr lang="en-IN" b="1" dirty="0" smtClean="0"/>
              <a:t>Family Support:</a:t>
            </a:r>
            <a:endParaRPr lang="en-IN" dirty="0" smtClean="0"/>
          </a:p>
          <a:p>
            <a:pPr lvl="1"/>
            <a:r>
              <a:rPr lang="en-IN" dirty="0" smtClean="0"/>
              <a:t>Strategies for creating supportive environments at home for discussions on sexual abuse and violence.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Role of Parents and Guardians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2786082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99FF66"/>
                </a:solidFill>
              </a:rPr>
              <a:t>Meaning and concept of body objectification</a:t>
            </a:r>
            <a:endParaRPr lang="en-IN" dirty="0">
              <a:solidFill>
                <a:srgbClr val="99FF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/>
              <a:t>Reduction to Physical Appearance:</a:t>
            </a:r>
            <a:r>
              <a:rPr lang="en-IN" dirty="0" smtClean="0"/>
              <a:t> Body objectification involves reducing individuals, particularly their bodies, to mere objects of visual pleasure or evaluation. This diminishes their humanity and complex identities.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/>
              <a:t>Focus on External Appearance:</a:t>
            </a:r>
            <a:r>
              <a:rPr lang="en-IN" dirty="0" smtClean="0"/>
              <a:t> It emphasizes the importance of external physical attributes (such as attractiveness, body shape, and size) over internal qualities (such as intelligence, personality, and emotions).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/>
              <a:t>Social and Cultural Norms:</a:t>
            </a:r>
            <a:r>
              <a:rPr lang="en-IN" dirty="0" smtClean="0"/>
              <a:t> Body objectification is influenced by societal norms, media representations, and cultural expectations that perpetuate narrow standards of beauty and idealized body images.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7030A0"/>
                </a:solidFill>
              </a:rPr>
              <a:t>Meaning of Body Objectification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8662" y="1928802"/>
            <a:ext cx="6572296" cy="18573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N" sz="4400" dirty="0" smtClean="0"/>
              <a:t>Safety of Girls and Women at School, Home, and Workplace</a:t>
            </a:r>
            <a:endParaRPr lang="en-IN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9114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sz="2900" b="1" dirty="0" smtClean="0"/>
              <a:t>Sexualization:</a:t>
            </a:r>
            <a:r>
              <a:rPr lang="en-IN" sz="2900" dirty="0" smtClean="0"/>
              <a:t> It often intersects with </a:t>
            </a:r>
            <a:r>
              <a:rPr lang="en-IN" sz="2900" dirty="0" err="1" smtClean="0"/>
              <a:t>sexualization</a:t>
            </a:r>
            <a:r>
              <a:rPr lang="en-IN" sz="2900" dirty="0" smtClean="0"/>
              <a:t>, where individuals are seen primarily through a sexual lens, leading to experiences of being treated as sexual objects rather than as individuals with inherent dignity.</a:t>
            </a:r>
          </a:p>
          <a:p>
            <a:pPr algn="just">
              <a:lnSpc>
                <a:spcPct val="170000"/>
              </a:lnSpc>
            </a:pPr>
            <a:r>
              <a:rPr lang="en-IN" sz="2900" b="1" dirty="0" smtClean="0"/>
              <a:t>Power Dynamics:</a:t>
            </a:r>
            <a:r>
              <a:rPr lang="en-IN" sz="2900" dirty="0" smtClean="0"/>
              <a:t> Body objectification can reinforce power dynamics, where those in positions of privilege or authority may objectify others based on societal hierarchies of attractiveness, gender, race, or other factors.</a:t>
            </a:r>
          </a:p>
          <a:p>
            <a:pPr algn="just">
              <a:lnSpc>
                <a:spcPct val="170000"/>
              </a:lnSpc>
            </a:pPr>
            <a:r>
              <a:rPr lang="en-IN" sz="2900" b="1" dirty="0" smtClean="0"/>
              <a:t>Psychological Impact:</a:t>
            </a:r>
            <a:r>
              <a:rPr lang="en-IN" sz="2900" dirty="0" smtClean="0"/>
              <a:t> It can have significant psychological effects, including body dissatisfaction, low self-esteem, anxiety, and eating disorders, particularly among marginalized groups who may face intersecting forms of discrimination.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Concept of Body Objectification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7290" y="3000372"/>
            <a:ext cx="6286544" cy="1428760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 smtClean="0">
                <a:solidFill>
                  <a:schemeClr val="tx2">
                    <a:lumMod val="90000"/>
                  </a:schemeClr>
                </a:solidFill>
              </a:rPr>
              <a:t>Combating  female body  objectification:    Role of teachers  and  parents</a:t>
            </a:r>
            <a:endParaRPr lang="en-IN" sz="44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7224" y="1857364"/>
            <a:ext cx="7786742" cy="3857652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Education on Media Literacy: </a:t>
            </a:r>
            <a:r>
              <a:rPr lang="en-IN" dirty="0" smtClean="0"/>
              <a:t>Teach critical analysis of media messages related to body image.</a:t>
            </a:r>
          </a:p>
          <a:p>
            <a:r>
              <a:rPr lang="en-IN" dirty="0" smtClean="0"/>
              <a:t>Provide examples of unrealistic beauty standards portrayed in media.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Promoting Positive Role Models:</a:t>
            </a:r>
            <a:endParaRPr lang="en-IN" dirty="0" smtClean="0"/>
          </a:p>
          <a:p>
            <a:pPr lvl="1"/>
            <a:r>
              <a:rPr lang="en-IN" dirty="0" smtClean="0"/>
              <a:t>Showcase diverse role models who emphasize achievements beyond appearance.</a:t>
            </a:r>
          </a:p>
          <a:p>
            <a:pPr lvl="1"/>
            <a:r>
              <a:rPr lang="en-IN" dirty="0" smtClean="0"/>
              <a:t>Discuss how positive role models can inspire students.</a:t>
            </a:r>
          </a:p>
          <a:p>
            <a:endParaRPr lang="en-IN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b="1" dirty="0" smtClean="0">
                <a:solidFill>
                  <a:srgbClr val="7030A0"/>
                </a:solidFill>
              </a:rPr>
              <a:t>Role of teachers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000100" y="642918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Creating Inclusive Classrooms: 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Foster an environment where body diversity is celebrated.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Implement inclusive language and practices.</a:t>
            </a:r>
          </a:p>
          <a:p>
            <a:pPr>
              <a:buFont typeface="Wingdings" pitchFamily="2" charset="2"/>
              <a:buChar char="q"/>
            </a:pPr>
            <a:endParaRPr lang="en-IN" sz="2800" dirty="0" smtClean="0"/>
          </a:p>
          <a:p>
            <a:r>
              <a:rPr lang="en-IN" sz="2800" b="1" dirty="0" smtClean="0"/>
              <a:t>Addressing Language and Behaviour: </a:t>
            </a:r>
            <a:r>
              <a:rPr lang="en-IN" sz="2800" dirty="0" smtClean="0"/>
              <a:t>Intervene when students use objectifying language or engage in stereotypical behaviour.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Teach respectful communication and empathy.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85794"/>
            <a:ext cx="8043890" cy="4143404"/>
          </a:xfrm>
        </p:spPr>
        <p:txBody>
          <a:bodyPr>
            <a:noAutofit/>
          </a:bodyPr>
          <a:lstStyle/>
          <a:p>
            <a:r>
              <a:rPr lang="en-IN" sz="2500" b="1" dirty="0" smtClean="0"/>
              <a:t>Leading by Example:</a:t>
            </a:r>
            <a:endParaRPr lang="en-IN" sz="2500" dirty="0" smtClean="0"/>
          </a:p>
          <a:p>
            <a:pPr lvl="1"/>
            <a:r>
              <a:rPr lang="en-IN" sz="2500" dirty="0" smtClean="0"/>
              <a:t>Demonstrate positive attitudes toward their own bodies and others'.</a:t>
            </a:r>
          </a:p>
          <a:p>
            <a:pPr lvl="1"/>
            <a:r>
              <a:rPr lang="en-IN" sz="2500" dirty="0" smtClean="0"/>
              <a:t>Discuss the importance of self-acceptance.</a:t>
            </a:r>
            <a:endParaRPr lang="en-IN" sz="2500" b="1" dirty="0" smtClean="0"/>
          </a:p>
          <a:p>
            <a:r>
              <a:rPr lang="en-IN" sz="2500" b="1" dirty="0" smtClean="0"/>
              <a:t>Open Communication:</a:t>
            </a:r>
            <a:endParaRPr lang="en-IN" sz="2500" dirty="0" smtClean="0"/>
          </a:p>
          <a:p>
            <a:pPr lvl="1"/>
            <a:r>
              <a:rPr lang="en-IN" sz="2500" dirty="0" smtClean="0"/>
              <a:t>Encourage dialogue about body image, media influence, and self-esteem.</a:t>
            </a:r>
          </a:p>
          <a:p>
            <a:pPr lvl="1"/>
            <a:r>
              <a:rPr lang="en-IN" sz="2500" dirty="0" smtClean="0"/>
              <a:t>Listen actively and provide guidance without judgment</a:t>
            </a:r>
          </a:p>
          <a:p>
            <a:r>
              <a:rPr lang="en-IN" sz="2500" b="1" dirty="0" smtClean="0"/>
              <a:t>Monitoring Media Consumption: </a:t>
            </a:r>
          </a:p>
          <a:p>
            <a:r>
              <a:rPr lang="en-IN" sz="2500" dirty="0" smtClean="0"/>
              <a:t>Limit exposure to media that promotes unrealistic body standards.</a:t>
            </a:r>
          </a:p>
          <a:p>
            <a:r>
              <a:rPr lang="en-IN" sz="2500" dirty="0" smtClean="0"/>
              <a:t>Discuss media portrayals and their impact on self-image.</a:t>
            </a:r>
          </a:p>
          <a:p>
            <a:pPr lvl="1"/>
            <a:r>
              <a:rPr lang="en-IN" sz="2500" dirty="0" smtClean="0"/>
              <a:t>.</a:t>
            </a:r>
          </a:p>
          <a:p>
            <a:endParaRPr lang="en-IN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7030A0"/>
                </a:solidFill>
              </a:rPr>
              <a:t>The Role of Parents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en-IN" b="1" dirty="0" smtClean="0"/>
              <a:t>Supporting Extracurricular Activities: </a:t>
            </a:r>
            <a:r>
              <a:rPr lang="en-IN" dirty="0" smtClean="0"/>
              <a:t>Encourage participation in activities that focus on skills and interests rather than appearance.</a:t>
            </a:r>
          </a:p>
          <a:p>
            <a:r>
              <a:rPr lang="en-IN" dirty="0" smtClean="0"/>
              <a:t>Highlight the benefits of physical activity for overall well-being.</a:t>
            </a:r>
          </a:p>
          <a:p>
            <a:r>
              <a:rPr lang="en-IN" b="1" dirty="0" smtClean="0"/>
              <a:t>Supporting Extracurricular Activities: </a:t>
            </a:r>
            <a:r>
              <a:rPr lang="en-IN" dirty="0" smtClean="0"/>
              <a:t>Encourage participation in activities that focus on skills and interests rather than appearance.</a:t>
            </a:r>
          </a:p>
          <a:p>
            <a:r>
              <a:rPr lang="en-IN" dirty="0" smtClean="0"/>
              <a:t>Highlight the benefits of physical activity for overall well-being.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Consistent Messaging:</a:t>
            </a:r>
            <a:endParaRPr lang="en-IN" dirty="0" smtClean="0">
              <a:solidFill>
                <a:srgbClr val="7030A0"/>
              </a:solidFill>
            </a:endParaRPr>
          </a:p>
          <a:p>
            <a:pPr lvl="1"/>
            <a:r>
              <a:rPr lang="en-IN" dirty="0" smtClean="0"/>
              <a:t>Align efforts to reinforce positive body image messages at home and in school.</a:t>
            </a:r>
          </a:p>
          <a:p>
            <a:pPr lvl="1"/>
            <a:r>
              <a:rPr lang="en-IN" dirty="0" smtClean="0"/>
              <a:t>Provide examples of collaborative initiatives.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Curriculum Integration:</a:t>
            </a:r>
          </a:p>
          <a:p>
            <a:r>
              <a:rPr lang="en-IN" dirty="0" smtClean="0"/>
              <a:t>Integrate body positivity into the school curriculum.</a:t>
            </a:r>
          </a:p>
          <a:p>
            <a:r>
              <a:rPr lang="en-IN" dirty="0" smtClean="0"/>
              <a:t>Examples from health education, physical education, and social studies.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Community Involvement</a:t>
            </a:r>
            <a:r>
              <a:rPr lang="en-IN" b="1" dirty="0" smtClean="0"/>
              <a:t>:</a:t>
            </a:r>
          </a:p>
          <a:p>
            <a:r>
              <a:rPr lang="en-IN" dirty="0" smtClean="0"/>
              <a:t>Engage with community resources and organizations focused on body positivity.</a:t>
            </a:r>
          </a:p>
          <a:p>
            <a:r>
              <a:rPr lang="en-IN" dirty="0" smtClean="0"/>
              <a:t>Discuss partnerships and resources available.</a:t>
            </a:r>
          </a:p>
          <a:p>
            <a:endParaRPr lang="en-IN" b="1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347774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</a:rPr>
              <a:t>Collaboration Between Teachers and Parents</a:t>
            </a:r>
            <a:br>
              <a:rPr lang="en-IN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IN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sz="8800" smtClean="0">
                <a:solidFill>
                  <a:srgbClr val="FF0000"/>
                </a:solidFill>
              </a:rPr>
              <a:t>Thank You</a:t>
            </a:r>
            <a:endParaRPr lang="en-IN" sz="8800" dirty="0">
              <a:solidFill>
                <a:srgbClr val="FF0000"/>
              </a:solidFill>
            </a:endParaRPr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 smtClean="0"/>
              <a:t>Policy and Procedures:</a:t>
            </a:r>
            <a:endParaRPr lang="en-IN" sz="2800" dirty="0" smtClean="0"/>
          </a:p>
          <a:p>
            <a:pPr lvl="1"/>
            <a:r>
              <a:rPr lang="en-IN" sz="2800" dirty="0" smtClean="0"/>
              <a:t>Discuss school policies and protocols for preventing and responding to incidents of violence and harassment.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Awareness Programs:</a:t>
            </a:r>
            <a:endParaRPr lang="en-IN" sz="2800" dirty="0" smtClean="0"/>
          </a:p>
          <a:p>
            <a:pPr lvl="1"/>
            <a:r>
              <a:rPr lang="en-IN" sz="2800" dirty="0" smtClean="0"/>
              <a:t>Strategies for educating students, teachers, and staff on recognizing and reporting safety concerns.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Safety Measures at School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19512"/>
          </a:xfrm>
        </p:spPr>
        <p:txBody>
          <a:bodyPr/>
          <a:lstStyle/>
          <a:p>
            <a:r>
              <a:rPr lang="en-IN" sz="2800" b="1" dirty="0" smtClean="0"/>
              <a:t>Domestic Violence:</a:t>
            </a:r>
            <a:endParaRPr lang="en-IN" sz="2800" dirty="0" smtClean="0"/>
          </a:p>
          <a:p>
            <a:pPr lvl="1"/>
            <a:r>
              <a:rPr lang="en-IN" sz="2800" dirty="0" smtClean="0"/>
              <a:t>Address the issue of domestic violence and its impact on women and children.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Support Services:</a:t>
            </a:r>
            <a:endParaRPr lang="en-IN" sz="2800" dirty="0" smtClean="0"/>
          </a:p>
          <a:p>
            <a:pPr lvl="1"/>
            <a:r>
              <a:rPr lang="en-IN" sz="2800" dirty="0" smtClean="0"/>
              <a:t>Highlight resources and support systems available for victims of domestic abuse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Safety Measures at Home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9095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Workplace Policies:</a:t>
            </a:r>
            <a:endParaRPr lang="en-IN" sz="2800" dirty="0" smtClean="0"/>
          </a:p>
          <a:p>
            <a:pPr lvl="1"/>
            <a:r>
              <a:rPr lang="en-IN" sz="2800" dirty="0" smtClean="0"/>
              <a:t>Overview of workplace policies and legal protections against harassment and discrimination.</a:t>
            </a:r>
          </a:p>
          <a:p>
            <a:pPr lvl="1"/>
            <a:endParaRPr lang="en-IN" sz="2800" dirty="0" smtClean="0"/>
          </a:p>
          <a:p>
            <a:r>
              <a:rPr lang="en-IN" sz="2800" b="1" dirty="0" smtClean="0"/>
              <a:t>Training and Awareness:</a:t>
            </a:r>
            <a:endParaRPr lang="en-IN" sz="2800" dirty="0" smtClean="0"/>
          </a:p>
          <a:p>
            <a:pPr lvl="1"/>
            <a:r>
              <a:rPr lang="en-IN" sz="2800" dirty="0" smtClean="0"/>
              <a:t>Importance of training employees and managers on creating a safe and respectful workplace environment.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Safety Measures in the Workplace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90950"/>
          </a:xfrm>
        </p:spPr>
        <p:txBody>
          <a:bodyPr>
            <a:noAutofit/>
          </a:bodyPr>
          <a:lstStyle/>
          <a:p>
            <a:pPr algn="just"/>
            <a:r>
              <a:rPr lang="en-IN" sz="2800" b="1" dirty="0" smtClean="0"/>
              <a:t>Digital Safety:</a:t>
            </a:r>
            <a:endParaRPr lang="en-IN" sz="2800" dirty="0" smtClean="0"/>
          </a:p>
          <a:p>
            <a:pPr lvl="1" algn="just"/>
            <a:r>
              <a:rPr lang="en-IN" sz="2800" dirty="0" smtClean="0"/>
              <a:t>Tips for staying safe online and addressing cyber bullying and harassment.</a:t>
            </a:r>
          </a:p>
          <a:p>
            <a:pPr lvl="1" algn="just">
              <a:buNone/>
            </a:pPr>
            <a:endParaRPr lang="en-IN" sz="2800" dirty="0" smtClean="0"/>
          </a:p>
          <a:p>
            <a:pPr algn="just"/>
            <a:r>
              <a:rPr lang="en-IN" sz="2800" b="1" dirty="0" smtClean="0"/>
              <a:t>Emergency Apps and Resources:</a:t>
            </a:r>
            <a:endParaRPr lang="en-IN" sz="2800" dirty="0" smtClean="0"/>
          </a:p>
          <a:p>
            <a:pPr lvl="1" algn="just"/>
            <a:r>
              <a:rPr lang="en-IN" sz="2800" dirty="0" smtClean="0"/>
              <a:t>Introduction to apps and resources that promote personal safety and provide emergency assistance.</a:t>
            </a:r>
          </a:p>
          <a:p>
            <a:pPr algn="just"/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Technology and Safety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2800" b="1" dirty="0" smtClean="0"/>
          </a:p>
          <a:p>
            <a:r>
              <a:rPr lang="en-IN" sz="2800" b="1" dirty="0" smtClean="0"/>
              <a:t>Community Resources:</a:t>
            </a:r>
            <a:endParaRPr lang="en-IN" sz="2800" dirty="0" smtClean="0"/>
          </a:p>
          <a:p>
            <a:pPr lvl="1"/>
            <a:r>
              <a:rPr lang="en-IN" sz="2800" dirty="0" smtClean="0"/>
              <a:t>Collaboration with community organizations and agencies that support victims of violence.</a:t>
            </a:r>
          </a:p>
          <a:p>
            <a:pPr lvl="1">
              <a:buNone/>
            </a:pPr>
            <a:endParaRPr lang="en-IN" sz="2800" dirty="0" smtClean="0"/>
          </a:p>
          <a:p>
            <a:r>
              <a:rPr lang="en-IN" sz="2800" b="1" dirty="0" smtClean="0"/>
              <a:t>Advocacy Initiatives:</a:t>
            </a:r>
            <a:endParaRPr lang="en-IN" sz="2800" dirty="0" smtClean="0"/>
          </a:p>
          <a:p>
            <a:pPr lvl="1"/>
            <a:r>
              <a:rPr lang="en-IN" sz="2800" dirty="0" smtClean="0"/>
              <a:t>Examples of advocacy efforts aimed at promoting gender equality and safety.</a:t>
            </a: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Community Support and Advocacy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Empowerment Programs:</a:t>
            </a:r>
            <a:endParaRPr lang="en-IN" dirty="0" smtClean="0"/>
          </a:p>
          <a:p>
            <a:pPr lvl="1"/>
            <a:r>
              <a:rPr lang="en-IN" dirty="0" smtClean="0"/>
              <a:t>Strategies for empowering girls and women to assert their rights and advocate for safety.</a:t>
            </a:r>
          </a:p>
          <a:p>
            <a:r>
              <a:rPr lang="en-IN" b="1" dirty="0" smtClean="0"/>
              <a:t>Life Skills Training:</a:t>
            </a:r>
            <a:endParaRPr lang="en-IN" dirty="0" smtClean="0"/>
          </a:p>
          <a:p>
            <a:pPr lvl="1"/>
            <a:r>
              <a:rPr lang="en-IN" dirty="0" smtClean="0"/>
              <a:t>Importance of teaching life skills that promote personal safety and resilience.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Empowerment and Education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Policy Development:</a:t>
            </a:r>
            <a:endParaRPr lang="en-IN" dirty="0" smtClean="0"/>
          </a:p>
          <a:p>
            <a:pPr lvl="1"/>
            <a:r>
              <a:rPr lang="en-IN" dirty="0" smtClean="0"/>
              <a:t>Advocating for policies and legislation that strengthen protections for girls and women.</a:t>
            </a:r>
          </a:p>
          <a:p>
            <a:r>
              <a:rPr lang="en-IN" b="1" dirty="0" smtClean="0"/>
              <a:t>Enforcement:</a:t>
            </a:r>
            <a:endParaRPr lang="en-IN" dirty="0" smtClean="0"/>
          </a:p>
          <a:p>
            <a:pPr lvl="1"/>
            <a:r>
              <a:rPr lang="en-IN" dirty="0" smtClean="0"/>
              <a:t>Importance of enforcing existing laws and holding perpetrators accountable.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Legal and Policy Recommendations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9580" y="5785485"/>
            <a:ext cx="1074420" cy="10725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1319</Words>
  <Application>Microsoft Office PowerPoint</Application>
  <PresentationFormat>On-screen Show (4:3)</PresentationFormat>
  <Paragraphs>169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Paper</vt:lpstr>
      <vt:lpstr>GENDER, SCHOOL AND SOCIETY</vt:lpstr>
      <vt:lpstr>Slide 2</vt:lpstr>
      <vt:lpstr>Safety Measures at School</vt:lpstr>
      <vt:lpstr>Safety Measures at Home</vt:lpstr>
      <vt:lpstr>Safety Measures in the Workplace</vt:lpstr>
      <vt:lpstr>Technology and Safety</vt:lpstr>
      <vt:lpstr>Community Support and Advocacy</vt:lpstr>
      <vt:lpstr>Empowerment and Education</vt:lpstr>
      <vt:lpstr>Legal and Policy Recommendations</vt:lpstr>
      <vt:lpstr>Slide 10</vt:lpstr>
      <vt:lpstr>Education as a Preventive Tool</vt:lpstr>
      <vt:lpstr>Building Awareness and Empathy</vt:lpstr>
      <vt:lpstr>Policies and Procedures</vt:lpstr>
      <vt:lpstr>Collaboration with Communities and Organizations</vt:lpstr>
      <vt:lpstr>Addressing Gender and Power Dynamics</vt:lpstr>
      <vt:lpstr>Student Empowerment and Support</vt:lpstr>
      <vt:lpstr>Role of Parents and Guardians</vt:lpstr>
      <vt:lpstr>Meaning and concept of body objectification</vt:lpstr>
      <vt:lpstr>Meaning of Body Objectification </vt:lpstr>
      <vt:lpstr>Concept of Body Objectification</vt:lpstr>
      <vt:lpstr>Combating  female body  objectification:    Role of teachers  and  parents</vt:lpstr>
      <vt:lpstr>Role of teachers </vt:lpstr>
      <vt:lpstr>Slide 23</vt:lpstr>
      <vt:lpstr>The Role of Parents</vt:lpstr>
      <vt:lpstr>Slide 25</vt:lpstr>
      <vt:lpstr>Collaboration Between Teachers and Parents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GENDER, SCHOOL AND SOCIETY</dc:title>
  <dc:creator>MYpc</dc:creator>
  <cp:lastModifiedBy>pc pri</cp:lastModifiedBy>
  <cp:revision>15</cp:revision>
  <dcterms:created xsi:type="dcterms:W3CDTF">2024-06-25T08:23:41Z</dcterms:created>
  <dcterms:modified xsi:type="dcterms:W3CDTF">2024-06-27T07:06:09Z</dcterms:modified>
</cp:coreProperties>
</file>