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300" r:id="rId45"/>
    <p:sldId id="301" r:id="rId46"/>
    <p:sldId id="302" r:id="rId47"/>
    <p:sldId id="303" r:id="rId48"/>
    <p:sldId id="30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233A5-6C77-4360-86B0-7C6655638FFC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8667F-CE68-4FFA-8A69-0E9BF1C6C71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324-3ED3-4ECB-802D-66AD2C7D5097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FF07F-D241-448F-B283-9CD5CA105BD7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B29A3-092F-484F-86AC-EC75870F209D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4CA-79A2-412E-8674-255A4F3AE33A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2782-89A4-4FB5-895A-12DCFE9FAB66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D2A1-EC9D-416F-95C6-11A69684A2E0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87EB-6CE8-44D0-A16B-0CE2D32246CD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8E26-E30C-47C3-A770-D3FF9F722B66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DD30-99DE-4D86-B814-C4C2C17DDC08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05EA-B8CF-461F-9109-070C28F3D5C5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D071-585B-4784-BC57-84834B4FD6BD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39FA3B-23F9-4A4B-B3C4-7DCD6CB6672B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IN" smtClean="0"/>
              <a:t>Dr. A.VAIYADURAI, PRINCIPAL, SCCE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9D64BC-2F9D-46F2-BE5D-31B7A9E65B6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3071810"/>
            <a:ext cx="8458200" cy="1222375"/>
          </a:xfrm>
        </p:spPr>
        <p:txBody>
          <a:bodyPr/>
          <a:lstStyle/>
          <a:p>
            <a:pPr algn="ctr"/>
            <a:r>
              <a:rPr lang="en-IN" dirty="0" smtClean="0"/>
              <a:t>UNIT- III </a:t>
            </a:r>
            <a:br>
              <a:rPr lang="en-IN" dirty="0" smtClean="0"/>
            </a:br>
            <a:r>
              <a:rPr lang="en-IN" dirty="0" smtClean="0"/>
              <a:t>GENDER AND SCHOOL CURRICULUM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928802"/>
            <a:ext cx="8458200" cy="78581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Bookman Old Style" pitchFamily="18" charset="0"/>
              </a:rPr>
              <a:t>Gender, School and Society</a:t>
            </a:r>
            <a:endParaRPr lang="en-IN" sz="44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28868"/>
            <a:ext cx="8686800" cy="1571636"/>
          </a:xfrm>
        </p:spPr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Integration of Gender Roles in School and Curriculum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chemeClr val="accent4">
                    <a:lumMod val="50000"/>
                  </a:schemeClr>
                </a:solidFill>
              </a:rPr>
              <a:t>Understanding Gender Roles</a:t>
            </a:r>
            <a:endParaRPr lang="en-IN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Definition and Context:</a:t>
            </a:r>
            <a:endParaRPr lang="en-IN" dirty="0" smtClean="0"/>
          </a:p>
          <a:p>
            <a:pPr lvl="1"/>
            <a:r>
              <a:rPr lang="en-IN" dirty="0" smtClean="0"/>
              <a:t>Explain what gender roles are and their significance in shaping identity and </a:t>
            </a:r>
            <a:r>
              <a:rPr lang="en-IN" dirty="0" smtClean="0"/>
              <a:t>behaviour.</a:t>
            </a:r>
            <a:endParaRPr lang="en-IN" dirty="0" smtClean="0"/>
          </a:p>
          <a:p>
            <a:pPr>
              <a:buNone/>
            </a:pPr>
            <a:r>
              <a:rPr lang="en-IN" b="1" dirty="0" smtClean="0"/>
              <a:t>Socialization and Impact:</a:t>
            </a:r>
            <a:endParaRPr lang="en-IN" dirty="0" smtClean="0"/>
          </a:p>
          <a:p>
            <a:pPr lvl="1"/>
            <a:r>
              <a:rPr lang="en-IN" dirty="0" smtClean="0"/>
              <a:t>Discuss how gender roles are learned and their influence on students’ development.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100" b="1" dirty="0" smtClean="0">
                <a:solidFill>
                  <a:schemeClr val="accent4">
                    <a:lumMod val="50000"/>
                  </a:schemeClr>
                </a:solidFill>
              </a:rPr>
              <a:t>Current Landscape of Gender Representation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Traditional vs. Inclusive Approaches:</a:t>
            </a:r>
            <a:endParaRPr lang="en-IN" dirty="0" smtClean="0"/>
          </a:p>
          <a:p>
            <a:pPr lvl="1"/>
            <a:r>
              <a:rPr lang="en-IN" dirty="0" smtClean="0"/>
              <a:t>Contrast traditional gender representations with inclusive and diverse portrayals.</a:t>
            </a:r>
          </a:p>
          <a:p>
            <a:pPr>
              <a:buNone/>
            </a:pPr>
            <a:r>
              <a:rPr lang="en-IN" b="1" dirty="0" smtClean="0"/>
              <a:t>Challenges:</a:t>
            </a:r>
            <a:endParaRPr lang="en-IN" dirty="0" smtClean="0"/>
          </a:p>
          <a:p>
            <a:pPr lvl="1"/>
            <a:r>
              <a:rPr lang="en-IN" dirty="0" smtClean="0"/>
              <a:t>Identify common challenges in integrating gender roles in education (e.g., stereotypes, resistance).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Strategies for Integrating Gender Roles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Curriculum Development:</a:t>
            </a:r>
            <a:endParaRPr lang="en-IN" dirty="0" smtClean="0"/>
          </a:p>
          <a:p>
            <a:pPr lvl="1"/>
            <a:r>
              <a:rPr lang="en-IN" dirty="0" smtClean="0"/>
              <a:t>Incorporating diverse perspectives and examples in subject matter (e.g., history, literature).</a:t>
            </a:r>
          </a:p>
          <a:p>
            <a:pPr>
              <a:buNone/>
            </a:pPr>
            <a:r>
              <a:rPr lang="en-IN" b="1" dirty="0" smtClean="0"/>
              <a:t>Textbook Selection:</a:t>
            </a:r>
            <a:endParaRPr lang="en-IN" dirty="0" smtClean="0"/>
          </a:p>
          <a:p>
            <a:pPr lvl="1"/>
            <a:r>
              <a:rPr lang="en-IN" dirty="0" smtClean="0"/>
              <a:t>Evaluating and selecting textbooks that reflect diverse gender roles and identities.</a:t>
            </a:r>
          </a:p>
          <a:p>
            <a:pPr>
              <a:buNone/>
            </a:pPr>
            <a:r>
              <a:rPr lang="en-IN" b="1" dirty="0" smtClean="0"/>
              <a:t>Teacher Training:</a:t>
            </a:r>
            <a:endParaRPr lang="en-IN" dirty="0" smtClean="0"/>
          </a:p>
          <a:p>
            <a:pPr lvl="1"/>
            <a:r>
              <a:rPr lang="en-IN" dirty="0" smtClean="0"/>
              <a:t>Providing professional development on gender sensitivity and inclusive teaching practices.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71744"/>
            <a:ext cx="8686800" cy="1500198"/>
          </a:xfrm>
        </p:spPr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Gender issues in diverse cultural constraints: Teacher’s role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Understanding Cultural Constraints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303598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Cultural </a:t>
            </a:r>
            <a:r>
              <a:rPr lang="en-IN" b="1" dirty="0" smtClean="0"/>
              <a:t>Diversity:</a:t>
            </a:r>
            <a:endParaRPr lang="en-IN" dirty="0" smtClean="0"/>
          </a:p>
          <a:p>
            <a:pPr lvl="1"/>
            <a:r>
              <a:rPr lang="en-IN" dirty="0" smtClean="0"/>
              <a:t>Explanation of how cultural norms and values influence perceptions of gender roles.</a:t>
            </a:r>
          </a:p>
          <a:p>
            <a:pPr lvl="1"/>
            <a:r>
              <a:rPr lang="en-IN" dirty="0" smtClean="0"/>
              <a:t>Examples of different cultural perspectives on masculinity and femininity.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Gender Issues in Education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Common Challenges:</a:t>
            </a:r>
            <a:endParaRPr lang="en-IN" dirty="0" smtClean="0"/>
          </a:p>
          <a:p>
            <a:pPr lvl="1"/>
            <a:r>
              <a:rPr lang="en-IN" dirty="0" smtClean="0"/>
              <a:t>Identify gender-related issues prevalent in diverse cultural contexts (e.g., gender segregation, stereotypes, access to education).</a:t>
            </a:r>
          </a:p>
          <a:p>
            <a:pPr>
              <a:buNone/>
            </a:pPr>
            <a:r>
              <a:rPr lang="en-IN" b="1" dirty="0" smtClean="0"/>
              <a:t>Impact on Students:</a:t>
            </a:r>
            <a:endParaRPr lang="en-IN" dirty="0" smtClean="0"/>
          </a:p>
          <a:p>
            <a:pPr lvl="1"/>
            <a:r>
              <a:rPr lang="en-IN" dirty="0" smtClean="0"/>
              <a:t>Discuss the consequences of these challenges on students’ academic achievement and well-being.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100" b="1" dirty="0" smtClean="0"/>
              <a:t>Teacher’s Role in Addressing Gender Issues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Promoting Awareness:</a:t>
            </a:r>
            <a:endParaRPr lang="en-IN" dirty="0" smtClean="0"/>
          </a:p>
          <a:p>
            <a:pPr lvl="1"/>
            <a:r>
              <a:rPr lang="en-IN" dirty="0" smtClean="0"/>
              <a:t>Strategies for raising awareness among teachers about cultural diversity and its impact on gender issues.</a:t>
            </a:r>
          </a:p>
          <a:p>
            <a:pPr>
              <a:buNone/>
            </a:pPr>
            <a:r>
              <a:rPr lang="en-IN" b="1" dirty="0" smtClean="0"/>
              <a:t>Creating Inclusive Classrooms:</a:t>
            </a:r>
            <a:endParaRPr lang="en-IN" dirty="0" smtClean="0"/>
          </a:p>
          <a:p>
            <a:pPr lvl="1"/>
            <a:r>
              <a:rPr lang="en-IN" dirty="0" smtClean="0"/>
              <a:t>Techniques for fostering inclusive environments that respect diverse gender identities and expressions.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Strategies for Teachers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Cultural Sensitivity Training:</a:t>
            </a:r>
            <a:endParaRPr lang="en-IN" dirty="0" smtClean="0"/>
          </a:p>
          <a:p>
            <a:pPr lvl="1"/>
            <a:r>
              <a:rPr lang="en-IN" dirty="0" smtClean="0"/>
              <a:t>Importance of training teachers to be culturally sensitive and responsive to diverse gender needs.</a:t>
            </a:r>
          </a:p>
          <a:p>
            <a:pPr>
              <a:buNone/>
            </a:pPr>
            <a:r>
              <a:rPr lang="en-IN" b="1" dirty="0" smtClean="0"/>
              <a:t>Collaboration with Families:</a:t>
            </a:r>
            <a:endParaRPr lang="en-IN" dirty="0" smtClean="0"/>
          </a:p>
          <a:p>
            <a:pPr lvl="1"/>
            <a:r>
              <a:rPr lang="en-IN" dirty="0" smtClean="0"/>
              <a:t>Building partnerships with families to understand cultural perspectives and support students’ educational journey.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Case Studies and 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Successful Approaches:</a:t>
            </a:r>
            <a:endParaRPr lang="en-IN" dirty="0" smtClean="0"/>
          </a:p>
          <a:p>
            <a:pPr lvl="1"/>
            <a:r>
              <a:rPr lang="en-IN" dirty="0" smtClean="0"/>
              <a:t>Examples of schools or educators that have effectively addressed gender issues within diverse cultural contexts.</a:t>
            </a:r>
          </a:p>
          <a:p>
            <a:pPr>
              <a:buNone/>
            </a:pPr>
            <a:r>
              <a:rPr lang="en-IN" b="1" dirty="0" smtClean="0"/>
              <a:t>Lessons Learned:</a:t>
            </a:r>
            <a:endParaRPr lang="en-IN" dirty="0" smtClean="0"/>
          </a:p>
          <a:p>
            <a:pPr lvl="1"/>
            <a:r>
              <a:rPr lang="en-IN" dirty="0" smtClean="0"/>
              <a:t>Insights and outcomes from implementing culturally responsive practices.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pPr algn="ctr"/>
            <a:r>
              <a:rPr lang="en-IN" sz="2700" b="1" dirty="0" smtClean="0">
                <a:latin typeface="Bookman Old Style" pitchFamily="18" charset="0"/>
              </a:rPr>
              <a:t>Representation of Gender Roles in School Textbooks and Curricula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>
                <a:solidFill>
                  <a:srgbClr val="FF0000"/>
                </a:solidFill>
              </a:rPr>
              <a:t>Traditional Gender Roles in Textbooks</a:t>
            </a:r>
          </a:p>
          <a:p>
            <a:pPr>
              <a:buNone/>
            </a:pPr>
            <a:r>
              <a:rPr lang="en-IN" b="1" dirty="0" smtClean="0"/>
              <a:t>Examples:</a:t>
            </a:r>
            <a:endParaRPr lang="en-IN" dirty="0" smtClean="0"/>
          </a:p>
          <a:p>
            <a:pPr lvl="1"/>
            <a:r>
              <a:rPr lang="en-IN" dirty="0" smtClean="0"/>
              <a:t>Illustrate traditional roles portrayed in textbooks (e.g., male scientists, female caregivers).</a:t>
            </a:r>
          </a:p>
          <a:p>
            <a:pPr>
              <a:buNone/>
            </a:pPr>
            <a:r>
              <a:rPr lang="en-IN" b="1" dirty="0" smtClean="0"/>
              <a:t>Impact:</a:t>
            </a:r>
            <a:endParaRPr lang="en-IN" dirty="0" smtClean="0"/>
          </a:p>
          <a:p>
            <a:pPr lvl="1"/>
            <a:r>
              <a:rPr lang="en-IN" dirty="0" smtClean="0"/>
              <a:t>Discuss the implications of reinforcing these roles on students’ perceptions and aspirations.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Challenges and Solutions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Overcoming Barriers:</a:t>
            </a:r>
            <a:endParaRPr lang="en-IN" dirty="0" smtClean="0"/>
          </a:p>
          <a:p>
            <a:pPr lvl="1"/>
            <a:r>
              <a:rPr lang="en-IN" dirty="0" smtClean="0"/>
              <a:t>Strategies for overcoming resistance and challenges in addressing gender issues.</a:t>
            </a:r>
          </a:p>
          <a:p>
            <a:pPr>
              <a:buNone/>
            </a:pPr>
            <a:r>
              <a:rPr lang="en-IN" b="1" dirty="0" smtClean="0"/>
              <a:t>Policy and Advocacy:</a:t>
            </a:r>
            <a:endParaRPr lang="en-IN" dirty="0" smtClean="0"/>
          </a:p>
          <a:p>
            <a:pPr lvl="1"/>
            <a:r>
              <a:rPr lang="en-IN" dirty="0" smtClean="0"/>
              <a:t>Advocating for policies that promote gender equality and cultural sensitivity in education.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Impact on Student Well-being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Educational Outcomes:</a:t>
            </a:r>
            <a:endParaRPr lang="en-IN" dirty="0" smtClean="0"/>
          </a:p>
          <a:p>
            <a:pPr lvl="1"/>
            <a:r>
              <a:rPr lang="en-IN" dirty="0" smtClean="0"/>
              <a:t>Effects of addressing gender issues on students’ academic performance and social-emotional development.</a:t>
            </a:r>
          </a:p>
          <a:p>
            <a:pPr>
              <a:buNone/>
            </a:pPr>
            <a:r>
              <a:rPr lang="en-IN" b="1" dirty="0" smtClean="0"/>
              <a:t>Long-Term Benefits:</a:t>
            </a:r>
            <a:endParaRPr lang="en-IN" dirty="0" smtClean="0"/>
          </a:p>
          <a:p>
            <a:pPr lvl="1"/>
            <a:r>
              <a:rPr lang="en-IN" dirty="0" smtClean="0"/>
              <a:t>How fostering inclusive environments can contribute to a more equitable society.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14488"/>
            <a:ext cx="8686800" cy="1928826"/>
          </a:xfrm>
        </p:spPr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Developing positive attitude towards opposite genders in schools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Promoting Respect and Inclusivity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Educational Initiatives:</a:t>
            </a:r>
            <a:endParaRPr lang="en-IN" dirty="0" smtClean="0"/>
          </a:p>
          <a:p>
            <a:pPr lvl="1"/>
            <a:r>
              <a:rPr lang="en-IN" dirty="0" smtClean="0"/>
              <a:t>Strategies for promoting mutual respect and understanding between genders.</a:t>
            </a:r>
          </a:p>
          <a:p>
            <a:pPr>
              <a:buNone/>
            </a:pPr>
            <a:r>
              <a:rPr lang="en-IN" b="1" dirty="0" smtClean="0"/>
              <a:t>Curriculum Integration:</a:t>
            </a:r>
            <a:endParaRPr lang="en-IN" dirty="0" smtClean="0"/>
          </a:p>
          <a:p>
            <a:pPr lvl="1"/>
            <a:r>
              <a:rPr lang="en-IN" dirty="0" smtClean="0"/>
              <a:t>Examples of inclusive curriculum that promotes positive attitudes towards opposite genders.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100" b="1" dirty="0" smtClean="0"/>
              <a:t>Teacher’s Role in Fostering Positive Attitudes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Creating Safe Spaces:</a:t>
            </a:r>
            <a:endParaRPr lang="en-IN" dirty="0" smtClean="0"/>
          </a:p>
          <a:p>
            <a:pPr lvl="1"/>
            <a:r>
              <a:rPr lang="en-IN" dirty="0" smtClean="0"/>
              <a:t>Importance of fostering a safe and supportive environment for all students.</a:t>
            </a:r>
          </a:p>
          <a:p>
            <a:pPr>
              <a:buNone/>
            </a:pPr>
            <a:r>
              <a:rPr lang="en-IN" b="1" dirty="0" smtClean="0"/>
              <a:t>Promoting Dialogue:</a:t>
            </a:r>
            <a:endParaRPr lang="en-IN" dirty="0" smtClean="0"/>
          </a:p>
          <a:p>
            <a:pPr lvl="1"/>
            <a:r>
              <a:rPr lang="en-IN" dirty="0" smtClean="0"/>
              <a:t>Techniques for facilitating open discussions on gender diversity and equality.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100" b="1" dirty="0" smtClean="0"/>
              <a:t>Peer Relationships and Collaborative Activities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Cooperative Learning:</a:t>
            </a:r>
            <a:endParaRPr lang="en-IN" dirty="0" smtClean="0"/>
          </a:p>
          <a:p>
            <a:pPr lvl="1"/>
            <a:r>
              <a:rPr lang="en-IN" dirty="0" smtClean="0"/>
              <a:t>Benefits of collaborative activities that encourage interaction between genders.</a:t>
            </a:r>
          </a:p>
          <a:p>
            <a:pPr>
              <a:buNone/>
            </a:pPr>
            <a:r>
              <a:rPr lang="en-IN" b="1" dirty="0" smtClean="0"/>
              <a:t>Social Skills Development:</a:t>
            </a:r>
            <a:endParaRPr lang="en-IN" dirty="0" smtClean="0"/>
          </a:p>
          <a:p>
            <a:pPr lvl="1"/>
            <a:r>
              <a:rPr lang="en-IN" dirty="0" smtClean="0"/>
              <a:t>How peer relationships contribute to the development of positive attitudes.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100" b="1" dirty="0" smtClean="0"/>
              <a:t>Addressing Gender-Based Harassment and Bullying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Zero Tolerance Policy:</a:t>
            </a:r>
            <a:endParaRPr lang="en-IN" dirty="0" smtClean="0"/>
          </a:p>
          <a:p>
            <a:pPr lvl="1"/>
            <a:r>
              <a:rPr lang="en-IN" dirty="0" smtClean="0"/>
              <a:t>Strategies for implementing policies that address gender-based harassment and bullying.</a:t>
            </a:r>
          </a:p>
          <a:p>
            <a:pPr>
              <a:buNone/>
            </a:pPr>
            <a:r>
              <a:rPr lang="en-IN" b="1" dirty="0" smtClean="0"/>
              <a:t>Support Systems:</a:t>
            </a:r>
            <a:endParaRPr lang="en-IN" dirty="0" smtClean="0"/>
          </a:p>
          <a:p>
            <a:pPr lvl="1"/>
            <a:r>
              <a:rPr lang="en-IN" dirty="0" smtClean="0"/>
              <a:t>Importance of providing support and resources for victims and educating on bystander intervention.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Parent and Community Involvement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Partnerships:</a:t>
            </a:r>
            <a:endParaRPr lang="en-IN" dirty="0" smtClean="0"/>
          </a:p>
          <a:p>
            <a:pPr lvl="1" algn="just"/>
            <a:r>
              <a:rPr lang="en-IN" dirty="0" smtClean="0"/>
              <a:t>Collaborating with parents and community stakeholders to reinforce positive attitudes towards opposite genders.</a:t>
            </a:r>
          </a:p>
          <a:p>
            <a:pPr algn="just">
              <a:buNone/>
            </a:pPr>
            <a:r>
              <a:rPr lang="en-IN" b="1" dirty="0" smtClean="0"/>
              <a:t>Educational Workshops:</a:t>
            </a:r>
            <a:endParaRPr lang="en-IN" dirty="0" smtClean="0"/>
          </a:p>
          <a:p>
            <a:pPr lvl="1" algn="just"/>
            <a:r>
              <a:rPr lang="en-IN" dirty="0" smtClean="0"/>
              <a:t>Hosting workshops and seminars for parents on promoting gender equality at home and in the community.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28802"/>
            <a:ext cx="8686800" cy="1500198"/>
          </a:xfrm>
        </p:spPr>
        <p:txBody>
          <a:bodyPr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Gender Bias in Education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Types of Gender Bias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Teacher Bias:</a:t>
            </a:r>
            <a:endParaRPr lang="en-IN" dirty="0" smtClean="0"/>
          </a:p>
          <a:p>
            <a:pPr lvl="1"/>
            <a:r>
              <a:rPr lang="en-IN" dirty="0" smtClean="0"/>
              <a:t>Examples of how teachers’ expectations and interactions differ based on gender.</a:t>
            </a:r>
          </a:p>
          <a:p>
            <a:pPr>
              <a:buNone/>
            </a:pPr>
            <a:r>
              <a:rPr lang="en-IN" b="1" dirty="0" smtClean="0"/>
              <a:t>Curriculum Bias:</a:t>
            </a:r>
            <a:endParaRPr lang="en-IN" dirty="0" smtClean="0"/>
          </a:p>
          <a:p>
            <a:pPr lvl="1"/>
            <a:r>
              <a:rPr lang="en-IN" dirty="0" smtClean="0"/>
              <a:t>Examination of how textbooks and teaching materials may reinforce stereotypes.</a:t>
            </a:r>
          </a:p>
          <a:p>
            <a:pPr>
              <a:buNone/>
            </a:pPr>
            <a:r>
              <a:rPr lang="en-IN" b="1" dirty="0" smtClean="0"/>
              <a:t>Peer Influence:</a:t>
            </a:r>
            <a:endParaRPr lang="en-IN" dirty="0" smtClean="0"/>
          </a:p>
          <a:p>
            <a:pPr lvl="1"/>
            <a:r>
              <a:rPr lang="en-IN" dirty="0" smtClean="0"/>
              <a:t>Impact of peer interactions and social norms on gender bias in schools.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Evolving Gender Roles in Textbooks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35785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b="1" dirty="0" smtClean="0"/>
              <a:t>Shift Towards Inclusivity:</a:t>
            </a:r>
            <a:endParaRPr lang="en-IN" dirty="0" smtClean="0"/>
          </a:p>
          <a:p>
            <a:pPr lvl="1"/>
            <a:r>
              <a:rPr lang="en-IN" dirty="0" smtClean="0"/>
              <a:t>Examples of efforts to challenge traditional stereotypes (e.g., diverse family structures, women in leadership roles).</a:t>
            </a:r>
          </a:p>
          <a:p>
            <a:pPr>
              <a:buNone/>
            </a:pPr>
            <a:r>
              <a:rPr lang="en-IN" b="1" dirty="0" smtClean="0"/>
              <a:t>Progressive Content:</a:t>
            </a:r>
            <a:endParaRPr lang="en-IN" dirty="0" smtClean="0"/>
          </a:p>
          <a:p>
            <a:pPr lvl="1"/>
            <a:r>
              <a:rPr lang="en-IN" dirty="0" smtClean="0"/>
              <a:t>Highlight inclusive curriculum initiatives that promote gender equality.</a:t>
            </a:r>
          </a:p>
          <a:p>
            <a:pPr>
              <a:buNone/>
            </a:pPr>
            <a:r>
              <a:rPr lang="en-IN" b="1" dirty="0" smtClean="0">
                <a:solidFill>
                  <a:srgbClr val="FF0000"/>
                </a:solidFill>
              </a:rPr>
              <a:t>Analysis of Curriculum Content</a:t>
            </a:r>
          </a:p>
          <a:p>
            <a:pPr>
              <a:buNone/>
            </a:pPr>
            <a:r>
              <a:rPr lang="en-IN" b="1" dirty="0" smtClean="0"/>
              <a:t>Gender Bias Assessment:</a:t>
            </a:r>
            <a:endParaRPr lang="en-IN" dirty="0" smtClean="0"/>
          </a:p>
          <a:p>
            <a:pPr lvl="1"/>
            <a:r>
              <a:rPr lang="en-IN" dirty="0" smtClean="0"/>
              <a:t>Methods for evaluating gender bias in textbooks and curricula.</a:t>
            </a:r>
          </a:p>
          <a:p>
            <a:pPr>
              <a:buNone/>
            </a:pPr>
            <a:r>
              <a:rPr lang="en-IN" b="1" dirty="0" smtClean="0"/>
              <a:t>Findings:</a:t>
            </a:r>
            <a:endParaRPr lang="en-IN" dirty="0" smtClean="0"/>
          </a:p>
          <a:p>
            <a:pPr lvl="1"/>
            <a:r>
              <a:rPr lang="en-IN" dirty="0" smtClean="0"/>
              <a:t>Share findings from studies on gender representation in educational materials.</a:t>
            </a:r>
          </a:p>
          <a:p>
            <a:pPr lvl="1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Gender Bias in Classroom Interactions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Participation and Feedback:</a:t>
            </a:r>
            <a:endParaRPr lang="en-IN" dirty="0" smtClean="0"/>
          </a:p>
          <a:p>
            <a:pPr lvl="1"/>
            <a:r>
              <a:rPr lang="en-IN" dirty="0" smtClean="0"/>
              <a:t>Disparities in classroom participation and the type of feedback given to male versus female students.</a:t>
            </a:r>
          </a:p>
          <a:p>
            <a:pPr>
              <a:buNone/>
            </a:pPr>
            <a:r>
              <a:rPr lang="en-IN" b="1" dirty="0" smtClean="0"/>
              <a:t>Discipline and </a:t>
            </a:r>
            <a:r>
              <a:rPr lang="en-IN" b="1" dirty="0" err="1" smtClean="0"/>
              <a:t>Behavior</a:t>
            </a:r>
            <a:r>
              <a:rPr lang="en-IN" b="1" dirty="0" smtClean="0"/>
              <a:t>:</a:t>
            </a:r>
            <a:endParaRPr lang="en-IN" dirty="0" smtClean="0"/>
          </a:p>
          <a:p>
            <a:pPr lvl="1"/>
            <a:r>
              <a:rPr lang="en-IN" dirty="0" smtClean="0"/>
              <a:t>Differences in discipline measures and perceptions of </a:t>
            </a:r>
            <a:r>
              <a:rPr lang="en-IN" dirty="0" err="1" smtClean="0"/>
              <a:t>behavior</a:t>
            </a:r>
            <a:r>
              <a:rPr lang="en-IN" dirty="0" smtClean="0"/>
              <a:t> based on gender.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Stereotypes and Expectations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Role Stereotyping:</a:t>
            </a:r>
            <a:endParaRPr lang="en-IN" dirty="0" smtClean="0"/>
          </a:p>
          <a:p>
            <a:pPr lvl="1"/>
            <a:r>
              <a:rPr lang="en-IN" dirty="0" smtClean="0"/>
              <a:t>How societal expectations of gender roles influence educational outcomes.</a:t>
            </a:r>
          </a:p>
          <a:p>
            <a:pPr>
              <a:buNone/>
            </a:pPr>
            <a:r>
              <a:rPr lang="en-IN" b="1" dirty="0" smtClean="0"/>
              <a:t>Career Aspirations:</a:t>
            </a:r>
            <a:endParaRPr lang="en-IN" dirty="0" smtClean="0"/>
          </a:p>
          <a:p>
            <a:pPr lvl="1"/>
            <a:r>
              <a:rPr lang="en-IN" dirty="0" smtClean="0"/>
              <a:t>Influence of gender bias on students’ choices of academic subjects and career paths.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Impact on Academic Achievement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Effects on Learning:</a:t>
            </a:r>
            <a:endParaRPr lang="en-IN" dirty="0" smtClean="0"/>
          </a:p>
          <a:p>
            <a:pPr lvl="1"/>
            <a:r>
              <a:rPr lang="en-IN" dirty="0" smtClean="0"/>
              <a:t>How gender bias affects academic performance and self-esteem.</a:t>
            </a:r>
          </a:p>
          <a:p>
            <a:pPr>
              <a:buNone/>
            </a:pPr>
            <a:r>
              <a:rPr lang="en-IN" b="1" dirty="0" smtClean="0"/>
              <a:t>Long-term Consequences:</a:t>
            </a:r>
            <a:endParaRPr lang="en-IN" dirty="0" smtClean="0"/>
          </a:p>
          <a:p>
            <a:pPr lvl="1"/>
            <a:r>
              <a:rPr lang="en-IN" dirty="0" smtClean="0"/>
              <a:t>Implications for students’ educational and career trajectories.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Addressing Gender Bias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Awareness and Training:</a:t>
            </a:r>
            <a:endParaRPr lang="en-IN" dirty="0" smtClean="0"/>
          </a:p>
          <a:p>
            <a:pPr lvl="1"/>
            <a:r>
              <a:rPr lang="en-IN" dirty="0" smtClean="0"/>
              <a:t>Importance of training educators to recognize and mitigate bias.</a:t>
            </a:r>
          </a:p>
          <a:p>
            <a:pPr>
              <a:buNone/>
            </a:pPr>
            <a:r>
              <a:rPr lang="en-IN" b="1" dirty="0" smtClean="0"/>
              <a:t>Curriculum Revision:</a:t>
            </a:r>
            <a:endParaRPr lang="en-IN" dirty="0" smtClean="0"/>
          </a:p>
          <a:p>
            <a:pPr lvl="1"/>
            <a:r>
              <a:rPr lang="en-IN" dirty="0" smtClean="0"/>
              <a:t>Strategies for developing inclusive and gender-neutral curriculum materials.</a:t>
            </a:r>
          </a:p>
          <a:p>
            <a:pPr>
              <a:buNone/>
            </a:pPr>
            <a:r>
              <a:rPr lang="en-IN" b="1" dirty="0" smtClean="0"/>
              <a:t>Policy Development:</a:t>
            </a:r>
            <a:endParaRPr lang="en-IN" dirty="0" smtClean="0"/>
          </a:p>
          <a:p>
            <a:pPr lvl="1"/>
            <a:r>
              <a:rPr lang="en-IN" dirty="0" smtClean="0"/>
              <a:t>Implementing policies that promote gender equity and address bias in educational practices.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Student Perspectives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Voices from Students:</a:t>
            </a:r>
            <a:endParaRPr lang="en-IN" dirty="0" smtClean="0"/>
          </a:p>
          <a:p>
            <a:pPr lvl="1"/>
            <a:r>
              <a:rPr lang="en-IN" dirty="0" smtClean="0"/>
              <a:t>Experiences and viewpoints of students affected by gender bias.</a:t>
            </a:r>
          </a:p>
          <a:p>
            <a:pPr>
              <a:buNone/>
            </a:pPr>
            <a:r>
              <a:rPr lang="en-IN" b="1" dirty="0" smtClean="0"/>
              <a:t>Student-Led Initiatives:</a:t>
            </a:r>
            <a:endParaRPr lang="en-IN" dirty="0" smtClean="0"/>
          </a:p>
          <a:p>
            <a:pPr lvl="1"/>
            <a:r>
              <a:rPr lang="en-IN" dirty="0" smtClean="0"/>
              <a:t>Role of student activism in challenging bias and promoting inclusivity.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686180"/>
          </a:xfrm>
        </p:spPr>
        <p:txBody>
          <a:bodyPr>
            <a:normAutofit/>
          </a:bodyPr>
          <a:lstStyle/>
          <a:p>
            <a:pPr algn="ctr"/>
            <a:r>
              <a:rPr lang="en-IN" sz="4000" dirty="0" smtClean="0">
                <a:solidFill>
                  <a:srgbClr val="FF0000"/>
                </a:solidFill>
              </a:rPr>
              <a:t>Transgender: Providing Opportunities for Education, Employment, and Life Skills</a:t>
            </a:r>
            <a:endParaRPr lang="en-IN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Educational Opportunities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Inclusive Education:</a:t>
            </a:r>
            <a:endParaRPr lang="en-IN" dirty="0" smtClean="0"/>
          </a:p>
          <a:p>
            <a:pPr lvl="1"/>
            <a:r>
              <a:rPr lang="en-IN" dirty="0" smtClean="0"/>
              <a:t>Strategies for creating inclusive learning environments for transgender students.</a:t>
            </a:r>
          </a:p>
          <a:p>
            <a:pPr>
              <a:buNone/>
            </a:pPr>
            <a:r>
              <a:rPr lang="en-IN" b="1" dirty="0" smtClean="0"/>
              <a:t>Support Services:</a:t>
            </a:r>
            <a:endParaRPr lang="en-IN" dirty="0" smtClean="0"/>
          </a:p>
          <a:p>
            <a:pPr lvl="1"/>
            <a:r>
              <a:rPr lang="en-IN" dirty="0" smtClean="0"/>
              <a:t>Importance of providing </a:t>
            </a:r>
            <a:r>
              <a:rPr lang="en-IN" dirty="0" smtClean="0"/>
              <a:t>counselling, </a:t>
            </a:r>
            <a:r>
              <a:rPr lang="en-IN" dirty="0" smtClean="0"/>
              <a:t>mentorship, and LGBTQ+ support groups in schools.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Employment Challenges and Solutions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Employment Discrimination:</a:t>
            </a:r>
            <a:endParaRPr lang="en-IN" dirty="0" smtClean="0"/>
          </a:p>
          <a:p>
            <a:pPr lvl="1"/>
            <a:r>
              <a:rPr lang="en-IN" dirty="0" smtClean="0"/>
              <a:t>Discuss legal and societal barriers faced by transgender individuals in the workplace.</a:t>
            </a:r>
          </a:p>
          <a:p>
            <a:pPr>
              <a:buNone/>
            </a:pPr>
            <a:r>
              <a:rPr lang="en-IN" b="1" dirty="0" smtClean="0"/>
              <a:t>Advocacy and Policy:</a:t>
            </a:r>
            <a:endParaRPr lang="en-IN" dirty="0" smtClean="0"/>
          </a:p>
          <a:p>
            <a:pPr lvl="1"/>
            <a:r>
              <a:rPr lang="en-IN" dirty="0" smtClean="0"/>
              <a:t>Efforts to advocate for inclusive workplace policies and anti-discrimination laws.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Building Life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Life Skills Training:</a:t>
            </a:r>
            <a:endParaRPr lang="en-IN" dirty="0" smtClean="0"/>
          </a:p>
          <a:p>
            <a:pPr lvl="1"/>
            <a:r>
              <a:rPr lang="en-IN" dirty="0" smtClean="0"/>
              <a:t>Importance of teaching essential life skills such as financial literacy, communication, and self-advocacy.</a:t>
            </a:r>
          </a:p>
          <a:p>
            <a:pPr>
              <a:buNone/>
            </a:pPr>
            <a:r>
              <a:rPr lang="en-IN" b="1" dirty="0" smtClean="0"/>
              <a:t>Community Support:</a:t>
            </a:r>
            <a:endParaRPr lang="en-IN" dirty="0" smtClean="0"/>
          </a:p>
          <a:p>
            <a:pPr lvl="1"/>
            <a:r>
              <a:rPr lang="en-IN" dirty="0" smtClean="0"/>
              <a:t>Role of community </a:t>
            </a:r>
            <a:r>
              <a:rPr lang="en-IN" dirty="0" smtClean="0"/>
              <a:t>centres </a:t>
            </a:r>
            <a:r>
              <a:rPr lang="en-IN" dirty="0" smtClean="0"/>
              <a:t>and organizations in providing resources and workshops.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Role of Education and Training Programs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Vocational </a:t>
            </a:r>
            <a:r>
              <a:rPr lang="en-IN" b="1" dirty="0" smtClean="0"/>
              <a:t>Training:</a:t>
            </a:r>
            <a:endParaRPr lang="en-IN" dirty="0" smtClean="0"/>
          </a:p>
          <a:p>
            <a:pPr lvl="1"/>
            <a:r>
              <a:rPr lang="en-IN" dirty="0" smtClean="0"/>
              <a:t>Programs that offer vocational skills and job readiness training for transgender individuals.</a:t>
            </a:r>
          </a:p>
          <a:p>
            <a:pPr>
              <a:buNone/>
            </a:pPr>
            <a:r>
              <a:rPr lang="en-IN" b="1" dirty="0" smtClean="0"/>
              <a:t>Career Development:</a:t>
            </a:r>
            <a:endParaRPr lang="en-IN" dirty="0" smtClean="0"/>
          </a:p>
          <a:p>
            <a:pPr lvl="1"/>
            <a:r>
              <a:rPr lang="en-IN" dirty="0" smtClean="0"/>
              <a:t>Strategies for promoting career advancement and professional development opportunities.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Impact on Students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b="1" dirty="0" smtClean="0"/>
              <a:t>Psychological </a:t>
            </a:r>
            <a:r>
              <a:rPr lang="en-IN" b="1" dirty="0" smtClean="0"/>
              <a:t>Effects:</a:t>
            </a:r>
            <a:endParaRPr lang="en-IN" dirty="0" smtClean="0"/>
          </a:p>
          <a:p>
            <a:pPr lvl="1" algn="just"/>
            <a:r>
              <a:rPr lang="en-IN" dirty="0" smtClean="0"/>
              <a:t>How representation influences students’ self-esteem and identity development.</a:t>
            </a:r>
          </a:p>
          <a:p>
            <a:pPr algn="just">
              <a:buNone/>
            </a:pPr>
            <a:r>
              <a:rPr lang="en-IN" b="1" dirty="0" smtClean="0"/>
              <a:t>Educational Outcomes:</a:t>
            </a:r>
            <a:endParaRPr lang="en-IN" dirty="0" smtClean="0"/>
          </a:p>
          <a:p>
            <a:pPr lvl="1" algn="just"/>
            <a:r>
              <a:rPr lang="en-IN" dirty="0" smtClean="0"/>
              <a:t>Effects on academic performance and career aspirations.</a:t>
            </a:r>
          </a:p>
          <a:p>
            <a:pPr algn="just">
              <a:buNone/>
            </a:pPr>
            <a:r>
              <a:rPr lang="en-IN" b="1" dirty="0" smtClean="0"/>
              <a:t>Socialization:</a:t>
            </a:r>
            <a:endParaRPr lang="en-IN" dirty="0" smtClean="0"/>
          </a:p>
          <a:p>
            <a:pPr lvl="1" algn="just"/>
            <a:r>
              <a:rPr lang="en-IN" dirty="0" smtClean="0"/>
              <a:t>Impact on students’ understanding of gender norms and societal roles.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Overcoming 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Educational Advocacy:</a:t>
            </a:r>
            <a:endParaRPr lang="en-IN" dirty="0" smtClean="0"/>
          </a:p>
          <a:p>
            <a:pPr lvl="1"/>
            <a:r>
              <a:rPr lang="en-IN" dirty="0" smtClean="0"/>
              <a:t>Strategies for promoting educational equity and advocating for transgender rights in schools.</a:t>
            </a:r>
          </a:p>
          <a:p>
            <a:pPr>
              <a:buNone/>
            </a:pPr>
            <a:r>
              <a:rPr lang="en-IN" b="1" dirty="0" smtClean="0"/>
              <a:t>Employment Advocacy:</a:t>
            </a:r>
            <a:endParaRPr lang="en-IN" dirty="0" smtClean="0"/>
          </a:p>
          <a:p>
            <a:pPr lvl="1"/>
            <a:r>
              <a:rPr lang="en-IN" dirty="0" smtClean="0"/>
              <a:t>Steps for addressing workplace discrimination and promoting inclusive hiring practices.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00306"/>
            <a:ext cx="8686800" cy="1285884"/>
          </a:xfrm>
        </p:spPr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Developing School Curriculum for Gender Equality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Key Elements of Gender-Equal Curriculum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Inclusive Content:</a:t>
            </a:r>
            <a:endParaRPr lang="en-IN" dirty="0" smtClean="0"/>
          </a:p>
          <a:p>
            <a:pPr lvl="1"/>
            <a:r>
              <a:rPr lang="en-IN" dirty="0" smtClean="0"/>
              <a:t>Strategies for incorporating diverse perspectives and examples that challenge stereotypes.</a:t>
            </a:r>
          </a:p>
          <a:p>
            <a:pPr>
              <a:buNone/>
            </a:pPr>
            <a:r>
              <a:rPr lang="en-IN" b="1" dirty="0" smtClean="0"/>
              <a:t>Critical Thinking:</a:t>
            </a:r>
            <a:endParaRPr lang="en-IN" dirty="0" smtClean="0"/>
          </a:p>
          <a:p>
            <a:pPr lvl="1"/>
            <a:r>
              <a:rPr lang="en-IN" dirty="0" smtClean="0"/>
              <a:t>Promoting critical reflection on gender roles and societal norms.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Curriculum Components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Subject Integration:</a:t>
            </a:r>
            <a:endParaRPr lang="en-IN" dirty="0" smtClean="0"/>
          </a:p>
          <a:p>
            <a:pPr lvl="1"/>
            <a:r>
              <a:rPr lang="en-IN" dirty="0" smtClean="0"/>
              <a:t>Examples of how gender equality can be integrated into various subjects (e.g., history, literature, science).</a:t>
            </a:r>
          </a:p>
          <a:p>
            <a:pPr>
              <a:buNone/>
            </a:pPr>
            <a:r>
              <a:rPr lang="en-IN" b="1" dirty="0" smtClean="0"/>
              <a:t>Cross-Curricular Approach:</a:t>
            </a:r>
            <a:endParaRPr lang="en-IN" dirty="0" smtClean="0"/>
          </a:p>
          <a:p>
            <a:pPr lvl="1"/>
            <a:r>
              <a:rPr lang="en-IN" dirty="0" smtClean="0"/>
              <a:t>Benefits of adopting a holistic approach to gender equality across different disciplines.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Teaching Approaches and Strategies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Interactive Learning:</a:t>
            </a:r>
            <a:endParaRPr lang="en-IN" dirty="0" smtClean="0"/>
          </a:p>
          <a:p>
            <a:pPr lvl="1"/>
            <a:r>
              <a:rPr lang="en-IN" dirty="0" smtClean="0"/>
              <a:t>Techniques for engaging students in discussions and activities that explore gender issues.</a:t>
            </a:r>
          </a:p>
          <a:p>
            <a:pPr>
              <a:buNone/>
            </a:pPr>
            <a:r>
              <a:rPr lang="en-IN" b="1" dirty="0" smtClean="0"/>
              <a:t>Role of Educators:</a:t>
            </a:r>
            <a:endParaRPr lang="en-IN" dirty="0" smtClean="0"/>
          </a:p>
          <a:p>
            <a:pPr lvl="1"/>
            <a:r>
              <a:rPr lang="en-IN" dirty="0" smtClean="0"/>
              <a:t>Importance of teacher training and professional development in promoting gender-sensitive teaching practices.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Addressing Gender Bias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Bias Awareness:</a:t>
            </a:r>
            <a:endParaRPr lang="en-IN" dirty="0" smtClean="0"/>
          </a:p>
          <a:p>
            <a:pPr lvl="1"/>
            <a:r>
              <a:rPr lang="en-IN" dirty="0" smtClean="0"/>
              <a:t>Strategies for educators to recognize and address gender bias in classroom interactions and materials.</a:t>
            </a:r>
          </a:p>
          <a:p>
            <a:pPr>
              <a:buNone/>
            </a:pPr>
            <a:r>
              <a:rPr lang="en-IN" b="1" dirty="0" smtClean="0"/>
              <a:t>Promoting Diversity:</a:t>
            </a:r>
            <a:endParaRPr lang="en-IN" dirty="0" smtClean="0"/>
          </a:p>
          <a:p>
            <a:pPr lvl="1"/>
            <a:r>
              <a:rPr lang="en-IN" dirty="0" smtClean="0"/>
              <a:t>Ensuring representation of diverse gender identities and experiences in the curriculum.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Challenges and Solutions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Overcoming Resistance:</a:t>
            </a:r>
            <a:endParaRPr lang="en-IN" dirty="0" smtClean="0"/>
          </a:p>
          <a:p>
            <a:pPr lvl="1"/>
            <a:r>
              <a:rPr lang="en-IN" dirty="0" smtClean="0"/>
              <a:t>Strategies for addressing challenges and resistance to gender equality in education.</a:t>
            </a:r>
          </a:p>
          <a:p>
            <a:pPr>
              <a:buNone/>
            </a:pPr>
            <a:r>
              <a:rPr lang="en-IN" b="1" dirty="0" smtClean="0"/>
              <a:t>Policy Development:</a:t>
            </a:r>
            <a:endParaRPr lang="en-IN" dirty="0" smtClean="0"/>
          </a:p>
          <a:p>
            <a:pPr lvl="1"/>
            <a:r>
              <a:rPr lang="en-IN" dirty="0" smtClean="0"/>
              <a:t>Advocating for policies that support gender-inclusive education practices.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Student Engagement and Feedback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Student Voices:</a:t>
            </a:r>
            <a:endParaRPr lang="en-IN" dirty="0" smtClean="0"/>
          </a:p>
          <a:p>
            <a:pPr lvl="1"/>
            <a:r>
              <a:rPr lang="en-IN" dirty="0" smtClean="0"/>
              <a:t>Importance of involving students in discussions and decisions related to gender equality.</a:t>
            </a:r>
          </a:p>
          <a:p>
            <a:pPr>
              <a:buNone/>
            </a:pPr>
            <a:r>
              <a:rPr lang="en-IN" b="1" dirty="0" smtClean="0"/>
              <a:t>Feedback Mechanisms:</a:t>
            </a:r>
            <a:endParaRPr lang="en-IN" dirty="0" smtClean="0"/>
          </a:p>
          <a:p>
            <a:pPr lvl="1"/>
            <a:r>
              <a:rPr lang="en-IN" dirty="0" smtClean="0"/>
              <a:t>Gathering student feedback to assess the effectiveness of gender-equal curriculum initiatives.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25755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/>
            </a:r>
            <a:br>
              <a:rPr lang="en-US" sz="4800" dirty="0" smtClean="0">
                <a:solidFill>
                  <a:srgbClr val="FF0000"/>
                </a:solidFill>
              </a:rPr>
            </a:br>
            <a:r>
              <a:rPr lang="en-US" sz="4800" dirty="0" smtClean="0">
                <a:solidFill>
                  <a:srgbClr val="FF0000"/>
                </a:solidFill>
              </a:rPr>
              <a:t/>
            </a:r>
            <a:br>
              <a:rPr lang="en-US" sz="4800" dirty="0" smtClean="0">
                <a:solidFill>
                  <a:srgbClr val="FF0000"/>
                </a:solidFill>
              </a:rPr>
            </a:br>
            <a:r>
              <a:rPr lang="en-US" sz="4800" dirty="0" smtClean="0">
                <a:solidFill>
                  <a:srgbClr val="FF0000"/>
                </a:solidFill>
              </a:rPr>
              <a:t/>
            </a:r>
            <a:br>
              <a:rPr lang="en-US" sz="4800" dirty="0" smtClean="0">
                <a:solidFill>
                  <a:srgbClr val="FF0000"/>
                </a:solidFill>
              </a:rPr>
            </a:br>
            <a:r>
              <a:rPr lang="en-US" sz="4800" dirty="0" smtClean="0">
                <a:solidFill>
                  <a:srgbClr val="FF0000"/>
                </a:solidFill>
              </a:rPr>
              <a:t>Thank you</a:t>
            </a:r>
            <a:endParaRPr lang="en-IN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Strategies for Promoting Gender-Equal Representation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b="1" dirty="0" smtClean="0"/>
              <a:t>Policy Development:</a:t>
            </a:r>
            <a:endParaRPr lang="en-IN" dirty="0" smtClean="0"/>
          </a:p>
          <a:p>
            <a:pPr lvl="1" algn="just"/>
            <a:r>
              <a:rPr lang="en-IN" dirty="0" smtClean="0"/>
              <a:t>Implementing guidelines for gender-neutral and inclusive content.</a:t>
            </a:r>
          </a:p>
          <a:p>
            <a:pPr algn="just">
              <a:buNone/>
            </a:pPr>
            <a:r>
              <a:rPr lang="en-IN" b="1" dirty="0" smtClean="0"/>
              <a:t>Teacher Training:</a:t>
            </a:r>
            <a:endParaRPr lang="en-IN" dirty="0" smtClean="0"/>
          </a:p>
          <a:p>
            <a:pPr lvl="1" algn="just"/>
            <a:r>
              <a:rPr lang="en-IN" dirty="0" smtClean="0"/>
              <a:t>Educating educators on recognizing and addressing bias in educational materials.</a:t>
            </a:r>
          </a:p>
          <a:p>
            <a:pPr algn="just">
              <a:buNone/>
            </a:pPr>
            <a:r>
              <a:rPr lang="en-IN" b="1" dirty="0" smtClean="0"/>
              <a:t>Collaboration with Publishers:</a:t>
            </a:r>
            <a:endParaRPr lang="en-IN" dirty="0" smtClean="0"/>
          </a:p>
          <a:p>
            <a:pPr lvl="1" algn="just"/>
            <a:r>
              <a:rPr lang="en-IN" dirty="0" smtClean="0"/>
              <a:t>Working with publishers to develop diverse and representative content.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57298"/>
            <a:ext cx="8686800" cy="2571768"/>
          </a:xfrm>
        </p:spPr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The Role of Schools in Nurturing Young People as Masculine and Feminine Selves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Gender Socialization in Schools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dirty="0" smtClean="0"/>
              <a:t>Socialization Process:</a:t>
            </a:r>
            <a:endParaRPr lang="en-IN" dirty="0" smtClean="0"/>
          </a:p>
          <a:p>
            <a:pPr lvl="1"/>
            <a:r>
              <a:rPr lang="en-IN" dirty="0" smtClean="0"/>
              <a:t>How schools contribute to the socialization of gender roles and </a:t>
            </a:r>
            <a:r>
              <a:rPr lang="en-IN" dirty="0" smtClean="0"/>
              <a:t>behaviours.</a:t>
            </a:r>
            <a:endParaRPr lang="en-IN" dirty="0" smtClean="0"/>
          </a:p>
          <a:p>
            <a:pPr lvl="1"/>
            <a:r>
              <a:rPr lang="en-IN" dirty="0" smtClean="0"/>
              <a:t>Role of teachers, peers, and curriculum in reinforcing traditional norms.</a:t>
            </a:r>
          </a:p>
          <a:p>
            <a:pPr>
              <a:buNone/>
            </a:pPr>
            <a:r>
              <a:rPr lang="en-IN" b="1" dirty="0" smtClean="0">
                <a:solidFill>
                  <a:srgbClr val="FF0000"/>
                </a:solidFill>
              </a:rPr>
              <a:t>Curriculum and Gender Identity</a:t>
            </a:r>
          </a:p>
          <a:p>
            <a:pPr>
              <a:buNone/>
            </a:pPr>
            <a:r>
              <a:rPr lang="en-IN" b="1" dirty="0" smtClean="0"/>
              <a:t>Curriculum Content:</a:t>
            </a:r>
            <a:endParaRPr lang="en-IN" dirty="0" smtClean="0"/>
          </a:p>
          <a:p>
            <a:pPr lvl="1"/>
            <a:r>
              <a:rPr lang="en-IN" dirty="0" smtClean="0"/>
              <a:t>Examination of how subjects and teaching materials portray gender roles.</a:t>
            </a:r>
          </a:p>
          <a:p>
            <a:pPr lvl="1"/>
            <a:r>
              <a:rPr lang="en-IN" dirty="0" smtClean="0"/>
              <a:t>Examples of gendered language and representation in textbooks.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>
                <a:solidFill>
                  <a:srgbClr val="FF0000"/>
                </a:solidFill>
              </a:rPr>
              <a:t>Extracurricular Activities and Gender</a:t>
            </a:r>
          </a:p>
          <a:p>
            <a:pPr algn="just"/>
            <a:r>
              <a:rPr lang="en-IN" b="1" dirty="0" smtClean="0"/>
              <a:t>Sports and Clubs:</a:t>
            </a:r>
            <a:endParaRPr lang="en-IN" dirty="0" smtClean="0"/>
          </a:p>
          <a:p>
            <a:pPr lvl="1" algn="just"/>
            <a:r>
              <a:rPr lang="en-IN" dirty="0" smtClean="0"/>
              <a:t>Gender segregation in sports and activities.</a:t>
            </a:r>
          </a:p>
          <a:p>
            <a:pPr lvl="1" algn="just"/>
            <a:r>
              <a:rPr lang="en-IN" dirty="0" smtClean="0"/>
              <a:t>Impact on the development of masculine and feminine traits.</a:t>
            </a:r>
          </a:p>
          <a:p>
            <a:pPr algn="just">
              <a:buNone/>
            </a:pPr>
            <a:r>
              <a:rPr lang="en-IN" b="1" dirty="0" smtClean="0">
                <a:solidFill>
                  <a:srgbClr val="FF0000"/>
                </a:solidFill>
              </a:rPr>
              <a:t>Teacher Influence and Classroom Environment</a:t>
            </a:r>
          </a:p>
          <a:p>
            <a:pPr algn="just"/>
            <a:r>
              <a:rPr lang="en-IN" b="1" dirty="0" smtClean="0"/>
              <a:t>Teacher Roles:</a:t>
            </a:r>
            <a:endParaRPr lang="en-IN" dirty="0" smtClean="0"/>
          </a:p>
          <a:p>
            <a:pPr lvl="1" algn="just"/>
            <a:r>
              <a:rPr lang="en-IN" dirty="0" smtClean="0"/>
              <a:t>How teachers’ attitudes and </a:t>
            </a:r>
            <a:r>
              <a:rPr lang="en-IN" dirty="0" err="1" smtClean="0"/>
              <a:t>behaviors</a:t>
            </a:r>
            <a:r>
              <a:rPr lang="en-IN" dirty="0" smtClean="0"/>
              <a:t> shape students’ perceptions of gender.</a:t>
            </a:r>
          </a:p>
          <a:p>
            <a:pPr lvl="1" algn="just"/>
            <a:r>
              <a:rPr lang="en-IN" dirty="0" smtClean="0"/>
              <a:t>Examples of gender biases in classroom interactions and expectations.</a:t>
            </a:r>
          </a:p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A.VAIYADURAI, PRINCIPAL, SCCE</a:t>
            </a:r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Supporting Diverse Gender Identities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Inclusive Practices:</a:t>
            </a:r>
            <a:endParaRPr lang="en-IN" dirty="0" smtClean="0"/>
          </a:p>
          <a:p>
            <a:pPr lvl="1"/>
            <a:r>
              <a:rPr lang="en-IN" dirty="0" smtClean="0"/>
              <a:t>Strategies for promoting inclusivity and supporting diverse gender identities.</a:t>
            </a:r>
          </a:p>
          <a:p>
            <a:pPr lvl="1"/>
            <a:r>
              <a:rPr lang="en-IN" dirty="0" smtClean="0"/>
              <a:t>Implementing gender-neutral policies and initiatives.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</TotalTime>
  <Words>1598</Words>
  <Application>Microsoft Office PowerPoint</Application>
  <PresentationFormat>On-screen Show (4:3)</PresentationFormat>
  <Paragraphs>226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Trek</vt:lpstr>
      <vt:lpstr>UNIT- III  GENDER AND SCHOOL CURRICULUM</vt:lpstr>
      <vt:lpstr>Representation of Gender Roles in School Textbooks and Curricula </vt:lpstr>
      <vt:lpstr>Evolving Gender Roles in Textbooks </vt:lpstr>
      <vt:lpstr>Impact on Students </vt:lpstr>
      <vt:lpstr>Strategies for Promoting Gender-Equal Representation </vt:lpstr>
      <vt:lpstr>The Role of Schools in Nurturing Young People as Masculine and Feminine Selves</vt:lpstr>
      <vt:lpstr>Gender Socialization in Schools </vt:lpstr>
      <vt:lpstr>Slide 8</vt:lpstr>
      <vt:lpstr>Supporting Diverse Gender Identities</vt:lpstr>
      <vt:lpstr>Integration of Gender Roles in School and Curriculum</vt:lpstr>
      <vt:lpstr>Understanding Gender Roles</vt:lpstr>
      <vt:lpstr>Current Landscape of Gender Representation </vt:lpstr>
      <vt:lpstr>Strategies for Integrating Gender Roles </vt:lpstr>
      <vt:lpstr>Gender issues in diverse cultural constraints: Teacher’s role</vt:lpstr>
      <vt:lpstr>Understanding Cultural Constraints</vt:lpstr>
      <vt:lpstr>Gender Issues in Education</vt:lpstr>
      <vt:lpstr>Teacher’s Role in Addressing Gender Issues </vt:lpstr>
      <vt:lpstr>Strategies for Teachers</vt:lpstr>
      <vt:lpstr>Case Studies and Examples</vt:lpstr>
      <vt:lpstr>Challenges and Solutions</vt:lpstr>
      <vt:lpstr>Impact on Student Well-being</vt:lpstr>
      <vt:lpstr>Developing positive attitude towards opposite genders in schools</vt:lpstr>
      <vt:lpstr>Promoting Respect and Inclusivity</vt:lpstr>
      <vt:lpstr>Teacher’s Role in Fostering Positive Attitudes </vt:lpstr>
      <vt:lpstr>Peer Relationships and Collaborative Activities </vt:lpstr>
      <vt:lpstr>Addressing Gender-Based Harassment and Bullying </vt:lpstr>
      <vt:lpstr>Parent and Community Involvement </vt:lpstr>
      <vt:lpstr>Gender Bias in Education</vt:lpstr>
      <vt:lpstr>Types of Gender Bias</vt:lpstr>
      <vt:lpstr>Gender Bias in Classroom Interactions</vt:lpstr>
      <vt:lpstr>Stereotypes and Expectations</vt:lpstr>
      <vt:lpstr>Impact on Academic Achievement</vt:lpstr>
      <vt:lpstr>Addressing Gender Bias</vt:lpstr>
      <vt:lpstr>Student Perspectives</vt:lpstr>
      <vt:lpstr>Transgender: Providing Opportunities for Education, Employment, and Life Skills</vt:lpstr>
      <vt:lpstr>Educational Opportunities</vt:lpstr>
      <vt:lpstr>Employment Challenges and Solutions</vt:lpstr>
      <vt:lpstr>Building Life Skills</vt:lpstr>
      <vt:lpstr>Role of Education and Training Programs</vt:lpstr>
      <vt:lpstr>Overcoming Challenges</vt:lpstr>
      <vt:lpstr>Developing School Curriculum for Gender Equality</vt:lpstr>
      <vt:lpstr>Key Elements of Gender-Equal Curriculum</vt:lpstr>
      <vt:lpstr>Curriculum Components</vt:lpstr>
      <vt:lpstr>Teaching Approaches and Strategies</vt:lpstr>
      <vt:lpstr>Addressing Gender Bias</vt:lpstr>
      <vt:lpstr>Challenges and Solutions</vt:lpstr>
      <vt:lpstr>Student Engagement and Feedback</vt:lpstr>
      <vt:lpstr>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pc pri</cp:lastModifiedBy>
  <cp:revision>21</cp:revision>
  <dcterms:created xsi:type="dcterms:W3CDTF">2024-06-25T07:06:43Z</dcterms:created>
  <dcterms:modified xsi:type="dcterms:W3CDTF">2024-06-25T09:35:55Z</dcterms:modified>
</cp:coreProperties>
</file>