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301" r:id="rId43"/>
    <p:sldId id="297" r:id="rId44"/>
    <p:sldId id="298" r:id="rId45"/>
    <p:sldId id="299" r:id="rId46"/>
    <p:sldId id="30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39EB1-021E-4855-818A-E634DF9D53E2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78C6-7BE6-430A-B45C-D25E1F8B261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D268AC-5269-4C88-B49D-5C72F2A4B531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51A3C-FCA4-4AD0-9C1B-1F5297A7D3C0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A488F-8D63-4B65-84B3-4DA641E9FBB2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AC776F-86B8-4DC4-9982-6C9242954A28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45159-F095-47E4-9508-E15933E0D467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B9E8AF-0FC7-48AB-9070-F3531EBF5885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9673C0-9FF9-45F7-AFD9-9F1409BEF989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3381A-AB8B-4766-999E-CF2219692221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90B8FA-EE5F-43F5-AD41-FA60774F2441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837D33-66E1-4D14-8D0B-381BF90FAD1A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248B3-D7F7-40E3-9E6F-91AA3C218D00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FB432F-F18B-4FBE-BBEB-E241909C6F75}" type="datetime1">
              <a:rPr lang="en-US" smtClean="0"/>
              <a:pPr/>
              <a:t>6/25/2024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IN" smtClean="0"/>
              <a:t>Dr. A. VAIYADURAI, PRINCIPAL, SCCE</a:t>
            </a: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E53593-2E75-43D2-BF7C-353EBAA15F6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Bookman Old Style" pitchFamily="18" charset="0"/>
              </a:rPr>
              <a:t>Gender School and Society</a:t>
            </a:r>
            <a:endParaRPr lang="en-IN" b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143248"/>
            <a:ext cx="7406640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UNIT 2</a:t>
            </a:r>
            <a:endParaRPr lang="en-IN" sz="36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en-IN" sz="3600" b="1" dirty="0" smtClean="0">
                <a:solidFill>
                  <a:srgbClr val="7030A0"/>
                </a:solidFill>
                <a:latin typeface="Bookman Old Style" pitchFamily="18" charset="0"/>
              </a:rPr>
              <a:t>Gender Identity and Socialization Process</a:t>
            </a:r>
            <a:endParaRPr lang="en-IN" sz="36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b="1" dirty="0" smtClean="0"/>
              <a:t>Dr. A. VAIYADURAI, PRINCIPAL, SCCE</a:t>
            </a:r>
            <a:endParaRPr lang="en-IN" b="1" dirty="0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latin typeface="Bookman Old Style" pitchFamily="18" charset="0"/>
              </a:rPr>
              <a:t>Recommendations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For Families: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Promote open dialogue about gender and encourage a wide range of interests and activities.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For Schools: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Develop and implement inclusive curricula, provide teacher training on gender sensitivity, and encourage mixed-gender activities.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For Organizations: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Promote gender equality through policies, leadership opportunities, and creating an inclusive workplace culture.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IN" sz="4000" b="1" dirty="0" smtClean="0">
                <a:solidFill>
                  <a:srgbClr val="7030A0"/>
                </a:solidFill>
                <a:latin typeface="Bookman Old Style" pitchFamily="18" charset="0"/>
              </a:rPr>
              <a:t>The Role of Schools, Peers, Teachers, Curriculum, and Textbooks in Challenging Gender Inequalities or reinforcing Gender parity</a:t>
            </a:r>
            <a:endParaRPr lang="en-IN" sz="4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Role of Schools in Challenging Gender Inequalities</a:t>
            </a:r>
            <a:br>
              <a:rPr lang="en-IN" sz="3600" b="1" dirty="0" smtClean="0">
                <a:latin typeface="Bookman Old Style" pitchFamily="18" charset="0"/>
              </a:rPr>
            </a:br>
            <a:endParaRPr lang="en-IN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900" b="1" dirty="0" smtClean="0">
                <a:latin typeface="Bookman Old Style" pitchFamily="18" charset="0"/>
              </a:rPr>
              <a:t>School Environment:</a:t>
            </a:r>
            <a:endParaRPr lang="en-IN" sz="29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Schools as primary socialization agents that shape gender norms and values.</a:t>
            </a:r>
          </a:p>
          <a:p>
            <a:pPr algn="just">
              <a:lnSpc>
                <a:spcPct val="150000"/>
              </a:lnSpc>
            </a:pPr>
            <a:r>
              <a:rPr lang="en-IN" sz="2900" b="1" dirty="0" smtClean="0">
                <a:latin typeface="Bookman Old Style" pitchFamily="18" charset="0"/>
              </a:rPr>
              <a:t>Policies and Programs:</a:t>
            </a:r>
            <a:endParaRPr lang="en-IN" sz="29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Implementation of policies that promote gender equality.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Programs and initiatives that support girls’ and boys’ education equally.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IN" sz="2900" b="1" dirty="0" smtClean="0">
                <a:solidFill>
                  <a:srgbClr val="7030A0"/>
                </a:solidFill>
                <a:latin typeface="Bookman Old Style" pitchFamily="18" charset="0"/>
              </a:rPr>
              <a:t>Examples of School Initiatives</a:t>
            </a:r>
          </a:p>
          <a:p>
            <a:r>
              <a:rPr lang="en-IN" sz="2900" b="1" dirty="0" smtClean="0">
                <a:latin typeface="Bookman Old Style" pitchFamily="18" charset="0"/>
              </a:rPr>
              <a:t>Gender-Sensitive Policies:</a:t>
            </a:r>
            <a:endParaRPr lang="en-IN" sz="29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Anti-bullying policies that address gender-based harassment.</a:t>
            </a:r>
          </a:p>
          <a:p>
            <a:pPr lvl="1"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Equal opportunities for participation in all school activities.</a:t>
            </a:r>
          </a:p>
          <a:p>
            <a:r>
              <a:rPr lang="en-IN" sz="2900" b="1" dirty="0" smtClean="0">
                <a:latin typeface="Bookman Old Style" pitchFamily="18" charset="0"/>
              </a:rPr>
              <a:t>Support Programs:</a:t>
            </a:r>
            <a:endParaRPr lang="en-IN" sz="29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Mentorship programs for girls in STEM.</a:t>
            </a:r>
          </a:p>
          <a:p>
            <a:pPr lvl="1">
              <a:buFont typeface="Wingdings" pitchFamily="2" charset="2"/>
              <a:buChar char="v"/>
            </a:pPr>
            <a:r>
              <a:rPr lang="en-IN" sz="2900" dirty="0" smtClean="0">
                <a:latin typeface="Bookman Old Style" pitchFamily="18" charset="0"/>
              </a:rPr>
              <a:t>Gender equality workshops and seminars.</a:t>
            </a:r>
          </a:p>
          <a:p>
            <a:pPr lvl="1" algn="just">
              <a:lnSpc>
                <a:spcPct val="150000"/>
              </a:lnSpc>
            </a:pPr>
            <a:endParaRPr lang="en-IN" dirty="0" smtClean="0">
              <a:latin typeface="Bookman Old Style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4000" b="1" dirty="0" smtClean="0">
                <a:latin typeface="Bookman Old Style" pitchFamily="18" charset="0"/>
              </a:rPr>
              <a:t>Role of Peers in Challenging Gender Inequalities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Peer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peer interactions can reinforce or challenge gender norms.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Positive Peer Dynamics: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Encouraging mixed-gender group work and friendships.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Peer-led initiatives promoting gender equality.</a:t>
            </a:r>
          </a:p>
          <a:p>
            <a:pPr algn="just">
              <a:lnSpc>
                <a:spcPct val="170000"/>
              </a:lnSpc>
              <a:buNone/>
            </a:pPr>
            <a:r>
              <a:rPr lang="en-IN" b="1" dirty="0" smtClean="0">
                <a:solidFill>
                  <a:srgbClr val="7030A0"/>
                </a:solidFill>
                <a:latin typeface="Bookman Old Style" pitchFamily="18" charset="0"/>
              </a:rPr>
              <a:t>Examples of Peer Initiatives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Peer Education Programs: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Programs where students educate each other about gender equality.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Clubs and Groups: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 equality clubs and discussion groups within schools.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Role of Teachers in Challenging Gender Inequalities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22672" cy="519591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5600" b="1" dirty="0" smtClean="0">
                <a:latin typeface="Bookman Old Style" pitchFamily="18" charset="0"/>
              </a:rPr>
              <a:t>Teacher Influence:</a:t>
            </a:r>
            <a:endParaRPr lang="en-IN" sz="5600" dirty="0" smtClean="0">
              <a:latin typeface="Bookman Old Style" pitchFamily="18" charset="0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5600" dirty="0" smtClean="0">
                <a:latin typeface="Bookman Old Style" pitchFamily="18" charset="0"/>
              </a:rPr>
              <a:t>Teachers as role models and authority figures in reinforcing or challenging gender norms.</a:t>
            </a:r>
          </a:p>
          <a:p>
            <a:pPr>
              <a:lnSpc>
                <a:spcPct val="170000"/>
              </a:lnSpc>
            </a:pPr>
            <a:r>
              <a:rPr lang="en-IN" sz="5600" b="1" dirty="0" smtClean="0">
                <a:latin typeface="Bookman Old Style" pitchFamily="18" charset="0"/>
              </a:rPr>
              <a:t>Teacher Training:</a:t>
            </a:r>
            <a:endParaRPr lang="en-IN" sz="5600" dirty="0" smtClean="0">
              <a:latin typeface="Bookman Old Style" pitchFamily="18" charset="0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5600" dirty="0" smtClean="0">
                <a:latin typeface="Bookman Old Style" pitchFamily="18" charset="0"/>
              </a:rPr>
              <a:t>Importance of gender sensitivity training for teachers.</a:t>
            </a:r>
          </a:p>
          <a:p>
            <a:pPr>
              <a:lnSpc>
                <a:spcPct val="170000"/>
              </a:lnSpc>
            </a:pPr>
            <a:r>
              <a:rPr lang="en-IN" sz="5600" b="1" dirty="0" smtClean="0">
                <a:latin typeface="Bookman Old Style" pitchFamily="18" charset="0"/>
              </a:rPr>
              <a:t>Classroom Practices:</a:t>
            </a:r>
            <a:endParaRPr lang="en-IN" sz="5600" dirty="0" smtClean="0">
              <a:latin typeface="Bookman Old Style" pitchFamily="18" charset="0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5600" dirty="0" smtClean="0">
                <a:latin typeface="Bookman Old Style" pitchFamily="18" charset="0"/>
              </a:rPr>
              <a:t>Encouraging equal participation and challenging gender stereotypes in the classroom.</a:t>
            </a:r>
          </a:p>
          <a:p>
            <a:pPr>
              <a:lnSpc>
                <a:spcPct val="170000"/>
              </a:lnSpc>
              <a:buNone/>
            </a:pPr>
            <a:r>
              <a:rPr lang="en-IN" sz="5600" b="1" dirty="0" smtClean="0">
                <a:solidFill>
                  <a:srgbClr val="7030A0"/>
                </a:solidFill>
                <a:latin typeface="Bookman Old Style" pitchFamily="18" charset="0"/>
              </a:rPr>
              <a:t>Examples of Teacher Initiatives</a:t>
            </a:r>
          </a:p>
          <a:p>
            <a:pPr>
              <a:lnSpc>
                <a:spcPct val="170000"/>
              </a:lnSpc>
            </a:pPr>
            <a:r>
              <a:rPr lang="en-IN" sz="5600" b="1" dirty="0" smtClean="0">
                <a:latin typeface="Bookman Old Style" pitchFamily="18" charset="0"/>
              </a:rPr>
              <a:t>Inclusive Teaching Practices:</a:t>
            </a:r>
            <a:endParaRPr lang="en-IN" sz="5600" dirty="0" smtClean="0">
              <a:latin typeface="Bookman Old Style" pitchFamily="18" charset="0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5600" dirty="0" smtClean="0">
                <a:latin typeface="Bookman Old Style" pitchFamily="18" charset="0"/>
              </a:rPr>
              <a:t>Using inclusive language and avoiding gender stereotypes.</a:t>
            </a:r>
          </a:p>
          <a:p>
            <a:pPr>
              <a:lnSpc>
                <a:spcPct val="170000"/>
              </a:lnSpc>
            </a:pPr>
            <a:r>
              <a:rPr lang="en-IN" sz="5600" b="1" dirty="0" smtClean="0">
                <a:latin typeface="Bookman Old Style" pitchFamily="18" charset="0"/>
              </a:rPr>
              <a:t>Professional Development:</a:t>
            </a:r>
            <a:endParaRPr lang="en-IN" sz="5600" dirty="0" smtClean="0">
              <a:latin typeface="Bookman Old Style" pitchFamily="18" charset="0"/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v"/>
            </a:pPr>
            <a:r>
              <a:rPr lang="en-IN" sz="5600" dirty="0" smtClean="0">
                <a:latin typeface="Bookman Old Style" pitchFamily="18" charset="0"/>
              </a:rPr>
              <a:t>Workshops and training programs for teachers on gender equality.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Role of Curriculum in Challenging Gender Inequalities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IN" sz="3000" b="1" dirty="0" smtClean="0">
                <a:latin typeface="Bookman Old Style" pitchFamily="18" charset="0"/>
              </a:rPr>
              <a:t>Curriculum Content: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3000" dirty="0" smtClean="0">
                <a:latin typeface="Bookman Old Style" pitchFamily="18" charset="0"/>
              </a:rPr>
              <a:t>How the curriculum can either perpetuate gender stereotypes or promote gender equality.</a:t>
            </a:r>
          </a:p>
          <a:p>
            <a:pPr algn="just"/>
            <a:r>
              <a:rPr lang="en-IN" sz="3000" b="1" dirty="0" smtClean="0">
                <a:latin typeface="Bookman Old Style" pitchFamily="18" charset="0"/>
              </a:rPr>
              <a:t>Inclusive Curriculum: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3000" dirty="0" smtClean="0">
                <a:latin typeface="Bookman Old Style" pitchFamily="18" charset="0"/>
              </a:rPr>
              <a:t>Incorporating diverse perspectives and challenging traditional gender roles.</a:t>
            </a:r>
          </a:p>
          <a:p>
            <a:pPr algn="just"/>
            <a:r>
              <a:rPr lang="en-IN" sz="3000" b="1" dirty="0" smtClean="0">
                <a:latin typeface="Bookman Old Style" pitchFamily="18" charset="0"/>
              </a:rPr>
              <a:t>Critical Thinking: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3000" dirty="0" smtClean="0">
                <a:latin typeface="Bookman Old Style" pitchFamily="18" charset="0"/>
              </a:rPr>
              <a:t>Encouraging critical thinking about gender norms through curriculum content.</a:t>
            </a:r>
          </a:p>
          <a:p>
            <a:pPr algn="just">
              <a:buNone/>
            </a:pPr>
            <a:r>
              <a:rPr lang="en-IN" sz="3000" b="1" dirty="0" smtClean="0">
                <a:solidFill>
                  <a:srgbClr val="7030A0"/>
                </a:solidFill>
                <a:latin typeface="Bookman Old Style" pitchFamily="18" charset="0"/>
              </a:rPr>
              <a:t>Examples of Curriculum Changes</a:t>
            </a:r>
          </a:p>
          <a:p>
            <a:pPr algn="just"/>
            <a:r>
              <a:rPr lang="en-IN" sz="3000" b="1" dirty="0" smtClean="0">
                <a:latin typeface="Bookman Old Style" pitchFamily="18" charset="0"/>
              </a:rPr>
              <a:t>Gender-Inclusive Subjects: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3000" dirty="0" smtClean="0">
                <a:latin typeface="Bookman Old Style" pitchFamily="18" charset="0"/>
              </a:rPr>
              <a:t>Including topics on gender equality in the curriculum.</a:t>
            </a:r>
          </a:p>
          <a:p>
            <a:pPr algn="just"/>
            <a:r>
              <a:rPr lang="en-IN" sz="3000" b="1" dirty="0" smtClean="0">
                <a:latin typeface="Bookman Old Style" pitchFamily="18" charset="0"/>
              </a:rPr>
              <a:t>Case Studies: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3000" dirty="0" smtClean="0">
                <a:latin typeface="Bookman Old Style" pitchFamily="18" charset="0"/>
              </a:rPr>
              <a:t>Examples of schools that have successfully integrated gender equality into their curriculum.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Role of Textbooks in Challenging Gender Inequalities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Textbook Content: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The role of textbooks in shaping gender perceptions.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Bias and Stereotypes: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Identifying and addressing gender bias and stereotypes in textbooks.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Revised Textbooks: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Examples of textbooks that promote gender equality.</a:t>
            </a:r>
          </a:p>
          <a:p>
            <a:pPr algn="just">
              <a:buNone/>
            </a:pPr>
            <a:r>
              <a:rPr lang="en-IN" b="1" dirty="0" smtClean="0">
                <a:solidFill>
                  <a:srgbClr val="7030A0"/>
                </a:solidFill>
                <a:latin typeface="Bookman Old Style" pitchFamily="18" charset="0"/>
              </a:rPr>
              <a:t>Examples of Textbook Revisions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Inclusive Textbooks: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Textbooks that include stories and examples of diverse genders.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Review Processes: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Processes for reviewing and revising textbooks to remove gender bias.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IN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IN" b="1" dirty="0" smtClean="0">
                <a:solidFill>
                  <a:srgbClr val="7030A0"/>
                </a:solidFill>
                <a:latin typeface="Bookman Old Style" pitchFamily="18" charset="0"/>
              </a:rPr>
              <a:t>Gender roles and responsibilities assigned in schools and classrooms</a:t>
            </a:r>
            <a:endParaRPr lang="en-IN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Definition of Gender Roles in Schools</a:t>
            </a:r>
            <a:br>
              <a:rPr lang="en-IN" sz="3600" b="1" dirty="0" smtClean="0">
                <a:latin typeface="Bookman Old Style" pitchFamily="18" charset="0"/>
              </a:rPr>
            </a:br>
            <a:endParaRPr lang="en-IN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IN" b="1" dirty="0" smtClean="0">
                <a:latin typeface="Bookman Old Style" pitchFamily="18" charset="0"/>
              </a:rPr>
              <a:t>Gender Roles: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Roles and expectations based on gender within educational settings.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these roles are assigned and perceived.</a:t>
            </a:r>
          </a:p>
          <a:p>
            <a:pPr algn="just">
              <a:buNone/>
            </a:pPr>
            <a:r>
              <a:rPr lang="en-IN" b="1" dirty="0" smtClean="0">
                <a:latin typeface="Bookman Old Style" pitchFamily="18" charset="0"/>
              </a:rPr>
              <a:t>Historical Perspective: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Evolution of gender roles in education.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Traditional roles such as boys excelling in math and sciences, girls in humanities.</a:t>
            </a:r>
          </a:p>
          <a:p>
            <a:pPr>
              <a:buFont typeface="Wingdings" pitchFamily="2" charset="2"/>
              <a:buChar char="v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IN" b="1" u="sng" dirty="0" smtClean="0">
                <a:latin typeface="Bookman Old Style" pitchFamily="18" charset="0"/>
              </a:rPr>
              <a:t>Evolving Gender Roles in Schools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Changing Dynamics: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Shift towards more inclusive and equitable practices.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Efforts to challenge traditional stereotypes and roles.</a:t>
            </a:r>
          </a:p>
          <a:p>
            <a:pPr algn="just">
              <a:buNone/>
            </a:pPr>
            <a:r>
              <a:rPr lang="en-IN" b="1" u="sng" dirty="0" smtClean="0">
                <a:latin typeface="Bookman Old Style" pitchFamily="18" charset="0"/>
              </a:rPr>
              <a:t>Gender Roles Among Students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Student Dynamics: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Peer interactions and gender roles within classrooms.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 of typical roles assigned to boys and girls by their peers.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Definition of Gender Identity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700" b="1" dirty="0" smtClean="0">
                <a:latin typeface="Bookman Old Style" pitchFamily="18" charset="0"/>
              </a:rPr>
              <a:t>Gender Identity:</a:t>
            </a:r>
            <a:endParaRPr lang="en-IN" sz="27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700" dirty="0" smtClean="0">
                <a:latin typeface="Bookman Old Style" pitchFamily="18" charset="0"/>
              </a:rPr>
              <a:t>A personal conception of oneself as male, female, a blend of both, or neither.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700" dirty="0" smtClean="0">
                <a:latin typeface="Bookman Old Style" pitchFamily="18" charset="0"/>
              </a:rPr>
              <a:t>It is how individuals perceive themselves and what they call themselves.</a:t>
            </a:r>
          </a:p>
          <a:p>
            <a:pPr algn="just">
              <a:lnSpc>
                <a:spcPct val="150000"/>
              </a:lnSpc>
            </a:pPr>
            <a:r>
              <a:rPr lang="en-IN" sz="2700" b="1" dirty="0" smtClean="0">
                <a:latin typeface="Bookman Old Style" pitchFamily="18" charset="0"/>
              </a:rPr>
              <a:t>Socialization: </a:t>
            </a:r>
            <a:r>
              <a:rPr lang="en-IN" sz="2700" dirty="0" smtClean="0">
                <a:latin typeface="Bookman Old Style" pitchFamily="18" charset="0"/>
              </a:rPr>
              <a:t>The process by which individuals learn and adopt the </a:t>
            </a:r>
            <a:r>
              <a:rPr lang="en-IN" sz="2700" dirty="0" err="1" smtClean="0">
                <a:latin typeface="Bookman Old Style" pitchFamily="18" charset="0"/>
              </a:rPr>
              <a:t>behaviors</a:t>
            </a:r>
            <a:r>
              <a:rPr lang="en-IN" sz="2700" dirty="0" smtClean="0">
                <a:latin typeface="Bookman Old Style" pitchFamily="18" charset="0"/>
              </a:rPr>
              <a:t>, norms, and values of their society.</a:t>
            </a:r>
          </a:p>
          <a:p>
            <a:pPr algn="just">
              <a:lnSpc>
                <a:spcPct val="150000"/>
              </a:lnSpc>
            </a:pPr>
            <a:r>
              <a:rPr lang="en-IN" sz="2700" dirty="0" smtClean="0">
                <a:latin typeface="Bookman Old Style" pitchFamily="18" charset="0"/>
              </a:rPr>
              <a:t>Key agents of socialization include family, school, and organizations.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Gender Roles Among Teachers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b="1" dirty="0" smtClean="0">
                <a:latin typeface="Bookman Old Style" pitchFamily="18" charset="0"/>
              </a:rPr>
              <a:t>Teacher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teachers' perceptions and expectations differ based on gender.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of teacher bias on students’ academic and behavioural outcomes.</a:t>
            </a:r>
          </a:p>
          <a:p>
            <a:pPr algn="just">
              <a:buNone/>
            </a:pPr>
            <a:r>
              <a:rPr lang="en-IN" sz="2000" b="1" u="sng" dirty="0" smtClean="0">
                <a:latin typeface="Bookman Old Style" pitchFamily="18" charset="0"/>
              </a:rPr>
              <a:t>Examples of Gender Roles in Classroom Settings:</a:t>
            </a:r>
            <a:endParaRPr lang="en-IN" sz="2000" u="sng" dirty="0" smtClean="0">
              <a:latin typeface="Bookman Old Style" pitchFamily="18" charset="0"/>
            </a:endParaRP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Group work dynamics.</a:t>
            </a: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Leadership opportunities.</a:t>
            </a: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Subject preferences and career aspirations.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dirty="0" smtClean="0">
                <a:latin typeface="Bookman Old Style" pitchFamily="18" charset="0"/>
              </a:rPr>
              <a:t>Responsibilities Assigned Based on Gender (Academic Responsibilities)</a:t>
            </a:r>
            <a:endParaRPr lang="en-IN" sz="24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Differences in academic expectations for boys and girls.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Perceived strengths and weaknesses based on gender.</a:t>
            </a:r>
          </a:p>
          <a:p>
            <a:pPr algn="just">
              <a:buNone/>
            </a:pPr>
            <a:r>
              <a:rPr lang="en-IN" sz="2400" b="1" dirty="0" smtClean="0">
                <a:latin typeface="Bookman Old Style" pitchFamily="18" charset="0"/>
              </a:rPr>
              <a:t>Extracurricular Activities and Gender   (Sports and Clubs)</a:t>
            </a:r>
            <a:endParaRPr lang="en-IN" sz="24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 segregation in sports and extracurricular activities.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on students' social development and skills.</a:t>
            </a:r>
          </a:p>
          <a:p>
            <a:pPr lvl="1"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800" b="1" dirty="0" smtClean="0">
                <a:latin typeface="Bookman Old Style" pitchFamily="18" charset="0"/>
              </a:rPr>
              <a:t>Gender Roles in Classroom Management </a:t>
            </a:r>
            <a:r>
              <a:rPr lang="en-IN" sz="2400" b="1" dirty="0" smtClean="0">
                <a:latin typeface="Bookman Old Style" pitchFamily="18" charset="0"/>
              </a:rPr>
              <a:t>(Behavioural Expectations)</a:t>
            </a:r>
            <a:endParaRPr lang="en-IN" sz="28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Discipline and classroom behaviour based on gender.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Discipline disparities and their implications.</a:t>
            </a:r>
          </a:p>
          <a:p>
            <a:pPr algn="just">
              <a:buNone/>
            </a:pPr>
            <a:r>
              <a:rPr lang="en-IN" sz="2800" b="1" dirty="0" smtClean="0">
                <a:latin typeface="Bookman Old Style" pitchFamily="18" charset="0"/>
              </a:rPr>
              <a:t>Promoting Gender Equity in Schools</a:t>
            </a:r>
          </a:p>
          <a:p>
            <a:pPr algn="just">
              <a:buNone/>
            </a:pPr>
            <a:r>
              <a:rPr lang="en-IN" sz="2800" b="1" dirty="0" smtClean="0">
                <a:latin typeface="Bookman Old Style" pitchFamily="18" charset="0"/>
              </a:rPr>
              <a:t>(Strategies for Change)</a:t>
            </a:r>
            <a:endParaRPr lang="en-IN" sz="28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Implementing inclusive policies and practices.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Educating teachers and students on gender equality.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IN" sz="3000" b="1" dirty="0" smtClean="0">
                <a:latin typeface="Bookman Old Style" pitchFamily="18" charset="0"/>
              </a:rPr>
              <a:t>Challenges in Addressing Gender Roles</a:t>
            </a:r>
          </a:p>
          <a:p>
            <a:pPr algn="just">
              <a:buNone/>
            </a:pPr>
            <a:r>
              <a:rPr lang="en-IN" sz="3000" b="1" dirty="0" smtClean="0">
                <a:latin typeface="Bookman Old Style" pitchFamily="18" charset="0"/>
              </a:rPr>
              <a:t>(Barriers to Change)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Resistance to change traditional norms.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Lack of resources or training for teachers.</a:t>
            </a:r>
          </a:p>
          <a:p>
            <a:pPr algn="just">
              <a:buNone/>
            </a:pPr>
            <a:r>
              <a:rPr lang="en-IN" sz="3000" b="1" dirty="0" smtClean="0">
                <a:latin typeface="Bookman Old Style" pitchFamily="18" charset="0"/>
              </a:rPr>
              <a:t>Impact on Students (Educational Outcomes)</a:t>
            </a:r>
            <a:endParaRPr lang="en-IN" sz="30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gender roles affect students' academic achievement and aspirations.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Psychological and social impacts of stereotyping.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 algn="ctr">
              <a:buNone/>
            </a:pPr>
            <a:r>
              <a:rPr lang="en-IN" sz="4400" b="1" dirty="0" smtClean="0">
                <a:solidFill>
                  <a:srgbClr val="00B050"/>
                </a:solidFill>
              </a:rPr>
              <a:t>Measurement of gender identity</a:t>
            </a:r>
            <a:endParaRPr lang="en-IN" sz="4400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Gender Identity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Definition: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 identity refers to an individual's deeply felt experience of their own gender, which may be male, female, a blend of both (gender queer), or neither (non-binary).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Importance: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Understanding gender identity is crucial for promoting inclusivity and addressing disparities in health, education, and social services.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4000" b="1" dirty="0" smtClean="0"/>
              <a:t>Components of Gender Identity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latin typeface="Bookman Old Style" pitchFamily="18" charset="0"/>
              </a:rPr>
              <a:t>Internal Sense:</a:t>
            </a:r>
            <a:endParaRPr lang="en-IN" sz="28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How individuals perceive and identify their own gender.</a:t>
            </a:r>
          </a:p>
          <a:p>
            <a:r>
              <a:rPr lang="en-IN" sz="2800" b="1" dirty="0" smtClean="0">
                <a:latin typeface="Bookman Old Style" pitchFamily="18" charset="0"/>
              </a:rPr>
              <a:t>External Presentation:</a:t>
            </a:r>
            <a:endParaRPr lang="en-IN" sz="28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How individuals express their gender through </a:t>
            </a:r>
            <a:r>
              <a:rPr lang="en-IN" sz="2400" dirty="0" err="1" smtClean="0">
                <a:latin typeface="Bookman Old Style" pitchFamily="18" charset="0"/>
              </a:rPr>
              <a:t>behavior</a:t>
            </a:r>
            <a:r>
              <a:rPr lang="en-IN" sz="2400" dirty="0" smtClean="0">
                <a:latin typeface="Bookman Old Style" pitchFamily="18" charset="0"/>
              </a:rPr>
              <a:t>, appearance, and social interactions.</a:t>
            </a:r>
          </a:p>
          <a:p>
            <a:r>
              <a:rPr lang="en-IN" sz="2800" b="1" dirty="0" smtClean="0">
                <a:latin typeface="Bookman Old Style" pitchFamily="18" charset="0"/>
              </a:rPr>
              <a:t>Social Recognition:</a:t>
            </a:r>
            <a:endParaRPr lang="en-IN" sz="28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How others perceive and acknowledge an individual's gender identity.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100" b="1" dirty="0" smtClean="0">
                <a:latin typeface="Bookman Old Style" pitchFamily="18" charset="0"/>
              </a:rPr>
              <a:t>Methods for Measuring Gender Identity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Self-Report Surveys: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Questionnaires asking individuals to describe their gender identity.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 scales: </a:t>
            </a:r>
            <a:r>
              <a:rPr lang="en-IN" dirty="0" err="1" smtClean="0">
                <a:latin typeface="Bookman Old Style" pitchFamily="18" charset="0"/>
              </a:rPr>
              <a:t>Likert</a:t>
            </a:r>
            <a:r>
              <a:rPr lang="en-IN" dirty="0" smtClean="0">
                <a:latin typeface="Bookman Old Style" pitchFamily="18" charset="0"/>
              </a:rPr>
              <a:t>-type scales assessing identification as male, female, non-binary, etc.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Interviews and Focus Groups: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Qualitative methods to explore nuanced experiences of gender identity.</a:t>
            </a:r>
          </a:p>
          <a:p>
            <a:pPr algn="just"/>
            <a:r>
              <a:rPr lang="en-IN" b="1" dirty="0" err="1" smtClean="0">
                <a:latin typeface="Bookman Old Style" pitchFamily="18" charset="0"/>
              </a:rPr>
              <a:t>Behavioral</a:t>
            </a:r>
            <a:r>
              <a:rPr lang="en-IN" b="1" dirty="0" smtClean="0">
                <a:latin typeface="Bookman Old Style" pitchFamily="18" charset="0"/>
              </a:rPr>
              <a:t> Observations: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Observing how individuals express their gender in different contexts.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Psychological Assessment: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Assessments conducted by psychologists to explore identity development and congruence.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Challenges in Measuring Gender Identity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Diversity of Identities: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 identity is diverse and fluid, challenging traditional binary frameworks.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Social Stigma and Disclosure: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Fear of stigma may influence self-report accuracy.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Applications and Implications</a:t>
            </a:r>
            <a:endParaRPr lang="en-IN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Healthcare: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Ensuring inclusive care that respects individuals' gender identities.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Education and Policy: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Developing policies and programs that support diverse gender identities.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Research and Advocacy: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Advancing knowledge and advocacy efforts for gender equality.</a:t>
            </a:r>
          </a:p>
          <a:p>
            <a:pPr algn="just"/>
            <a:endParaRPr lang="en-IN" dirty="0"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29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latin typeface="Bookman Old Style" pitchFamily="18" charset="0"/>
              </a:rPr>
              <a:t>Socialization in the Family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Family as a Primary Agent: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The family is the first and most influential context for gender socialization.</a:t>
            </a: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Practices and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Parental Expectations:</a:t>
            </a:r>
            <a:r>
              <a:rPr lang="en-IN" dirty="0" smtClean="0">
                <a:latin typeface="Bookman Old Style" pitchFamily="18" charset="0"/>
              </a:rPr>
              <a:t> Different expectations and reinforcement of gender-specific </a:t>
            </a:r>
            <a:r>
              <a:rPr lang="en-IN" dirty="0" err="1" smtClean="0">
                <a:latin typeface="Bookman Old Style" pitchFamily="18" charset="0"/>
              </a:rPr>
              <a:t>behaviors</a:t>
            </a:r>
            <a:r>
              <a:rPr lang="en-IN" dirty="0" smtClean="0">
                <a:latin typeface="Bookman Old Style" pitchFamily="18" charset="0"/>
              </a:rPr>
              <a:t> and roles.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Role Models:</a:t>
            </a:r>
            <a:r>
              <a:rPr lang="en-IN" dirty="0" smtClean="0">
                <a:latin typeface="Bookman Old Style" pitchFamily="18" charset="0"/>
              </a:rPr>
              <a:t> Parents and siblings act as role models, demonstrating gender roles.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Toys and Activities:</a:t>
            </a:r>
            <a:r>
              <a:rPr lang="en-IN" dirty="0" smtClean="0">
                <a:latin typeface="Bookman Old Style" pitchFamily="18" charset="0"/>
              </a:rPr>
              <a:t> Gender-typed toys and activities that encourage different skills and </a:t>
            </a:r>
            <a:r>
              <a:rPr lang="en-IN" dirty="0" err="1" smtClean="0">
                <a:latin typeface="Bookman Old Style" pitchFamily="18" charset="0"/>
              </a:rPr>
              <a:t>behaviors</a:t>
            </a:r>
            <a:r>
              <a:rPr lang="en-IN" dirty="0" smtClean="0">
                <a:latin typeface="Bookman Old Style" pitchFamily="18" charset="0"/>
              </a:rPr>
              <a:t>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IN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IN" b="1" dirty="0" smtClean="0">
                <a:solidFill>
                  <a:srgbClr val="00B050"/>
                </a:solidFill>
              </a:rPr>
              <a:t>Discrimination of Gender in Classroom Interactions, Rituals, and School Routines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Classroom Interactions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IN" b="1" dirty="0" smtClean="0">
                <a:latin typeface="Bookman Old Style" pitchFamily="18" charset="0"/>
              </a:rPr>
              <a:t>Teacher-Student Interactions: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Differences in attention, feedback, and expectations based on gender.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 of gender bias in classroom discussions and participation.</a:t>
            </a:r>
          </a:p>
          <a:p>
            <a:pPr algn="just">
              <a:buNone/>
            </a:pPr>
            <a:r>
              <a:rPr lang="en-IN" b="1" dirty="0" smtClean="0">
                <a:latin typeface="Bookman Old Style" pitchFamily="18" charset="0"/>
              </a:rPr>
              <a:t>Rituals and Traditions (Daily Rituals)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Gendered practices during morning meetings, class greetings, or lining up.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Rituals that reinforce traditional gender roles (e.g., boys holding doors for girls).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sz="2800" b="1" dirty="0" smtClean="0">
                <a:latin typeface="Bookman Old Style" pitchFamily="18" charset="0"/>
              </a:rPr>
              <a:t>School Routines (Behavioural Expectations)</a:t>
            </a:r>
            <a:endParaRPr lang="en-IN" sz="28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Discipline disparities based on gender                  (e.g., stricter punishment for boys).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Gendered rules for dress code or behaviour in hallways and lunchrooms.</a:t>
            </a:r>
          </a:p>
          <a:p>
            <a:pPr>
              <a:buNone/>
            </a:pPr>
            <a:r>
              <a:rPr lang="en-IN" sz="2800" b="1" dirty="0" smtClean="0">
                <a:latin typeface="Bookman Old Style" pitchFamily="18" charset="0"/>
              </a:rPr>
              <a:t>Impact on Students (Educational Outcomes)</a:t>
            </a:r>
            <a:endParaRPr lang="en-IN" sz="28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discrimination affects academic achievement and self-esteem.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Psychological and emotional impacts on students' development.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600" b="1" dirty="0" smtClean="0"/>
              <a:t>Strategies for Addressing Gender Discrimination (Policy and Culture Change)</a:t>
            </a:r>
            <a:endParaRPr lang="en-IN" sz="2600" dirty="0" smtClean="0"/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/>
              <a:t>Implementing inclusive policies and practices.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/>
              <a:t>Promoting gender-sensitive training for teachers and staff.</a:t>
            </a:r>
          </a:p>
          <a:p>
            <a:pPr lvl="1" algn="just">
              <a:buNone/>
            </a:pPr>
            <a:r>
              <a:rPr lang="en-IN" sz="2800" b="1" dirty="0" smtClean="0"/>
              <a:t>Examples of Discrimination Mitigation:</a:t>
            </a:r>
            <a:endParaRPr lang="en-IN" sz="2800" dirty="0" smtClean="0"/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/>
              <a:t>Schools that have successfully challenged discriminatory practices.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/>
              <a:t>Initiatives promoting gender equity in classroom interactions and routines.</a:t>
            </a:r>
          </a:p>
          <a:p>
            <a:pPr>
              <a:buNone/>
            </a:pPr>
            <a:endParaRPr lang="en-IN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IN" b="1" dirty="0" smtClean="0">
              <a:latin typeface="Bookman Old Style" pitchFamily="18" charset="0"/>
            </a:endParaRPr>
          </a:p>
          <a:p>
            <a:pPr algn="ctr">
              <a:buNone/>
            </a:pPr>
            <a:endParaRPr lang="en-IN" b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IN" b="1" dirty="0" smtClean="0">
                <a:solidFill>
                  <a:srgbClr val="00B050"/>
                </a:solidFill>
                <a:latin typeface="Bookman Old Style" pitchFamily="18" charset="0"/>
              </a:rPr>
              <a:t>Processes of disciplining techniques for boys and girls</a:t>
            </a:r>
            <a:endParaRPr lang="en-IN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Gender Differences in Disciplinary Practices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 smtClean="0">
                <a:latin typeface="Bookman Old Style" pitchFamily="18" charset="0"/>
              </a:rPr>
              <a:t>Historical Perspective:</a:t>
            </a:r>
            <a:endParaRPr lang="en-IN" sz="28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Brief overview of how disciplinary practices have evolved and their impact on different genders.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 smtClean="0">
                <a:latin typeface="Bookman Old Style" pitchFamily="18" charset="0"/>
              </a:rPr>
              <a:t>Current Practices:</a:t>
            </a:r>
            <a:endParaRPr lang="en-IN" sz="28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Highlight common disciplinary techniques used for boys and girls in schools.</a:t>
            </a:r>
          </a:p>
          <a:p>
            <a:pPr algn="just">
              <a:lnSpc>
                <a:spcPct val="150000"/>
              </a:lnSpc>
            </a:pPr>
            <a:endParaRPr lang="en-IN" sz="2800" dirty="0"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Disciplinary Techniques for Boys</a:t>
            </a:r>
          </a:p>
          <a:p>
            <a:r>
              <a:rPr lang="en-IN" b="1" dirty="0" smtClean="0"/>
              <a:t>Traditional Approaches: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Examples of disciplinary actions typically used for boys (e.g., detention, suspension).</a:t>
            </a:r>
          </a:p>
          <a:p>
            <a:r>
              <a:rPr lang="en-IN" b="1" dirty="0" smtClean="0"/>
              <a:t>Impact: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Discuss the effects of these techniques on boys' behaviour and academic performance.</a:t>
            </a:r>
          </a:p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Disciplinary Techniques for Girls</a:t>
            </a:r>
          </a:p>
          <a:p>
            <a:r>
              <a:rPr lang="en-IN" b="1" dirty="0" smtClean="0"/>
              <a:t>Gendered Approaches: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Examples of disciplinary actions typically used for girls (e.g., verbal reprimands, isolation).</a:t>
            </a:r>
          </a:p>
          <a:p>
            <a:r>
              <a:rPr lang="en-IN" b="1" dirty="0" smtClean="0"/>
              <a:t>Impact: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Discuss the effects of these techniques on girls' </a:t>
            </a:r>
            <a:r>
              <a:rPr lang="en-IN" dirty="0" err="1" smtClean="0"/>
              <a:t>behavior</a:t>
            </a:r>
            <a:r>
              <a:rPr lang="en-IN" dirty="0" smtClean="0"/>
              <a:t> and academic performance.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4000" b="1" dirty="0" smtClean="0">
                <a:latin typeface="Bookman Old Style" pitchFamily="18" charset="0"/>
              </a:rPr>
              <a:t>Factors Influencing Disciplinary Practices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Gender Stereotypes: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stereotypes influence disciplinary decisions.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Teacher Bias: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Bias in interpreting </a:t>
            </a:r>
            <a:r>
              <a:rPr lang="en-IN" dirty="0" err="1" smtClean="0">
                <a:latin typeface="Bookman Old Style" pitchFamily="18" charset="0"/>
              </a:rPr>
              <a:t>behavior</a:t>
            </a:r>
            <a:r>
              <a:rPr lang="en-IN" dirty="0" smtClean="0">
                <a:latin typeface="Bookman Old Style" pitchFamily="18" charset="0"/>
              </a:rPr>
              <a:t> and administering consequences.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Cultural and Social Contexts: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cultural norms and societal expectations shape disciplinary practices.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Implications of Gendered Disciplinary Practices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Academic Outcomes: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on academic achievement and school engagement.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Psychological Impact: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Effects on self-esteem, mental health, and future </a:t>
            </a:r>
            <a:r>
              <a:rPr lang="en-IN" dirty="0" err="1" smtClean="0">
                <a:latin typeface="Bookman Old Style" pitchFamily="18" charset="0"/>
              </a:rPr>
              <a:t>behavior</a:t>
            </a:r>
            <a:r>
              <a:rPr lang="en-IN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Long-Term Consequences: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Potential implications for students' educational and career trajectories.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Strategies for Gender-Neutral Disciplinary Practices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Training and Awareness: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Implementing training programs to address biases and promote equitable treatment.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Policy Development: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Developing policies that emphasize fairness and consistency in disciplinary actions.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Alternative Approaches: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Exploring restorative justice practices and positive </a:t>
            </a:r>
            <a:r>
              <a:rPr lang="en-IN" dirty="0" err="1" smtClean="0">
                <a:latin typeface="Bookman Old Style" pitchFamily="18" charset="0"/>
              </a:rPr>
              <a:t>behavior</a:t>
            </a:r>
            <a:r>
              <a:rPr lang="en-IN" dirty="0" smtClean="0">
                <a:latin typeface="Bookman Old Style" pitchFamily="18" charset="0"/>
              </a:rPr>
              <a:t> interventions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39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Examples of Family Socialization Practices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Traditional Roles: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Encouraging girls to play with dolls and boys to play with cars.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Modern Approaches: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Increasing trend towards gender-neutral parenting, encouraging all children to explore a wide range of activities.</a:t>
            </a:r>
          </a:p>
          <a:p>
            <a:pPr algn="just">
              <a:lnSpc>
                <a:spcPct val="150000"/>
              </a:lnSpc>
            </a:pPr>
            <a:endParaRPr lang="en-IN" dirty="0"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IN" sz="4000" dirty="0" smtClean="0">
                <a:solidFill>
                  <a:srgbClr val="7030A0"/>
                </a:solidFill>
              </a:rPr>
              <a:t>Analysis of sex-roles stereotype</a:t>
            </a:r>
            <a:endParaRPr lang="en-IN" sz="4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Types of Sex-Role Stereotypes</a:t>
            </a:r>
            <a:endParaRPr lang="en-IN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Traditional Stereotypes: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 of stereotypical roles and characteristics associated with males and females (e.g., nurturing for females, aggressive for males).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Modern Stereotypes: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stereotypes may have evolved or adapted in contemporary society (e.g., career-driven women, emotionally distant men).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IN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IN" sz="4000" dirty="0" smtClean="0">
                <a:solidFill>
                  <a:srgbClr val="7030A0"/>
                </a:solidFill>
              </a:rPr>
              <a:t>Analysis of sex-roles stereotype</a:t>
            </a:r>
            <a:endParaRPr lang="en-IN" sz="4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Sources of Sex-Role Stereotypes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Media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movies, TV shows, advertisements, and social media reinforce stereotypes.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Family and Peer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The role of upbringing and peer interactions in shaping stereotypes.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Educational and Cultural Factors: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educational systems and cultural norms perpetuate or challenge stereotypes.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Impact of Sex-Role Stereotypes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On Individuals: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Effects on self-perception, identity development, and mental health.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On Relationships: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on interpersonal dynamics and expectations in personal and professional relationships.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On Society: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Consequences for societal norms, gender roles, and opportunities for men and women.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latin typeface="Bookman Old Style" pitchFamily="18" charset="0"/>
              </a:rPr>
              <a:t>Challenging Sex-Role Stereotypes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Education and Awareness: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Promoting education about diversity and inclusion.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Encouraging critical thinking about stereotypes.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Media Representation: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Advocating for diverse and realistic portrayals in media and entertainment.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Policy and Advocacy: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Supporting policies and initiatives that promote gender equality and challenge stereotypes.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7200" b="1" dirty="0" smtClean="0">
                <a:solidFill>
                  <a:srgbClr val="FF0000"/>
                </a:solidFill>
                <a:latin typeface="Bookman Old Style" pitchFamily="18" charset="0"/>
              </a:rPr>
              <a:t>Thank You</a:t>
            </a:r>
            <a:endParaRPr lang="en-IN" sz="7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46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>
                <a:latin typeface="Bookman Old Style" pitchFamily="18" charset="0"/>
              </a:rPr>
              <a:t>Socialization in Schools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School as a Secondary Agent: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Schools reinforce and sometimes challenge family-based gender norms.</a:t>
            </a:r>
          </a:p>
          <a:p>
            <a:pPr algn="just">
              <a:lnSpc>
                <a:spcPct val="170000"/>
              </a:lnSpc>
            </a:pPr>
            <a:r>
              <a:rPr lang="en-IN" b="1" dirty="0" smtClean="0">
                <a:latin typeface="Bookman Old Style" pitchFamily="18" charset="0"/>
              </a:rPr>
              <a:t>Practices and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Curriculum:</a:t>
            </a:r>
            <a:r>
              <a:rPr lang="en-IN" dirty="0" smtClean="0">
                <a:latin typeface="Bookman Old Style" pitchFamily="18" charset="0"/>
              </a:rPr>
              <a:t> Gender biases in educational materials and subject choices.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Teacher Interactions:</a:t>
            </a:r>
            <a:r>
              <a:rPr lang="en-IN" dirty="0" smtClean="0">
                <a:latin typeface="Bookman Old Style" pitchFamily="18" charset="0"/>
              </a:rPr>
              <a:t> Teachers’ expectations and interactions that reinforce gender norms.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Peer Influence:</a:t>
            </a:r>
            <a:r>
              <a:rPr lang="en-IN" dirty="0" smtClean="0">
                <a:latin typeface="Bookman Old Style" pitchFamily="18" charset="0"/>
              </a:rPr>
              <a:t> Peer pressure and group dynamics that shape gender </a:t>
            </a:r>
            <a:r>
              <a:rPr lang="en-IN" dirty="0" err="1" smtClean="0">
                <a:latin typeface="Bookman Old Style" pitchFamily="18" charset="0"/>
              </a:rPr>
              <a:t>behavior</a:t>
            </a:r>
            <a:r>
              <a:rPr lang="en-IN" dirty="0" smtClean="0">
                <a:latin typeface="Bookman Old Style" pitchFamily="18" charset="0"/>
              </a:rPr>
              <a:t>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Examples of School Socialization Practices</a:t>
            </a:r>
            <a:br>
              <a:rPr lang="en-IN" sz="3200" b="1" dirty="0" smtClean="0">
                <a:latin typeface="Bookman Old Style" pitchFamily="18" charset="0"/>
              </a:rPr>
            </a:b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Classroom Dynamics: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Boys being encouraged to excel in STEM subjects, while girls may be guided towards arts and humanities.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Extracurricular Activities: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Gender-segregated sports and clubs reinforcing traditional gender roles.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Socialization in Organizations</a:t>
            </a: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b="1" dirty="0" smtClean="0">
                <a:latin typeface="Bookman Old Style" pitchFamily="18" charset="0"/>
              </a:rPr>
              <a:t>Organizations as Tertiary Agents: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Workplaces and professional settings further influence gender identity and roles.</a:t>
            </a:r>
          </a:p>
          <a:p>
            <a:pPr algn="just">
              <a:lnSpc>
                <a:spcPct val="160000"/>
              </a:lnSpc>
            </a:pPr>
            <a:r>
              <a:rPr lang="en-IN" b="1" dirty="0" smtClean="0">
                <a:latin typeface="Bookman Old Style" pitchFamily="18" charset="0"/>
              </a:rPr>
              <a:t>Practices and Influence: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Workplace Culture:</a:t>
            </a:r>
            <a:r>
              <a:rPr lang="en-IN" dirty="0" smtClean="0">
                <a:latin typeface="Bookman Old Style" pitchFamily="18" charset="0"/>
              </a:rPr>
              <a:t> Organizational norms and cultures that reinforce gender roles.</a:t>
            </a:r>
          </a:p>
          <a:p>
            <a:pPr lvl="1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Leadership and Advancement:</a:t>
            </a:r>
            <a:r>
              <a:rPr lang="en-IN" dirty="0" smtClean="0">
                <a:latin typeface="Bookman Old Style" pitchFamily="18" charset="0"/>
              </a:rPr>
              <a:t> Gender disparities in leadership roles and career advancement opportunities.</a:t>
            </a:r>
          </a:p>
          <a:p>
            <a:pPr lvl="1" algn="just">
              <a:lnSpc>
                <a:spcPct val="160000"/>
              </a:lnSpc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Policies and Practices:</a:t>
            </a:r>
            <a:r>
              <a:rPr lang="en-IN" dirty="0" smtClean="0">
                <a:latin typeface="Bookman Old Style" pitchFamily="18" charset="0"/>
              </a:rPr>
              <a:t> Organizational policies that either promote or hinder gender equality.</a:t>
            </a:r>
          </a:p>
          <a:p>
            <a:pPr algn="just"/>
            <a:endParaRPr lang="en-IN" dirty="0"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100" b="1" dirty="0" smtClean="0">
                <a:latin typeface="Bookman Old Style" pitchFamily="18" charset="0"/>
              </a:rPr>
              <a:t>Examples of Organizational Socialization Practices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Gendered Job Roles: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Women being underrepresented in leadership roles and overrepresented in supportive roles.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Mentorship Programs: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>
                <a:latin typeface="Bookman Old Style" pitchFamily="18" charset="0"/>
              </a:rPr>
              <a:t>Gender-specific mentorship programs aimed at addressing disparities.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b="1" dirty="0" smtClean="0">
                <a:latin typeface="Bookman Old Style" pitchFamily="18" charset="0"/>
              </a:rPr>
              <a:t>Impact of Socialization Practices</a:t>
            </a:r>
            <a:endParaRPr lang="en-IN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On Gender Identity: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How socialization practices in family, school, and organizations shape individuals’ gender identities.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On Society: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The broader impact of these practices on societal gender norms and equality.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3593-2E75-43D2-BF7C-353EBAA15F62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 A. VAIYADURAI, PRINCIPAL, SCCE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1000100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</TotalTime>
  <Words>2569</Words>
  <Application>Microsoft Office PowerPoint</Application>
  <PresentationFormat>On-screen Show (4:3)</PresentationFormat>
  <Paragraphs>394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Solstice</vt:lpstr>
      <vt:lpstr>Gender School and Society</vt:lpstr>
      <vt:lpstr>Definition of Gender Identity</vt:lpstr>
      <vt:lpstr>Socialization in the Family</vt:lpstr>
      <vt:lpstr>Examples of Family Socialization Practices </vt:lpstr>
      <vt:lpstr>Socialization in Schools</vt:lpstr>
      <vt:lpstr>Examples of School Socialization Practices </vt:lpstr>
      <vt:lpstr>Socialization in Organizations</vt:lpstr>
      <vt:lpstr>Examples of Organizational Socialization Practices</vt:lpstr>
      <vt:lpstr>Impact of Socialization Practices</vt:lpstr>
      <vt:lpstr>Recommendations</vt:lpstr>
      <vt:lpstr>Slide 11</vt:lpstr>
      <vt:lpstr>Role of Schools in Challenging Gender Inequalities </vt:lpstr>
      <vt:lpstr>Role of Peers in Challenging Gender Inequalities </vt:lpstr>
      <vt:lpstr>Role of Teachers in Challenging Gender Inequalities </vt:lpstr>
      <vt:lpstr>Role of Curriculum in Challenging Gender Inequalities </vt:lpstr>
      <vt:lpstr>Role of Textbooks in Challenging Gender Inequalities </vt:lpstr>
      <vt:lpstr>Slide 17</vt:lpstr>
      <vt:lpstr>Definition of Gender Roles in Schools </vt:lpstr>
      <vt:lpstr>Slide 19</vt:lpstr>
      <vt:lpstr>Gender Roles Among Teachers</vt:lpstr>
      <vt:lpstr>Slide 21</vt:lpstr>
      <vt:lpstr>Slide 22</vt:lpstr>
      <vt:lpstr>Slide 23</vt:lpstr>
      <vt:lpstr>Slide 24</vt:lpstr>
      <vt:lpstr>Gender Identity</vt:lpstr>
      <vt:lpstr>Components of Gender Identity </vt:lpstr>
      <vt:lpstr>Methods for Measuring Gender Identity</vt:lpstr>
      <vt:lpstr>Challenges in Measuring Gender Identity </vt:lpstr>
      <vt:lpstr>Applications and Implications</vt:lpstr>
      <vt:lpstr>Slide 30</vt:lpstr>
      <vt:lpstr>Classroom Interactions</vt:lpstr>
      <vt:lpstr>Slide 32</vt:lpstr>
      <vt:lpstr>Slide 33</vt:lpstr>
      <vt:lpstr>Slide 34</vt:lpstr>
      <vt:lpstr>Gender Differences in Disciplinary Practices </vt:lpstr>
      <vt:lpstr>Slide 36</vt:lpstr>
      <vt:lpstr>Factors Influencing Disciplinary Practices </vt:lpstr>
      <vt:lpstr>Implications of Gendered Disciplinary Practices </vt:lpstr>
      <vt:lpstr>Strategies for Gender-Neutral Disciplinary Practices </vt:lpstr>
      <vt:lpstr>Slide 40</vt:lpstr>
      <vt:lpstr>Types of Sex-Role Stereotypes</vt:lpstr>
      <vt:lpstr>Slide 42</vt:lpstr>
      <vt:lpstr>Sources of Sex-Role Stereotypes </vt:lpstr>
      <vt:lpstr>Impact of Sex-Role Stereotypes </vt:lpstr>
      <vt:lpstr>Challenging Sex-Role Stereotypes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School and Society</dc:title>
  <dc:creator>MYpc</dc:creator>
  <cp:lastModifiedBy>pc pri</cp:lastModifiedBy>
  <cp:revision>26</cp:revision>
  <dcterms:created xsi:type="dcterms:W3CDTF">2024-06-25T05:47:47Z</dcterms:created>
  <dcterms:modified xsi:type="dcterms:W3CDTF">2024-06-25T10:51:35Z</dcterms:modified>
</cp:coreProperties>
</file>