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1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12C200-A0EB-4CB6-B881-8BFDBC37C2CE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A1448E-7761-4FE1-9BEB-045365AD169E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A1448E-7761-4FE1-9BEB-045365AD169E}" type="slidenum">
              <a:rPr lang="en-IN" smtClean="0"/>
              <a:pPr/>
              <a:t>4</a:t>
            </a:fld>
            <a:endParaRPr lang="en-I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4A8C47-195D-4680-8E38-8308E478E8F6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06B91A-C12F-43E4-BDB3-0FAFDBB1F748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BA75A1-F08B-4F6A-8DEC-E5028BAB7CE6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5D7BA0-9CC0-4D4D-A9C4-BE7F14ED1094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C22CCE3-F23B-4E5C-8243-861C8C8C7EFC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449893-7B54-46B2-BA76-EED63EB8877B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438C676-D154-4B0F-B476-32F55A83F52F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A580910-924E-49F0-850F-FA114693F93B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919B0E-2FFD-41A9-B857-03C87344A152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A3F3046-D7C8-48AD-AE29-E9E35397FAC8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E7FFBF-3E01-424F-8408-8646EE11245C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4537AC0-DE3B-462C-80BF-5DF588DF364B}" type="datetime1">
              <a:rPr lang="en-US" smtClean="0"/>
              <a:pPr/>
              <a:t>6/27/2024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AFB1CB5-4D30-4568-92A4-CE7B0EB3345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57233"/>
            <a:ext cx="7958166" cy="17859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Bookman Old Style" pitchFamily="18" charset="0"/>
              </a:rPr>
              <a:t>Gender, School and Society</a:t>
            </a:r>
            <a:endParaRPr lang="en-IN" dirty="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en-US" sz="3600" b="1" dirty="0" smtClean="0">
                <a:solidFill>
                  <a:srgbClr val="7030A0"/>
                </a:solidFill>
                <a:latin typeface="Bookman Old Style" pitchFamily="18" charset="0"/>
              </a:rPr>
              <a:t>UNIT – 1</a:t>
            </a:r>
          </a:p>
          <a:p>
            <a:pPr algn="ctr"/>
            <a:r>
              <a:rPr lang="en-IN" sz="4400" b="1" i="1" dirty="0" smtClean="0">
                <a:solidFill>
                  <a:srgbClr val="00B050"/>
                </a:solidFill>
                <a:latin typeface="Bookman Old Style" pitchFamily="18" charset="0"/>
              </a:rPr>
              <a:t>Gender Roles in Society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928694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In many societies, caste systems dictate strict gender roles, often reinforcing traditional roles for men and women.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Intersection of caste and gender leading to different experiences and expectations.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Caste and Gender Roles:</a:t>
            </a: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Economic class influences gender roles, with variations in expectations and opportunities for men and women.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Working-class vs. upper-class gender dynamics.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Impact of socioeconomic status on access to education and career opportunities.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endParaRPr lang="en-IN" dirty="0">
              <a:latin typeface="Bookman Old Style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Class and Gender Roles:</a:t>
            </a: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Many religions have specific teachings about gender roles, often prescribing distinct roles for men and women.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Examples from major religions and their impact on followers’ lives.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Progressive vs. conservative religious interpretations and their effects on gender roles.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Religious Influence:</a:t>
            </a: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Cultural norms and traditions shaping gender roles.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Variations across different cultures and ethnic groups.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Impact of globalization and cultural exchange on traditional gender roles.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Cultural Influence:</a:t>
            </a: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1" dirty="0" smtClean="0"/>
              <a:t>Media Influence:</a:t>
            </a:r>
            <a:endParaRPr lang="en-IN" dirty="0" smtClean="0"/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Representation of gender roles in television, films, advertising, and social media.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Stereotypes perpetuated by media and their impact on societal perceptions.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Positive and negative examples of gender role representation in popular culture.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Media and Popular Culture</a:t>
            </a:r>
            <a:b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</a:b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Legal and Political Influence: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Laws and policies affecting gender roles, including those related to employment, family rights, and gender equality.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Role of the state in enforcing or challenging traditional gender roles.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Examples of legislation aimed at promoting gender equality.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Law and the State</a:t>
            </a:r>
            <a:b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</a:b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>
                <a:solidFill>
                  <a:srgbClr val="00B050"/>
                </a:solidFill>
                <a:latin typeface="Bookman Old Style" pitchFamily="18" charset="0"/>
              </a:rPr>
              <a:t>Definition of Gender Inequality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Gender inequality refers to the unequal treatment or perceptions of individuals based on their gender.</a:t>
            </a: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It results in disparities in access to resources, opportunities, and rights.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Reasons for Gender Inequality</a:t>
            </a: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Traditional Gender Roles: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Societal expectations that prioritize certain roles and </a:t>
            </a:r>
            <a:r>
              <a:rPr lang="en-IN" dirty="0" err="1" smtClean="0">
                <a:latin typeface="Bookman Old Style" pitchFamily="18" charset="0"/>
              </a:rPr>
              <a:t>behaviors</a:t>
            </a:r>
            <a:r>
              <a:rPr lang="en-IN" dirty="0" smtClean="0">
                <a:latin typeface="Bookman Old Style" pitchFamily="18" charset="0"/>
              </a:rPr>
              <a:t> for men and women.</a:t>
            </a:r>
          </a:p>
          <a:p>
            <a:pPr lvl="1" algn="just"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Examples: men as breadwinners, women as caregivers.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Impact: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Limits opportunities for both men and women to pursue interests and careers outside traditional roles.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600" dirty="0" smtClean="0">
                <a:solidFill>
                  <a:srgbClr val="00B050"/>
                </a:solidFill>
                <a:latin typeface="Bookman Old Style" pitchFamily="18" charset="0"/>
              </a:rPr>
              <a:t>Societal Norms and Gender Roles</a:t>
            </a:r>
            <a:endParaRPr lang="en-IN" sz="36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Financial Constraints: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Families with limited resources may prioritize boys’ education and career development over girls’.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Gender Pay Gap: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Women often earn less than men for the same work, impacting economic independence.</a:t>
            </a:r>
          </a:p>
          <a:p>
            <a:pPr>
              <a:lnSpc>
                <a:spcPct val="150000"/>
              </a:lnSpc>
            </a:pPr>
            <a:r>
              <a:rPr lang="en-IN" b="1" dirty="0" err="1" smtClean="0">
                <a:latin typeface="Bookman Old Style" pitchFamily="18" charset="0"/>
              </a:rPr>
              <a:t>Labor</a:t>
            </a:r>
            <a:r>
              <a:rPr lang="en-IN" b="1" dirty="0" smtClean="0">
                <a:latin typeface="Bookman Old Style" pitchFamily="18" charset="0"/>
              </a:rPr>
              <a:t> Market Segmentation: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Occupational segregation, with women often concentrated in lower-paying, less secure jobs</a:t>
            </a:r>
            <a:r>
              <a:rPr lang="en-IN" dirty="0" smtClean="0"/>
              <a:t>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Economic Barriers</a:t>
            </a: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Cultural Attitudes: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Beliefs that prioritize male authority and female subservience.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Practices such as early marriage and gender-biased inheritance laws.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Examples: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Son preference in some cultures, leading to neglect of daughters' education and health.</a:t>
            </a:r>
          </a:p>
          <a:p>
            <a:pPr>
              <a:lnSpc>
                <a:spcPct val="150000"/>
              </a:lnSpc>
            </a:pPr>
            <a:endParaRPr lang="en-IN" dirty="0">
              <a:latin typeface="Bookman Old Style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Cultural Beliefs and Practices</a:t>
            </a: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b="1" dirty="0" smtClean="0"/>
          </a:p>
          <a:p>
            <a:endParaRPr lang="en-IN" dirty="0" smtClean="0"/>
          </a:p>
          <a:p>
            <a:pPr lvl="1" algn="just">
              <a:buFont typeface="Wingdings" pitchFamily="2" charset="2"/>
              <a:buChar char="q"/>
            </a:pPr>
            <a:r>
              <a:rPr lang="en-IN" sz="2400" dirty="0" smtClean="0">
                <a:latin typeface="Bookman Old Style" pitchFamily="18" charset="0"/>
              </a:rPr>
              <a:t>Gender refers to the roles, behaviours, activities, and attributes that a given society considers appropriate for men, women, and other gender identities.</a:t>
            </a:r>
          </a:p>
          <a:p>
            <a:pPr lvl="1" algn="just">
              <a:buFont typeface="Wingdings" pitchFamily="2" charset="2"/>
              <a:buChar char="q"/>
            </a:pPr>
            <a:endParaRPr lang="en-IN" sz="2400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q"/>
            </a:pPr>
            <a:r>
              <a:rPr lang="en-IN" sz="2400" dirty="0" smtClean="0">
                <a:latin typeface="Bookman Old Style" pitchFamily="18" charset="0"/>
              </a:rPr>
              <a:t>It is a social and cultural construct that varies across different cultures and over time.</a:t>
            </a:r>
          </a:p>
          <a:p>
            <a:pPr>
              <a:buFont typeface="Wingdings" pitchFamily="2" charset="2"/>
              <a:buChar char="q"/>
            </a:pPr>
            <a:endParaRPr lang="en-IN" sz="2800" dirty="0">
              <a:latin typeface="Bookman Old Style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b="0" dirty="0" smtClean="0">
                <a:solidFill>
                  <a:srgbClr val="00B050"/>
                </a:solidFill>
              </a:rPr>
              <a:t/>
            </a:r>
            <a:br>
              <a:rPr lang="en-IN" b="0" dirty="0" smtClean="0">
                <a:solidFill>
                  <a:srgbClr val="00B050"/>
                </a:solidFill>
              </a:rPr>
            </a:br>
            <a:r>
              <a:rPr lang="en-IN" b="0" dirty="0" smtClean="0">
                <a:solidFill>
                  <a:srgbClr val="00B050"/>
                </a:solidFill>
              </a:rPr>
              <a:t/>
            </a:r>
            <a:br>
              <a:rPr lang="en-IN" b="0" dirty="0" smtClean="0">
                <a:solidFill>
                  <a:srgbClr val="00B050"/>
                </a:solidFill>
              </a:rPr>
            </a:br>
            <a:r>
              <a:rPr lang="en-IN" b="0" dirty="0" smtClean="0">
                <a:solidFill>
                  <a:srgbClr val="00B050"/>
                </a:solidFill>
              </a:rPr>
              <a:t/>
            </a:r>
            <a:br>
              <a:rPr lang="en-IN" b="0" dirty="0" smtClean="0">
                <a:solidFill>
                  <a:srgbClr val="00B050"/>
                </a:solidFill>
              </a:rPr>
            </a:br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Definition of Gender</a:t>
            </a:r>
            <a:r>
              <a:rPr lang="en-IN" b="0" dirty="0" smtClean="0">
                <a:solidFill>
                  <a:srgbClr val="00B050"/>
                </a:solidFill>
              </a:rPr>
              <a:t/>
            </a:r>
            <a:br>
              <a:rPr lang="en-IN" b="0" dirty="0" smtClean="0">
                <a:solidFill>
                  <a:srgbClr val="00B050"/>
                </a:solidFill>
              </a:rPr>
            </a:br>
            <a:endParaRPr lang="en-IN" b="0" dirty="0">
              <a:solidFill>
                <a:srgbClr val="00B050"/>
              </a:solidFill>
            </a:endParaRPr>
          </a:p>
        </p:txBody>
      </p:sp>
      <p:pic>
        <p:nvPicPr>
          <p:cNvPr id="5" name="Picture 4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Educational Opportunities: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Limited access to quality education for girls in many regions.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Healthcare: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Disparities in access to healthcare services, affecting women's health and well-being.</a:t>
            </a:r>
          </a:p>
          <a:p>
            <a:pPr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Technological Gap: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Unequal access to technology and digital resources.</a:t>
            </a:r>
          </a:p>
          <a:p>
            <a:pPr>
              <a:lnSpc>
                <a:spcPct val="150000"/>
              </a:lnSpc>
            </a:pPr>
            <a:endParaRPr lang="en-IN" dirty="0">
              <a:latin typeface="Bookman Old Style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Lack of Access to Resources</a:t>
            </a:r>
            <a:b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</a:b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Safety</a:t>
            </a:r>
            <a:r>
              <a:rPr lang="en-IN" b="1" dirty="0" smtClean="0"/>
              <a:t> Concerns:</a:t>
            </a:r>
            <a:endParaRPr lang="en-IN" dirty="0" smtClean="0"/>
          </a:p>
          <a:p>
            <a:pPr lvl="1" algn="just"/>
            <a:r>
              <a:rPr lang="en-IN" dirty="0" smtClean="0"/>
              <a:t>Risks of harassment and violence, restricting women's and girls’ movement and participation in public life.</a:t>
            </a:r>
          </a:p>
          <a:p>
            <a:pPr lvl="1" algn="just"/>
            <a:endParaRPr lang="en-IN" dirty="0" smtClean="0"/>
          </a:p>
          <a:p>
            <a:pPr algn="just"/>
            <a:r>
              <a:rPr lang="en-IN" b="1" dirty="0" smtClean="0"/>
              <a:t>Mobility Constraints:</a:t>
            </a:r>
            <a:endParaRPr lang="en-IN" dirty="0" smtClean="0"/>
          </a:p>
          <a:p>
            <a:pPr lvl="1" algn="just"/>
            <a:r>
              <a:rPr lang="en-IN" dirty="0" smtClean="0"/>
              <a:t>Cultural and societal restrictions on women's freedom to travel and participate in various activities.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Safety and Mobility Issues</a:t>
            </a: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Legal and Policy Barriers: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Laws and policies that discriminate against women, limiting their rights and opportunities.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Examples: lack of legal protections against domestic violence, restrictive reproductive rights.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Workplace Discrimination: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Biases in hiring, promotion, and workplace culture that disadvantage women.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</a:rPr>
              <a:t>Institutional Discrimination</a:t>
            </a:r>
            <a:endParaRPr lang="en-IN" dirty="0">
              <a:solidFill>
                <a:srgbClr val="00B050"/>
              </a:solidFill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Representation in Media: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Stereotypical portrayal of genders in television, films, advertisements, and social media.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Impact on Perceptions: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Reinforcement of traditional gender roles and stereotypes, influencing societal attitudes and </a:t>
            </a:r>
            <a:r>
              <a:rPr lang="en-IN" dirty="0" err="1" smtClean="0">
                <a:latin typeface="Bookman Old Style" pitchFamily="18" charset="0"/>
              </a:rPr>
              <a:t>behaviors</a:t>
            </a:r>
            <a:r>
              <a:rPr lang="en-IN" dirty="0" smtClean="0">
                <a:latin typeface="Bookman Old Style" pitchFamily="18" charset="0"/>
              </a:rPr>
              <a:t>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Media Influence</a:t>
            </a:r>
            <a:b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</a:b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Definition of Gender-Just Education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Gender-just education ensures that all individuals, regardless of their gender, have equal access to educational resources, opportunities, and outcomes.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It addresses the specific needs and challenges faced by different genders in educational settings.</a:t>
            </a:r>
          </a:p>
          <a:p>
            <a:endParaRPr lang="en-IN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Gender-Just Education Outside School Settings</a:t>
            </a: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66928" indent="-457200" algn="just">
              <a:buFont typeface="+mj-lt"/>
              <a:buAutoNum type="alphaLcParenR"/>
            </a:pPr>
            <a:r>
              <a:rPr lang="en-IN" sz="2400" b="1" dirty="0" smtClean="0">
                <a:latin typeface="Bookman Old Style" pitchFamily="18" charset="0"/>
              </a:rPr>
              <a:t>Non-Formal Education:</a:t>
            </a:r>
            <a:endParaRPr lang="en-IN" sz="2400" dirty="0" smtClean="0">
              <a:latin typeface="Bookman Old Style" pitchFamily="18" charset="0"/>
            </a:endParaRPr>
          </a:p>
          <a:p>
            <a:pPr marL="850392" lvl="1" indent="-457200" algn="just">
              <a:buFont typeface="+mj-lt"/>
              <a:buAutoNum type="alphaLcParenR"/>
            </a:pPr>
            <a:r>
              <a:rPr lang="en-IN" sz="2400" dirty="0" smtClean="0">
                <a:latin typeface="Bookman Old Style" pitchFamily="18" charset="0"/>
              </a:rPr>
              <a:t>Includes community education, vocational training, adult education programs, and informal learning.</a:t>
            </a:r>
          </a:p>
          <a:p>
            <a:pPr marL="566928" indent="-457200" algn="just">
              <a:buFont typeface="+mj-lt"/>
              <a:buAutoNum type="alphaLcParenR"/>
            </a:pPr>
            <a:r>
              <a:rPr lang="en-IN" sz="2400" b="1" dirty="0" smtClean="0">
                <a:latin typeface="Bookman Old Style" pitchFamily="18" charset="0"/>
              </a:rPr>
              <a:t>Informal Education:</a:t>
            </a:r>
            <a:endParaRPr lang="en-IN" sz="2400" dirty="0" smtClean="0">
              <a:latin typeface="Bookman Old Style" pitchFamily="18" charset="0"/>
            </a:endParaRPr>
          </a:p>
          <a:p>
            <a:pPr marL="850392" lvl="1" indent="-457200" algn="just">
              <a:buFont typeface="+mj-lt"/>
              <a:buAutoNum type="alphaLcParenR"/>
            </a:pPr>
            <a:r>
              <a:rPr lang="en-IN" sz="2400" dirty="0" smtClean="0">
                <a:latin typeface="Bookman Old Style" pitchFamily="18" charset="0"/>
              </a:rPr>
              <a:t>Learning through life experiences, family, social interactions, media, and technology.</a:t>
            </a:r>
          </a:p>
          <a:p>
            <a:pPr marL="566928" indent="-457200" algn="just">
              <a:buFont typeface="+mj-lt"/>
              <a:buAutoNum type="alphaLcParenR"/>
            </a:pPr>
            <a:r>
              <a:rPr lang="en-IN" sz="2400" b="1" dirty="0" smtClean="0">
                <a:latin typeface="Bookman Old Style" pitchFamily="18" charset="0"/>
              </a:rPr>
              <a:t>Significance:</a:t>
            </a:r>
            <a:endParaRPr lang="en-IN" sz="2400" dirty="0" smtClean="0">
              <a:latin typeface="Bookman Old Style" pitchFamily="18" charset="0"/>
            </a:endParaRPr>
          </a:p>
          <a:p>
            <a:pPr marL="850392" lvl="1" indent="-457200" algn="just">
              <a:buFont typeface="+mj-lt"/>
              <a:buAutoNum type="alphaLcParenR"/>
            </a:pPr>
            <a:r>
              <a:rPr lang="en-IN" sz="2400" dirty="0" smtClean="0">
                <a:latin typeface="Bookman Old Style" pitchFamily="18" charset="0"/>
              </a:rPr>
              <a:t>Complements formal education by providing lifelong learning opportunities and addressing gaps in formal education systems.</a:t>
            </a:r>
          </a:p>
          <a:p>
            <a:pPr marL="566928" indent="-457200" algn="just">
              <a:buFont typeface="+mj-lt"/>
              <a:buAutoNum type="alphaLcParenR"/>
            </a:pPr>
            <a:endParaRPr lang="en-IN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Importance of Education Outside School Settings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n-IN" sz="5200" b="1" dirty="0" smtClean="0">
                <a:latin typeface="Bookman Old Style" pitchFamily="18" charset="0"/>
              </a:rPr>
              <a:t>Societal Norms and Gender Roles:</a:t>
            </a:r>
            <a:endParaRPr lang="en-IN" sz="5200" dirty="0" smtClean="0">
              <a:latin typeface="Bookman Old Style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n-IN" sz="5200" dirty="0" smtClean="0">
                <a:latin typeface="Bookman Old Style" pitchFamily="18" charset="0"/>
              </a:rPr>
              <a:t>Traditional gender roles that prioritize men's education and professional development over women's.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n-IN" sz="5200" b="1" dirty="0" smtClean="0">
                <a:latin typeface="Bookman Old Style" pitchFamily="18" charset="0"/>
              </a:rPr>
              <a:t>Economic Barriers:</a:t>
            </a:r>
            <a:endParaRPr lang="en-IN" sz="5200" dirty="0" smtClean="0">
              <a:latin typeface="Bookman Old Style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n-IN" sz="5200" dirty="0" smtClean="0">
                <a:latin typeface="Bookman Old Style" pitchFamily="18" charset="0"/>
              </a:rPr>
              <a:t>Financial constraints limiting access to non-formal and informal educational resources.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n-IN" sz="5200" b="1" dirty="0" smtClean="0">
                <a:latin typeface="Bookman Old Style" pitchFamily="18" charset="0"/>
              </a:rPr>
              <a:t>Cultural Beliefs and Practices:</a:t>
            </a:r>
            <a:endParaRPr lang="en-IN" sz="5200" dirty="0" smtClean="0">
              <a:latin typeface="Bookman Old Style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n-IN" sz="5200" dirty="0" smtClean="0">
                <a:latin typeface="Bookman Old Style" pitchFamily="18" charset="0"/>
              </a:rPr>
              <a:t>Cultural attitudes that restrict educational opportunities for certain genders.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n-IN" sz="5200" b="1" dirty="0" smtClean="0">
                <a:latin typeface="Bookman Old Style" pitchFamily="18" charset="0"/>
              </a:rPr>
              <a:t>Lack of Access to Resources:</a:t>
            </a:r>
            <a:endParaRPr lang="en-IN" sz="5200" dirty="0" smtClean="0">
              <a:latin typeface="Bookman Old Style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n-IN" sz="5200" dirty="0" smtClean="0">
                <a:latin typeface="Bookman Old Style" pitchFamily="18" charset="0"/>
              </a:rPr>
              <a:t>Limited availability of educational programs and technology for women and marginalized genders.</a:t>
            </a:r>
          </a:p>
          <a:p>
            <a:pPr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n-IN" sz="5200" b="1" dirty="0" smtClean="0">
                <a:latin typeface="Bookman Old Style" pitchFamily="18" charset="0"/>
              </a:rPr>
              <a:t>Safety and Mobility Issues:</a:t>
            </a:r>
            <a:endParaRPr lang="en-IN" sz="5200" dirty="0" smtClean="0">
              <a:latin typeface="Bookman Old Style" pitchFamily="18" charset="0"/>
            </a:endParaRPr>
          </a:p>
          <a:p>
            <a:pPr lvl="1" algn="just">
              <a:lnSpc>
                <a:spcPct val="120000"/>
              </a:lnSpc>
              <a:buFont typeface="Wingdings" pitchFamily="2" charset="2"/>
              <a:buChar char="v"/>
            </a:pPr>
            <a:r>
              <a:rPr lang="en-IN" sz="5200" dirty="0" smtClean="0">
                <a:latin typeface="Bookman Old Style" pitchFamily="18" charset="0"/>
              </a:rPr>
              <a:t>Safety concerns and mobility restrictions impacting participation in educational activities.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sz="3600" dirty="0" smtClean="0">
                <a:solidFill>
                  <a:srgbClr val="00B050"/>
                </a:solidFill>
                <a:latin typeface="Bookman Old Style" pitchFamily="18" charset="0"/>
              </a:rPr>
              <a:t>Barriers to Gender-Just Education Outside School Settings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Community-Based Programs: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Initiatives that provide education and training within communities, focusing on inclusivity and accessibility.</a:t>
            </a:r>
          </a:p>
          <a:p>
            <a:pPr algn="just"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Vocational Training: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Programs offering skill development and career training tailored to the needs of different genders.</a:t>
            </a:r>
          </a:p>
          <a:p>
            <a:pPr algn="just"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Adult Education: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Education programs targeting adults, especially women, to enhance their skills and knowledge.</a:t>
            </a:r>
          </a:p>
          <a:p>
            <a:pPr algn="just">
              <a:buFont typeface="Wingdings" pitchFamily="2" charset="2"/>
              <a:buChar char="v"/>
            </a:pPr>
            <a:r>
              <a:rPr lang="en-IN" b="1" dirty="0" smtClean="0">
                <a:latin typeface="Bookman Old Style" pitchFamily="18" charset="0"/>
              </a:rPr>
              <a:t>Digital Learning: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Utilizing technology and online platforms to provide educational content accessible to all genders.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200" dirty="0" smtClean="0">
                <a:solidFill>
                  <a:srgbClr val="00B050"/>
                </a:solidFill>
                <a:latin typeface="Bookman Old Style" pitchFamily="18" charset="0"/>
              </a:rPr>
              <a:t>Strategies for Promoting Gender-Just Education</a:t>
            </a:r>
            <a:br>
              <a:rPr lang="en-IN" sz="3200" dirty="0" smtClean="0">
                <a:solidFill>
                  <a:srgbClr val="00B050"/>
                </a:solidFill>
                <a:latin typeface="Bookman Old Style" pitchFamily="18" charset="0"/>
              </a:rPr>
            </a:br>
            <a:endParaRPr lang="en-IN" sz="32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>
                <a:latin typeface="Bookman Old Style" pitchFamily="18" charset="0"/>
              </a:rPr>
              <a:t>Support Programs:</a:t>
            </a:r>
            <a:endParaRPr lang="en-IN" dirty="0" smtClean="0">
              <a:latin typeface="Bookman Old Style" pitchFamily="18" charset="0"/>
            </a:endParaRPr>
          </a:p>
          <a:p>
            <a:pPr lvl="1" algn="just"/>
            <a:r>
              <a:rPr lang="en-IN" dirty="0" smtClean="0">
                <a:latin typeface="Bookman Old Style" pitchFamily="18" charset="0"/>
              </a:rPr>
              <a:t>Examples of non-governmental organizations (NGOs) and government initiatives aimed at reducing gender inequality in education.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Case Studies:</a:t>
            </a:r>
            <a:endParaRPr lang="en-IN" dirty="0" smtClean="0">
              <a:latin typeface="Bookman Old Style" pitchFamily="18" charset="0"/>
            </a:endParaRPr>
          </a:p>
          <a:p>
            <a:pPr lvl="1" algn="just"/>
            <a:r>
              <a:rPr lang="en-IN" dirty="0" smtClean="0">
                <a:latin typeface="Bookman Old Style" pitchFamily="18" charset="0"/>
              </a:rPr>
              <a:t>Successful case studies of gender-just educational initiatives.</a:t>
            </a:r>
          </a:p>
          <a:p>
            <a:pPr algn="just"/>
            <a:r>
              <a:rPr lang="en-IN" b="1" dirty="0" smtClean="0">
                <a:latin typeface="Bookman Old Style" pitchFamily="18" charset="0"/>
              </a:rPr>
              <a:t>Challenges and Solutions:</a:t>
            </a:r>
            <a:endParaRPr lang="en-IN" dirty="0" smtClean="0">
              <a:latin typeface="Bookman Old Style" pitchFamily="18" charset="0"/>
            </a:endParaRPr>
          </a:p>
          <a:p>
            <a:pPr lvl="1" algn="just"/>
            <a:r>
              <a:rPr lang="en-IN" dirty="0" smtClean="0">
                <a:latin typeface="Bookman Old Style" pitchFamily="18" charset="0"/>
              </a:rPr>
              <a:t>Addressing the challenges faced by these initiatives and proposed solutions.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3200" dirty="0" smtClean="0">
                <a:solidFill>
                  <a:srgbClr val="00B050"/>
                </a:solidFill>
                <a:latin typeface="Bookman Old Style" pitchFamily="18" charset="0"/>
              </a:rPr>
              <a:t>Role of NGOs and Government Initiatives</a:t>
            </a:r>
            <a:br>
              <a:rPr lang="en-IN" sz="3200" dirty="0" smtClean="0">
                <a:solidFill>
                  <a:srgbClr val="00B050"/>
                </a:solidFill>
                <a:latin typeface="Bookman Old Style" pitchFamily="18" charset="0"/>
              </a:rPr>
            </a:br>
            <a:endParaRPr lang="en-IN" sz="32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6600" dirty="0" smtClean="0">
              <a:latin typeface="Bookman Old Style" pitchFamily="18" charset="0"/>
            </a:endParaRPr>
          </a:p>
          <a:p>
            <a:pPr algn="ctr">
              <a:buNone/>
            </a:pPr>
            <a:r>
              <a:rPr lang="en-US" sz="6600" b="1" dirty="0" smtClean="0">
                <a:solidFill>
                  <a:schemeClr val="accent2">
                    <a:lumMod val="75000"/>
                  </a:schemeClr>
                </a:solidFill>
                <a:latin typeface="Bookman Old Style" pitchFamily="18" charset="0"/>
              </a:rPr>
              <a:t>Thank You</a:t>
            </a:r>
            <a:endParaRPr lang="en-IN" sz="6600" b="1" dirty="0">
              <a:solidFill>
                <a:schemeClr val="accent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pic>
        <p:nvPicPr>
          <p:cNvPr id="4" name="Picture 3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sz="2800" b="1" dirty="0" smtClean="0">
                <a:solidFill>
                  <a:srgbClr val="7030A0"/>
                </a:solidFill>
                <a:latin typeface="Bookman Old Style" pitchFamily="18" charset="0"/>
              </a:rPr>
              <a:t>Sex:</a:t>
            </a:r>
            <a:endParaRPr lang="en-IN" sz="2800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pPr marL="850392" lvl="1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Biological characteristics such as chromosomes, hormone levels, and reproductive/sexual anatomy.</a:t>
            </a:r>
          </a:p>
          <a:p>
            <a:pPr marL="850392" lvl="1" indent="-457200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Typically categorized as male, female, or intersex.</a:t>
            </a:r>
          </a:p>
          <a:p>
            <a:pPr algn="just">
              <a:lnSpc>
                <a:spcPct val="150000"/>
              </a:lnSpc>
            </a:pPr>
            <a:r>
              <a:rPr lang="en-IN" sz="2800" b="1" dirty="0" smtClean="0">
                <a:solidFill>
                  <a:srgbClr val="7030A0"/>
                </a:solidFill>
                <a:latin typeface="Bookman Old Style" pitchFamily="18" charset="0"/>
              </a:rPr>
              <a:t>Gender:</a:t>
            </a:r>
            <a:endParaRPr lang="en-IN" sz="2800" dirty="0" smtClean="0">
              <a:solidFill>
                <a:srgbClr val="7030A0"/>
              </a:solidFill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Socially and culturally constructed roles and </a:t>
            </a:r>
            <a:r>
              <a:rPr lang="en-IN" sz="2400" dirty="0" err="1" smtClean="0">
                <a:latin typeface="Bookman Old Style" pitchFamily="18" charset="0"/>
              </a:rPr>
              <a:t>behaviors</a:t>
            </a:r>
            <a:r>
              <a:rPr lang="en-IN" sz="2400" dirty="0" smtClean="0">
                <a:latin typeface="Bookman Old Style" pitchFamily="18" charset="0"/>
              </a:rPr>
              <a:t>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IN" sz="2400" dirty="0" smtClean="0">
                <a:latin typeface="Bookman Old Style" pitchFamily="18" charset="0"/>
              </a:rPr>
              <a:t>Includes identities such as man, woman, non-binary, gender queer, etc.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</a:rPr>
              <a:t>Difference Between Sex and Gender</a:t>
            </a:r>
            <a:endParaRPr lang="en-IN" dirty="0">
              <a:solidFill>
                <a:srgbClr val="00B050"/>
              </a:solidFill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b="1" dirty="0" smtClean="0"/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400" dirty="0" smtClean="0">
                <a:latin typeface="Bookman Old Style" pitchFamily="18" charset="0"/>
              </a:rPr>
              <a:t>Gender roles are societal norms dictating the </a:t>
            </a:r>
            <a:r>
              <a:rPr lang="en-IN" sz="2400" dirty="0" err="1" smtClean="0">
                <a:latin typeface="Bookman Old Style" pitchFamily="18" charset="0"/>
              </a:rPr>
              <a:t>behaviors</a:t>
            </a:r>
            <a:r>
              <a:rPr lang="en-IN" sz="2400" dirty="0" smtClean="0">
                <a:latin typeface="Bookman Old Style" pitchFamily="18" charset="0"/>
              </a:rPr>
              <a:t> considered appropriate for individuals based on their perceived or actual gender.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</a:pPr>
            <a:endParaRPr lang="en-IN" sz="2400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400" dirty="0" smtClean="0">
                <a:latin typeface="Bookman Old Style" pitchFamily="18" charset="0"/>
              </a:rPr>
              <a:t>They encompass expectations regarding attitudes, activities, and responsibilities.</a:t>
            </a:r>
          </a:p>
          <a:p>
            <a:pPr algn="just"/>
            <a:endParaRPr lang="en-IN" sz="2800" dirty="0">
              <a:latin typeface="Bookman Old Style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 smtClean="0">
                <a:solidFill>
                  <a:srgbClr val="00B050"/>
                </a:solidFill>
              </a:rPr>
              <a:t>Definition of Gender Roles</a:t>
            </a:r>
            <a:endParaRPr lang="en-IN" dirty="0">
              <a:solidFill>
                <a:srgbClr val="00B050"/>
              </a:solidFill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/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400" dirty="0" smtClean="0">
                <a:latin typeface="Bookman Old Style" pitchFamily="18" charset="0"/>
              </a:rPr>
              <a:t>Traditionally, men were often expected to be the breadwinners and women the homemakers.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400" dirty="0" smtClean="0">
                <a:latin typeface="Bookman Old Style" pitchFamily="18" charset="0"/>
              </a:rPr>
              <a:t>Gender roles have varied across cultures and historical periods.</a:t>
            </a:r>
          </a:p>
          <a:p>
            <a:pPr lvl="1" algn="just">
              <a:lnSpc>
                <a:spcPct val="150000"/>
              </a:lnSpc>
              <a:buFont typeface="Wingdings" pitchFamily="2" charset="2"/>
              <a:buChar char="q"/>
            </a:pPr>
            <a:r>
              <a:rPr lang="en-IN" sz="2400" dirty="0" smtClean="0">
                <a:latin typeface="Bookman Old Style" pitchFamily="18" charset="0"/>
              </a:rPr>
              <a:t>Examples of historical gender roles in different societies.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N" dirty="0" smtClean="0">
                <a:latin typeface="Bookman Old Style" pitchFamily="18" charset="0"/>
              </a:rPr>
              <a:t>Historical Context of Gender Roles</a:t>
            </a:r>
            <a:endParaRPr lang="en-IN" b="0" dirty="0"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60000"/>
              </a:lnSpc>
            </a:pPr>
            <a:r>
              <a:rPr lang="en-IN" b="1" dirty="0" smtClean="0">
                <a:latin typeface="Bookman Old Style" pitchFamily="18" charset="0"/>
              </a:rPr>
              <a:t>Male Roles: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60000"/>
              </a:lnSpc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Expected to be strong, assertive, and providers for the family.</a:t>
            </a:r>
          </a:p>
          <a:p>
            <a:pPr>
              <a:lnSpc>
                <a:spcPct val="160000"/>
              </a:lnSpc>
            </a:pPr>
            <a:r>
              <a:rPr lang="en-IN" b="1" dirty="0" smtClean="0">
                <a:latin typeface="Bookman Old Style" pitchFamily="18" charset="0"/>
              </a:rPr>
              <a:t>Female Roles: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60000"/>
              </a:lnSpc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Expected to be nurturing, passive, and caregivers for the family.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Traditional Gender Roles</a:t>
            </a:r>
            <a:br>
              <a:rPr lang="en-IN" dirty="0" smtClean="0"/>
            </a:br>
            <a:endParaRPr lang="en-IN" dirty="0"/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0718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b="1" dirty="0" smtClean="0">
                <a:latin typeface="Bookman Old Style" pitchFamily="18" charset="0"/>
              </a:rPr>
              <a:t>Family Dynamics: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Division of labour in households.</a:t>
            </a: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Parenting roles and expectations.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b="1" dirty="0" smtClean="0">
                <a:latin typeface="Bookman Old Style" pitchFamily="18" charset="0"/>
              </a:rPr>
              <a:t>Education: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Subject choices and career aspirations influenced by gender expectations.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b="1" dirty="0" smtClean="0">
                <a:latin typeface="Bookman Old Style" pitchFamily="18" charset="0"/>
              </a:rPr>
              <a:t>Personal Identity: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7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How gender roles shape self-perception and personal goals.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b="1" dirty="0" smtClean="0">
                <a:latin typeface="Bookman Old Style" pitchFamily="18" charset="0"/>
              </a:rPr>
              <a:t>Workplace Dynamics: </a:t>
            </a:r>
            <a:r>
              <a:rPr lang="en-IN" dirty="0" smtClean="0">
                <a:latin typeface="Bookman Old Style" pitchFamily="18" charset="0"/>
              </a:rPr>
              <a:t>Gender roles affecting career choices and opportunities.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Gender pay gap and leadership roles.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b="1" dirty="0" smtClean="0">
                <a:latin typeface="Bookman Old Style" pitchFamily="18" charset="0"/>
              </a:rPr>
              <a:t>Challenges: </a:t>
            </a:r>
            <a:r>
              <a:rPr lang="en-IN" dirty="0" smtClean="0">
                <a:latin typeface="Bookman Old Style" pitchFamily="18" charset="0"/>
              </a:rPr>
              <a:t>Stereotypes and discrimination.</a:t>
            </a:r>
          </a:p>
          <a:p>
            <a:pPr algn="just">
              <a:lnSpc>
                <a:spcPct val="170000"/>
              </a:lnSpc>
              <a:buFont typeface="Wingdings" pitchFamily="2" charset="2"/>
              <a:buChar char="q"/>
            </a:pPr>
            <a:r>
              <a:rPr lang="en-IN" dirty="0" smtClean="0">
                <a:latin typeface="Bookman Old Style" pitchFamily="18" charset="0"/>
              </a:rPr>
              <a:t>Balancing work and family life.</a:t>
            </a:r>
          </a:p>
          <a:p>
            <a:pPr lvl="1"/>
            <a:endParaRPr lang="en-IN" dirty="0" smtClean="0"/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14348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  <a:t>Influence on Personal Life</a:t>
            </a:r>
            <a:br>
              <a:rPr lang="en-IN" dirty="0" smtClean="0">
                <a:solidFill>
                  <a:srgbClr val="00B050"/>
                </a:solidFill>
                <a:latin typeface="Bookman Old Style" pitchFamily="18" charset="0"/>
              </a:rPr>
            </a:br>
            <a:endParaRPr lang="en-IN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Modern Shifts: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Increasing acceptance of diverse gender identities and expressions.</a:t>
            </a:r>
          </a:p>
          <a:p>
            <a:pPr lvl="1" algn="just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More egalitarian views on shared responsibilities in professional and personal life.</a:t>
            </a:r>
          </a:p>
          <a:p>
            <a:pPr algn="just"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Movements and Advocacy:</a:t>
            </a:r>
            <a:endParaRPr lang="en-IN" dirty="0" smtClean="0">
              <a:latin typeface="Bookman Old Style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Role of feminism and LGBTQ+ movements in challenging traditional roles.</a:t>
            </a:r>
          </a:p>
          <a:p>
            <a:pPr lvl="1" algn="just">
              <a:lnSpc>
                <a:spcPct val="150000"/>
              </a:lnSpc>
            </a:pPr>
            <a:r>
              <a:rPr lang="en-IN" dirty="0" smtClean="0">
                <a:latin typeface="Bookman Old Style" pitchFamily="18" charset="0"/>
              </a:rPr>
              <a:t>Impact of education and media in reshaping gender norms.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54098"/>
          </a:xfrm>
        </p:spPr>
        <p:txBody>
          <a:bodyPr>
            <a:noAutofit/>
          </a:bodyPr>
          <a:lstStyle/>
          <a:p>
            <a:pPr algn="ctr"/>
            <a:r>
              <a:rPr lang="en-IN" sz="2800" dirty="0" smtClean="0">
                <a:solidFill>
                  <a:srgbClr val="00B050"/>
                </a:solidFill>
                <a:latin typeface="Bookman Old Style" pitchFamily="18" charset="0"/>
              </a:rPr>
              <a:t>Changing Perspectives on Gender Roles</a:t>
            </a:r>
            <a:r>
              <a:rPr lang="en-IN" sz="3600" dirty="0" smtClean="0">
                <a:latin typeface="Bookman Old Style" pitchFamily="18" charset="0"/>
              </a:rPr>
              <a:t/>
            </a:r>
            <a:br>
              <a:rPr lang="en-IN" sz="3600" dirty="0" smtClean="0">
                <a:latin typeface="Bookman Old Style" pitchFamily="18" charset="0"/>
              </a:rPr>
            </a:br>
            <a:endParaRPr lang="en-IN" sz="3600" dirty="0"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IN" b="1" dirty="0" smtClean="0">
                <a:latin typeface="Bookman Old Style" pitchFamily="18" charset="0"/>
              </a:rPr>
              <a:t>Influence of Family:</a:t>
            </a:r>
            <a:endParaRPr lang="en-IN" dirty="0" smtClean="0">
              <a:latin typeface="Bookman Old Style" pitchFamily="18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Traditional roles often assign </a:t>
            </a:r>
            <a:r>
              <a:rPr lang="en-IN" dirty="0" err="1" smtClean="0">
                <a:latin typeface="Bookman Old Style" pitchFamily="18" charset="0"/>
              </a:rPr>
              <a:t>caregiving</a:t>
            </a:r>
            <a:r>
              <a:rPr lang="en-IN" dirty="0" smtClean="0">
                <a:latin typeface="Bookman Old Style" pitchFamily="18" charset="0"/>
              </a:rPr>
              <a:t> and domestic tasks to women, and breadwinning to men.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Impact of family upbringing on perceptions of gender roles.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v"/>
            </a:pPr>
            <a:r>
              <a:rPr lang="en-IN" dirty="0" smtClean="0">
                <a:latin typeface="Bookman Old Style" pitchFamily="18" charset="0"/>
              </a:rPr>
              <a:t>Changing dynamics in modern families with more egalitarian roles.</a:t>
            </a:r>
          </a:p>
          <a:p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Dr. A.VAIYADURAI, PRINCIPAL, SCCE, Madurai</a:t>
            </a:r>
            <a:endParaRPr lang="en-IN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IN" sz="2800" dirty="0" smtClean="0">
                <a:solidFill>
                  <a:srgbClr val="00B050"/>
                </a:solidFill>
                <a:latin typeface="Bookman Old Style" pitchFamily="18" charset="0"/>
              </a:rPr>
              <a:t>Influences of Family, Caste, Class, Religion, Culture, Media, Law, and the State</a:t>
            </a:r>
            <a:endParaRPr lang="en-IN" sz="2800" dirty="0">
              <a:solidFill>
                <a:srgbClr val="00B050"/>
              </a:solidFill>
              <a:latin typeface="Bookman Old Style" pitchFamily="18" charset="0"/>
            </a:endParaRPr>
          </a:p>
        </p:txBody>
      </p:sp>
      <p:pic>
        <p:nvPicPr>
          <p:cNvPr id="6" name="Picture 5" descr="blue logo png.pn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2844" y="6000768"/>
            <a:ext cx="1000132" cy="8572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85</TotalTime>
  <Words>1613</Words>
  <Application>Microsoft Office PowerPoint</Application>
  <PresentationFormat>On-screen Show (4:3)</PresentationFormat>
  <Paragraphs>197</Paragraphs>
  <Slides>29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Concourse</vt:lpstr>
      <vt:lpstr>Gender, School and Society</vt:lpstr>
      <vt:lpstr>   Definition of Gender </vt:lpstr>
      <vt:lpstr>Difference Between Sex and Gender</vt:lpstr>
      <vt:lpstr>Definition of Gender Roles</vt:lpstr>
      <vt:lpstr>Historical Context of Gender Roles</vt:lpstr>
      <vt:lpstr>Traditional Gender Roles </vt:lpstr>
      <vt:lpstr>Influence on Personal Life </vt:lpstr>
      <vt:lpstr>Changing Perspectives on Gender Roles </vt:lpstr>
      <vt:lpstr>Influences of Family, Caste, Class, Religion, Culture, Media, Law, and the State</vt:lpstr>
      <vt:lpstr>Caste and Gender Roles:</vt:lpstr>
      <vt:lpstr>Class and Gender Roles:</vt:lpstr>
      <vt:lpstr>Religious Influence:</vt:lpstr>
      <vt:lpstr>Cultural Influence:</vt:lpstr>
      <vt:lpstr>Media and Popular Culture </vt:lpstr>
      <vt:lpstr>Law and the State </vt:lpstr>
      <vt:lpstr>Reasons for Gender Inequality</vt:lpstr>
      <vt:lpstr>Societal Norms and Gender Roles</vt:lpstr>
      <vt:lpstr>Economic Barriers</vt:lpstr>
      <vt:lpstr>Cultural Beliefs and Practices</vt:lpstr>
      <vt:lpstr>Lack of Access to Resources </vt:lpstr>
      <vt:lpstr>Safety and Mobility Issues</vt:lpstr>
      <vt:lpstr>Institutional Discrimination</vt:lpstr>
      <vt:lpstr>Media Influence </vt:lpstr>
      <vt:lpstr>Gender-Just Education Outside School Settings</vt:lpstr>
      <vt:lpstr>Importance of Education Outside School Settings </vt:lpstr>
      <vt:lpstr>Barriers to Gender-Just Education Outside School Settings </vt:lpstr>
      <vt:lpstr>Strategies for Promoting Gender-Just Education </vt:lpstr>
      <vt:lpstr>Role of NGOs and Government Initiatives </vt:lpstr>
      <vt:lpstr>Slide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MYpc</dc:creator>
  <cp:lastModifiedBy>pc pri</cp:lastModifiedBy>
  <cp:revision>14</cp:revision>
  <dcterms:created xsi:type="dcterms:W3CDTF">2024-06-25T04:21:20Z</dcterms:created>
  <dcterms:modified xsi:type="dcterms:W3CDTF">2024-06-27T06:47:22Z</dcterms:modified>
</cp:coreProperties>
</file>