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8" r:id="rId3"/>
    <p:sldId id="282" r:id="rId4"/>
    <p:sldId id="284" r:id="rId5"/>
    <p:sldId id="285" r:id="rId6"/>
    <p:sldId id="286" r:id="rId7"/>
    <p:sldId id="270" r:id="rId8"/>
    <p:sldId id="287" r:id="rId9"/>
    <p:sldId id="272" r:id="rId10"/>
    <p:sldId id="274" r:id="rId11"/>
    <p:sldId id="276" r:id="rId12"/>
    <p:sldId id="278" r:id="rId13"/>
    <p:sldId id="280" r:id="rId14"/>
    <p:sldId id="281" r:id="rId15"/>
    <p:sldId id="288" r:id="rId16"/>
    <p:sldId id="289" r:id="rId17"/>
    <p:sldId id="290" r:id="rId18"/>
    <p:sldId id="291" r:id="rId19"/>
    <p:sldId id="302" r:id="rId20"/>
    <p:sldId id="292" r:id="rId21"/>
    <p:sldId id="293" r:id="rId22"/>
    <p:sldId id="294" r:id="rId23"/>
    <p:sldId id="295" r:id="rId24"/>
    <p:sldId id="296" r:id="rId25"/>
    <p:sldId id="303" r:id="rId26"/>
    <p:sldId id="304" r:id="rId27"/>
    <p:sldId id="297" r:id="rId28"/>
    <p:sldId id="305" r:id="rId29"/>
    <p:sldId id="306" r:id="rId30"/>
    <p:sldId id="298" r:id="rId31"/>
    <p:sldId id="307" r:id="rId32"/>
    <p:sldId id="308" r:id="rId33"/>
    <p:sldId id="299" r:id="rId34"/>
    <p:sldId id="309" r:id="rId35"/>
    <p:sldId id="310" r:id="rId36"/>
    <p:sldId id="311" r:id="rId37"/>
    <p:sldId id="300" r:id="rId38"/>
    <p:sldId id="301"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03BD"/>
    <a:srgbClr val="5B0568"/>
    <a:srgbClr val="26CB05"/>
    <a:srgbClr val="7E8203"/>
    <a:srgbClr val="F43308"/>
    <a:srgbClr val="17C91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1" autoAdjust="0"/>
    <p:restoredTop sz="94660"/>
  </p:normalViewPr>
  <p:slideViewPr>
    <p:cSldViewPr snapToGrid="0">
      <p:cViewPr varScale="1">
        <p:scale>
          <a:sx n="116" d="100"/>
          <a:sy n="116" d="100"/>
        </p:scale>
        <p:origin x="-336" y="-11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192000" cy="6858000"/>
          </a:xfrm>
          <a:prstGeom prst="rect">
            <a:avLst/>
          </a:prstGeom>
          <a:noFill/>
          <a:ln w="9525">
            <a:noFill/>
          </a:ln>
        </p:spPr>
      </p:pic>
      <p:sp>
        <p:nvSpPr>
          <p:cNvPr id="2051" name="Rectangle 3"/>
          <p:cNvSpPr>
            <a:spLocks noGrp="1" noChangeArrowheads="1"/>
          </p:cNvSpPr>
          <p:nvPr>
            <p:ph type="ctrTitle"/>
          </p:nvPr>
        </p:nvSpPr>
        <p:spPr>
          <a:xfrm>
            <a:off x="2063751" y="1701800"/>
            <a:ext cx="9211733" cy="1082675"/>
          </a:xfrm>
        </p:spPr>
        <p:txBody>
          <a:bodyPr/>
          <a:lstStyle>
            <a:lvl1pPr algn="r">
              <a:defRPr/>
            </a:lvl1pPr>
          </a:lstStyle>
          <a:p>
            <a:pPr lvl="0"/>
            <a:r>
              <a:rPr lang="en-US" altLang="zh-CN" noProof="0" smtClean="0"/>
              <a:t>Click to edit Master title style</a:t>
            </a:r>
          </a:p>
        </p:txBody>
      </p:sp>
      <p:sp>
        <p:nvSpPr>
          <p:cNvPr id="2052" name="Rectangle 4"/>
          <p:cNvSpPr>
            <a:spLocks noGrp="1" noChangeArrowheads="1"/>
          </p:cNvSpPr>
          <p:nvPr>
            <p:ph type="subTitle" idx="1"/>
          </p:nvPr>
        </p:nvSpPr>
        <p:spPr>
          <a:xfrm>
            <a:off x="2063751" y="2927350"/>
            <a:ext cx="9218083" cy="1752600"/>
          </a:xfrm>
        </p:spPr>
        <p:txBody>
          <a:bodyPr/>
          <a:lstStyle>
            <a:lvl1pPr marL="0" indent="0" algn="r">
              <a:buFontTx/>
              <a:buNone/>
              <a:defRPr/>
            </a:lvl1pPr>
          </a:lstStyle>
          <a:p>
            <a:pPr lvl="0"/>
            <a:r>
              <a:rPr lang="en-US" altLang="zh-CN" noProof="0" smtClean="0"/>
              <a:t>Click to edit Master subtitle style</a:t>
            </a:r>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pPr/>
              <a:t>7/24/2024</a:t>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pPr/>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7/24/2024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7/24/2024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7/24/2024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pPr/>
              <a:t>7/24/2024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pPr/>
              <a:t>7/24/2024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pPr/>
              <a:t>7/24/2024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pPr/>
              <a:t>7/24/2024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pPr/>
              <a:t>7/24/2024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7/24/2024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7/24/2024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p:cNvPicPr>
          <p:nvPr/>
        </p:nvPicPr>
        <p:blipFill>
          <a:blip r:embed="rId13"/>
          <a:stretch>
            <a:fillRect/>
          </a:stretch>
        </p:blipFill>
        <p:spPr>
          <a:xfrm>
            <a:off x="-8467" y="0"/>
            <a:ext cx="12200467"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lstStyle/>
          <a:p>
            <a:pPr lvl="0"/>
            <a:r>
              <a:rPr lang="en-US" altLang="zh-CN" dirty="0"/>
              <a:t>Click to edit Master title style</a:t>
            </a:r>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pPr/>
              <a:t>7/24/2024</a:t>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26235" y="170815"/>
            <a:ext cx="9144000" cy="1226911"/>
          </a:xfrm>
        </p:spPr>
        <p:txBody>
          <a:bodyPr>
            <a:normAutofit/>
          </a:bodyPr>
          <a:lstStyle/>
          <a:p>
            <a:pPr algn="ctr"/>
            <a:r>
              <a:rPr lang="en-US" sz="3200" b="1" dirty="0" smtClean="0">
                <a:solidFill>
                  <a:srgbClr val="1903BD"/>
                </a:solidFill>
              </a:rPr>
              <a:t>UNIT-V: MANAGEMENT OF INCLUSIVE CLASSROOM </a:t>
            </a:r>
            <a:endParaRPr lang="en-US" sz="3555" b="1" dirty="0">
              <a:solidFill>
                <a:srgbClr val="1903BD"/>
              </a:solidFill>
              <a:latin typeface="Times New Roman" panose="02020603050405020304" charset="0"/>
              <a:cs typeface="Times New Roman" panose="02020603050405020304" charset="0"/>
            </a:endParaRPr>
          </a:p>
        </p:txBody>
      </p:sp>
      <p:sp>
        <p:nvSpPr>
          <p:cNvPr id="3" name="Subtitle 2"/>
          <p:cNvSpPr>
            <a:spLocks noGrp="1"/>
          </p:cNvSpPr>
          <p:nvPr>
            <p:ph type="subTitle" idx="1"/>
          </p:nvPr>
        </p:nvSpPr>
        <p:spPr>
          <a:xfrm>
            <a:off x="2756263" y="1306286"/>
            <a:ext cx="9035052" cy="3122023"/>
          </a:xfrm>
        </p:spPr>
        <p:txBody>
          <a:bodyPr/>
          <a:lstStyle/>
          <a:p>
            <a:pPr algn="just"/>
            <a:r>
              <a:rPr lang="en-US" sz="2800" dirty="0" smtClean="0">
                <a:latin typeface="Times New Roman" pitchFamily="18" charset="0"/>
                <a:cs typeface="Times New Roman" pitchFamily="18" charset="0"/>
              </a:rPr>
              <a:t>Common issues and Challenges in Management of inclusive classroom: Evidence-based Classroom </a:t>
            </a:r>
            <a:r>
              <a:rPr lang="en-US" sz="2800" dirty="0" err="1" smtClean="0">
                <a:latin typeface="Times New Roman" pitchFamily="18" charset="0"/>
                <a:cs typeface="Times New Roman" pitchFamily="18" charset="0"/>
              </a:rPr>
              <a:t>Behaviour</a:t>
            </a:r>
            <a:r>
              <a:rPr lang="en-US" sz="2800" dirty="0" smtClean="0">
                <a:latin typeface="Times New Roman" pitchFamily="18" charset="0"/>
                <a:cs typeface="Times New Roman" pitchFamily="18" charset="0"/>
              </a:rPr>
              <a:t> Management Strategies – Classroom Management, Seating Arrangement, scheduling, Pace of instruction etc. - Fostering families, Schools and Community Partnerships in inclusive education, Teachers’ role in inclusion of children with special needs</a:t>
            </a:r>
            <a:r>
              <a:rPr lang="en-US" dirty="0" smtClean="0"/>
              <a:t>. </a:t>
            </a:r>
            <a:endParaRPr lang="en-US" b="1" dirty="0">
              <a:solidFill>
                <a:srgbClr val="C00000"/>
              </a:solidFill>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24297" y="1306286"/>
            <a:ext cx="8503920" cy="4701006"/>
          </a:xfrm>
        </p:spPr>
        <p:txBody>
          <a:bodyPr>
            <a:normAutofit lnSpcReduction="10000"/>
          </a:bodyPr>
          <a:lstStyle/>
          <a:p>
            <a:pPr algn="just">
              <a:buNone/>
            </a:pPr>
            <a:r>
              <a:rPr lang="en-US" sz="2400" b="1" dirty="0" smtClean="0">
                <a:solidFill>
                  <a:srgbClr val="7030A0"/>
                </a:solidFill>
                <a:latin typeface="Times New Roman" pitchFamily="18" charset="0"/>
                <a:cs typeface="Times New Roman" pitchFamily="18" charset="0"/>
              </a:rPr>
              <a:t>2.Seating Arrangement</a:t>
            </a:r>
          </a:p>
          <a:p>
            <a:pPr algn="just">
              <a:buNone/>
            </a:pPr>
            <a:endParaRPr lang="en-US" sz="2400" b="1"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Flexible Seating</a:t>
            </a:r>
            <a:r>
              <a:rPr lang="en-US" sz="2400" dirty="0" smtClean="0">
                <a:latin typeface="Times New Roman" pitchFamily="18" charset="0"/>
                <a:cs typeface="Times New Roman" pitchFamily="18" charset="0"/>
              </a:rPr>
              <a:t>: Providing a variety of seating options to accommodate different needs (e.g., standing desks, bean bags, traditional desks).</a:t>
            </a:r>
          </a:p>
          <a:p>
            <a:pPr lvl="1" algn="just">
              <a:buFont typeface="Wingdings" pitchFamily="2" charset="2"/>
              <a:buChar char="Ø"/>
            </a:pPr>
            <a:endParaRPr lang="en-US" sz="2400"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Strategic Placement</a:t>
            </a:r>
            <a:r>
              <a:rPr lang="en-US" sz="2400" dirty="0" smtClean="0">
                <a:latin typeface="Times New Roman" pitchFamily="18" charset="0"/>
                <a:cs typeface="Times New Roman" pitchFamily="18" charset="0"/>
              </a:rPr>
              <a:t>: Placing students with attention difficulties closer to the teacher or students who need peer support near supportive classmates.</a:t>
            </a:r>
          </a:p>
          <a:p>
            <a:pPr lvl="1" algn="just">
              <a:buFont typeface="Wingdings" pitchFamily="2" charset="2"/>
              <a:buChar char="Ø"/>
            </a:pPr>
            <a:endParaRPr lang="en-US" sz="2400"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Accessibility</a:t>
            </a:r>
            <a:r>
              <a:rPr lang="en-US" sz="2400" dirty="0" smtClean="0">
                <a:latin typeface="Times New Roman" pitchFamily="18" charset="0"/>
                <a:cs typeface="Times New Roman" pitchFamily="18" charset="0"/>
              </a:rPr>
              <a:t>: Ensuring that students with physical disabilities can navigate the classroom easily.</a:t>
            </a:r>
            <a:endParaRPr lang="en-US" sz="2400" dirty="0">
              <a:latin typeface="Times New Roman" pitchFamily="18" charset="0"/>
              <a:cs typeface="Times New Roman" pitchFamily="18" charset="0"/>
            </a:endParaRPr>
          </a:p>
        </p:txBody>
      </p:sp>
      <p:pic>
        <p:nvPicPr>
          <p:cNvPr id="3" name="Picture 2"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3850" y="1175657"/>
            <a:ext cx="9261567" cy="4831635"/>
          </a:xfrm>
        </p:spPr>
        <p:txBody>
          <a:bodyPr/>
          <a:lstStyle/>
          <a:p>
            <a:pPr algn="just">
              <a:buNone/>
            </a:pPr>
            <a:r>
              <a:rPr lang="en-US" sz="2400" b="1" dirty="0" smtClean="0">
                <a:solidFill>
                  <a:srgbClr val="C00000"/>
                </a:solidFill>
                <a:latin typeface="Times New Roman" pitchFamily="18" charset="0"/>
                <a:cs typeface="Times New Roman" pitchFamily="18" charset="0"/>
              </a:rPr>
              <a:t>3. Scheduling</a:t>
            </a:r>
          </a:p>
          <a:p>
            <a:pPr algn="just">
              <a:buNone/>
            </a:pPr>
            <a:endParaRPr lang="en-US" sz="2400" b="1"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Structured Routines</a:t>
            </a:r>
            <a:r>
              <a:rPr lang="en-US" sz="2400" dirty="0" smtClean="0">
                <a:latin typeface="Times New Roman" pitchFamily="18" charset="0"/>
                <a:cs typeface="Times New Roman" pitchFamily="18" charset="0"/>
              </a:rPr>
              <a:t>: Establishing a predictable daily schedule to help students understand what to expect.</a:t>
            </a:r>
          </a:p>
          <a:p>
            <a:pPr lvl="1" algn="just">
              <a:buFont typeface="Wingdings" pitchFamily="2" charset="2"/>
              <a:buChar char="Ø"/>
            </a:pPr>
            <a:endParaRPr lang="en-US" sz="2400"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Time Allocation</a:t>
            </a:r>
            <a:r>
              <a:rPr lang="en-US" sz="2400" dirty="0" smtClean="0">
                <a:latin typeface="Times New Roman" pitchFamily="18" charset="0"/>
                <a:cs typeface="Times New Roman" pitchFamily="18" charset="0"/>
              </a:rPr>
              <a:t>: Allocating sufficient time for activities and transitions to accommodate students who may need more time.</a:t>
            </a:r>
          </a:p>
          <a:p>
            <a:pPr lvl="1" algn="just">
              <a:buFont typeface="Wingdings" pitchFamily="2" charset="2"/>
              <a:buChar char="Ø"/>
            </a:pPr>
            <a:endParaRPr lang="en-US" sz="2400"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Breaks</a:t>
            </a:r>
            <a:r>
              <a:rPr lang="en-US" sz="2400" dirty="0" smtClean="0">
                <a:latin typeface="Times New Roman" pitchFamily="18" charset="0"/>
                <a:cs typeface="Times New Roman" pitchFamily="18" charset="0"/>
              </a:rPr>
              <a:t>: Incorporating regular breaks to help students manage their energy and focus.</a:t>
            </a:r>
          </a:p>
          <a:p>
            <a:pPr algn="just"/>
            <a:endParaRPr lang="en-US" sz="2400" dirty="0">
              <a:latin typeface="Times New Roman" pitchFamily="18" charset="0"/>
              <a:cs typeface="Times New Roman" pitchFamily="18" charset="0"/>
            </a:endParaRPr>
          </a:p>
        </p:txBody>
      </p:sp>
      <p:pic>
        <p:nvPicPr>
          <p:cNvPr id="3" name="Picture 2"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76102" y="1123407"/>
            <a:ext cx="8908869" cy="4883886"/>
          </a:xfrm>
        </p:spPr>
        <p:txBody>
          <a:bodyPr>
            <a:normAutofit/>
          </a:bodyPr>
          <a:lstStyle/>
          <a:p>
            <a:pPr algn="just">
              <a:buNone/>
            </a:pPr>
            <a:r>
              <a:rPr lang="en-US" sz="2400" b="1" dirty="0" smtClean="0">
                <a:solidFill>
                  <a:srgbClr val="C00000"/>
                </a:solidFill>
                <a:latin typeface="Times New Roman" pitchFamily="18" charset="0"/>
                <a:cs typeface="Times New Roman" pitchFamily="18" charset="0"/>
              </a:rPr>
              <a:t>4. Pace of Instruction</a:t>
            </a:r>
          </a:p>
          <a:p>
            <a:pPr algn="just">
              <a:buNone/>
            </a:pPr>
            <a:endParaRPr lang="en-US" sz="2400" b="1"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Differentiated Instruction</a:t>
            </a:r>
            <a:r>
              <a:rPr lang="en-US" sz="2400" dirty="0" smtClean="0">
                <a:latin typeface="Times New Roman" pitchFamily="18" charset="0"/>
                <a:cs typeface="Times New Roman" pitchFamily="18" charset="0"/>
              </a:rPr>
              <a:t>: Adjusting the pace of instruction to meet the varying learning speeds of students.</a:t>
            </a:r>
          </a:p>
          <a:p>
            <a:pPr lvl="1" algn="just"/>
            <a:endParaRPr lang="en-US" sz="2400"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Scaffolding</a:t>
            </a:r>
            <a:r>
              <a:rPr lang="en-US" sz="2400" dirty="0" smtClean="0">
                <a:latin typeface="Times New Roman" pitchFamily="18" charset="0"/>
                <a:cs typeface="Times New Roman" pitchFamily="18" charset="0"/>
              </a:rPr>
              <a:t>: Breaking down tasks into smaller, more manageable steps to help students who may struggle with complex activities.</a:t>
            </a:r>
          </a:p>
          <a:p>
            <a:pPr lvl="1" algn="just"/>
            <a:endParaRPr lang="en-US" sz="2400"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Flexible Grouping</a:t>
            </a:r>
            <a:r>
              <a:rPr lang="en-US" sz="2400" dirty="0" smtClean="0">
                <a:latin typeface="Times New Roman" pitchFamily="18" charset="0"/>
                <a:cs typeface="Times New Roman" pitchFamily="18" charset="0"/>
              </a:rPr>
              <a:t>: Using small groups or one-on-one instruction to provide targeted support.</a:t>
            </a:r>
          </a:p>
          <a:p>
            <a:pPr algn="just"/>
            <a:endParaRPr lang="en-US" sz="2400" dirty="0">
              <a:latin typeface="Times New Roman" pitchFamily="18" charset="0"/>
              <a:cs typeface="Times New Roman" pitchFamily="18" charset="0"/>
            </a:endParaRPr>
          </a:p>
        </p:txBody>
      </p:sp>
      <p:pic>
        <p:nvPicPr>
          <p:cNvPr id="3" name="Picture 2"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2148" y="1371600"/>
            <a:ext cx="9588137" cy="4635692"/>
          </a:xfrm>
        </p:spPr>
        <p:txBody>
          <a:bodyPr>
            <a:normAutofit lnSpcReduction="10000"/>
          </a:bodyPr>
          <a:lstStyle/>
          <a:p>
            <a:pPr algn="just">
              <a:buNone/>
            </a:pPr>
            <a:endParaRPr lang="en-US" sz="2400" b="1" dirty="0" smtClean="0">
              <a:solidFill>
                <a:srgbClr val="C00000"/>
              </a:solidFill>
              <a:latin typeface="Times New Roman" pitchFamily="18" charset="0"/>
              <a:cs typeface="Times New Roman" pitchFamily="18" charset="0"/>
            </a:endParaRPr>
          </a:p>
          <a:p>
            <a:pPr algn="just">
              <a:buNone/>
            </a:pPr>
            <a:r>
              <a:rPr lang="en-US" sz="2400" b="1" dirty="0" smtClean="0">
                <a:solidFill>
                  <a:srgbClr val="C00000"/>
                </a:solidFill>
                <a:latin typeface="Times New Roman" pitchFamily="18" charset="0"/>
                <a:cs typeface="Times New Roman" pitchFamily="18" charset="0"/>
              </a:rPr>
              <a:t>5. Cooperative Learning</a:t>
            </a:r>
            <a:r>
              <a:rPr lang="en-US" sz="2400" dirty="0" smtClean="0">
                <a:latin typeface="Times New Roman" pitchFamily="18" charset="0"/>
                <a:cs typeface="Times New Roman" pitchFamily="18" charset="0"/>
              </a:rPr>
              <a:t>: Encouraging students to work together in small groups, which can enhance understanding and social skills.</a:t>
            </a:r>
          </a:p>
          <a:p>
            <a:pPr algn="just"/>
            <a:endParaRPr lang="en-US" sz="2400" dirty="0" smtClean="0">
              <a:latin typeface="Times New Roman" pitchFamily="18" charset="0"/>
              <a:cs typeface="Times New Roman" pitchFamily="18" charset="0"/>
            </a:endParaRPr>
          </a:p>
          <a:p>
            <a:pPr algn="just">
              <a:buNone/>
            </a:pPr>
            <a:r>
              <a:rPr lang="en-US" sz="2400" b="1" dirty="0" smtClean="0">
                <a:solidFill>
                  <a:srgbClr val="C00000"/>
                </a:solidFill>
                <a:latin typeface="Times New Roman" pitchFamily="18" charset="0"/>
                <a:cs typeface="Times New Roman" pitchFamily="18" charset="0"/>
              </a:rPr>
              <a:t>6. Peer Tutoring</a:t>
            </a:r>
            <a:r>
              <a:rPr lang="en-US" sz="2400" dirty="0" smtClean="0">
                <a:solidFill>
                  <a:srgbClr val="C0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Pairing students to support each other’s learning, which can benefit both the tutor and the tutee.</a:t>
            </a:r>
          </a:p>
          <a:p>
            <a:pPr algn="just"/>
            <a:endParaRPr lang="en-US" sz="2400" dirty="0" smtClean="0">
              <a:latin typeface="Times New Roman" pitchFamily="18" charset="0"/>
              <a:cs typeface="Times New Roman" pitchFamily="18" charset="0"/>
            </a:endParaRPr>
          </a:p>
          <a:p>
            <a:pPr algn="just">
              <a:buNone/>
            </a:pPr>
            <a:r>
              <a:rPr lang="en-US" sz="2400" b="1" dirty="0" smtClean="0">
                <a:solidFill>
                  <a:srgbClr val="C00000"/>
                </a:solidFill>
                <a:latin typeface="Times New Roman" pitchFamily="18" charset="0"/>
                <a:cs typeface="Times New Roman" pitchFamily="18" charset="0"/>
              </a:rPr>
              <a:t>7. Co-teaching</a:t>
            </a:r>
            <a:r>
              <a:rPr lang="en-US" sz="2400" dirty="0" smtClean="0">
                <a:solidFill>
                  <a:srgbClr val="C00000"/>
                </a:solidFill>
                <a:latin typeface="Times New Roman" pitchFamily="18" charset="0"/>
                <a:cs typeface="Times New Roman" pitchFamily="18" charset="0"/>
              </a:rPr>
              <a:t>:</a:t>
            </a:r>
            <a:r>
              <a:rPr lang="en-US" sz="2400" dirty="0" smtClean="0">
                <a:latin typeface="Times New Roman" pitchFamily="18" charset="0"/>
                <a:cs typeface="Times New Roman" pitchFamily="18" charset="0"/>
              </a:rPr>
              <a:t> Having multiple educators in the classroom to provide more individualized support and to manage different learning needs.</a:t>
            </a:r>
          </a:p>
          <a:p>
            <a:pPr algn="just"/>
            <a:endParaRPr lang="en-US" sz="2400" dirty="0" smtClean="0">
              <a:latin typeface="Times New Roman" pitchFamily="18" charset="0"/>
              <a:cs typeface="Times New Roman" pitchFamily="18" charset="0"/>
            </a:endParaRPr>
          </a:p>
          <a:p>
            <a:pPr algn="just">
              <a:buNone/>
            </a:pPr>
            <a:r>
              <a:rPr lang="en-US" sz="2400" b="1" dirty="0" smtClean="0">
                <a:solidFill>
                  <a:srgbClr val="C00000"/>
                </a:solidFill>
                <a:latin typeface="Times New Roman" pitchFamily="18" charset="0"/>
                <a:cs typeface="Times New Roman" pitchFamily="18" charset="0"/>
              </a:rPr>
              <a:t>8. Technology Integration</a:t>
            </a:r>
            <a:r>
              <a:rPr lang="en-US" sz="2400" dirty="0" smtClean="0">
                <a:solidFill>
                  <a:srgbClr val="C0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Using assistive technology to support students with special needs (e.g., speech-to-text software, </a:t>
            </a:r>
            <a:r>
              <a:rPr lang="en-US" sz="2400" dirty="0" err="1" smtClean="0">
                <a:latin typeface="Times New Roman" pitchFamily="18" charset="0"/>
                <a:cs typeface="Times New Roman" pitchFamily="18" charset="0"/>
              </a:rPr>
              <a:t>audiobooks</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pic>
        <p:nvPicPr>
          <p:cNvPr id="3" name="Picture 2"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1863" y="190500"/>
            <a:ext cx="7289074" cy="582613"/>
          </a:xfrm>
        </p:spPr>
        <p:txBody>
          <a:bodyPr/>
          <a:lstStyle/>
          <a:p>
            <a:pPr algn="ctr"/>
            <a:r>
              <a:rPr lang="en-US" sz="2800" b="1" dirty="0" smtClean="0">
                <a:solidFill>
                  <a:srgbClr val="C00000"/>
                </a:solidFill>
                <a:latin typeface="Times New Roman" pitchFamily="18" charset="0"/>
                <a:cs typeface="Times New Roman" pitchFamily="18" charset="0"/>
              </a:rPr>
              <a:t>Nine Golden Rules of Classroom Management</a:t>
            </a:r>
            <a:endParaRPr lang="en-US" sz="28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3135086" y="1174750"/>
            <a:ext cx="6439988" cy="4953000"/>
          </a:xfrm>
        </p:spPr>
        <p:txBody>
          <a:bodyPr/>
          <a:lstStyle/>
          <a:p>
            <a:pPr marL="514350" indent="-514350" algn="just">
              <a:buFont typeface="+mj-lt"/>
              <a:buAutoNum type="arabicPeriod"/>
            </a:pPr>
            <a:r>
              <a:rPr lang="en-US" sz="2800" dirty="0" smtClean="0">
                <a:latin typeface="Times New Roman" pitchFamily="18" charset="0"/>
                <a:cs typeface="Times New Roman" pitchFamily="18" charset="0"/>
              </a:rPr>
              <a:t>Include all pupils</a:t>
            </a:r>
          </a:p>
          <a:p>
            <a:pPr marL="514350" indent="-514350" algn="just">
              <a:buFont typeface="+mj-lt"/>
              <a:buAutoNum type="arabicPeriod"/>
            </a:pPr>
            <a:r>
              <a:rPr lang="en-US" sz="2800" dirty="0" smtClean="0">
                <a:latin typeface="Times New Roman" pitchFamily="18" charset="0"/>
                <a:cs typeface="Times New Roman" pitchFamily="18" charset="0"/>
              </a:rPr>
              <a:t>Communicate</a:t>
            </a:r>
          </a:p>
          <a:p>
            <a:pPr marL="514350" indent="-514350" algn="just">
              <a:buFont typeface="+mj-lt"/>
              <a:buAutoNum type="arabicPeriod"/>
            </a:pPr>
            <a:r>
              <a:rPr lang="en-US" sz="2800" dirty="0" smtClean="0">
                <a:latin typeface="Times New Roman" pitchFamily="18" charset="0"/>
                <a:cs typeface="Times New Roman" pitchFamily="18" charset="0"/>
              </a:rPr>
              <a:t>Manage the Classroom</a:t>
            </a:r>
          </a:p>
          <a:p>
            <a:pPr marL="514350" indent="-514350" algn="just">
              <a:buFont typeface="+mj-lt"/>
              <a:buAutoNum type="arabicPeriod"/>
            </a:pPr>
            <a:r>
              <a:rPr lang="en-US" sz="2800" dirty="0" smtClean="0">
                <a:latin typeface="Times New Roman" pitchFamily="18" charset="0"/>
                <a:cs typeface="Times New Roman" pitchFamily="18" charset="0"/>
              </a:rPr>
              <a:t>Plan your lessons</a:t>
            </a:r>
          </a:p>
          <a:p>
            <a:pPr marL="514350" indent="-514350" algn="just">
              <a:buFont typeface="+mj-lt"/>
              <a:buAutoNum type="arabicPeriod"/>
            </a:pPr>
            <a:r>
              <a:rPr lang="en-US" sz="2800" dirty="0" smtClean="0">
                <a:latin typeface="Times New Roman" pitchFamily="18" charset="0"/>
                <a:cs typeface="Times New Roman" pitchFamily="18" charset="0"/>
              </a:rPr>
              <a:t>Plan for individuals</a:t>
            </a:r>
          </a:p>
          <a:p>
            <a:pPr marL="514350" indent="-514350" algn="just">
              <a:buFont typeface="+mj-lt"/>
              <a:buAutoNum type="arabicPeriod"/>
            </a:pPr>
            <a:r>
              <a:rPr lang="en-US" sz="2800" dirty="0" smtClean="0">
                <a:latin typeface="Times New Roman" pitchFamily="18" charset="0"/>
                <a:cs typeface="Times New Roman" pitchFamily="18" charset="0"/>
              </a:rPr>
              <a:t>Give individual help</a:t>
            </a:r>
          </a:p>
          <a:p>
            <a:pPr marL="514350" indent="-514350" algn="just">
              <a:buFont typeface="+mj-lt"/>
              <a:buAutoNum type="arabicPeriod"/>
            </a:pPr>
            <a:r>
              <a:rPr lang="en-US" sz="2800" dirty="0" smtClean="0">
                <a:latin typeface="Times New Roman" pitchFamily="18" charset="0"/>
                <a:cs typeface="Times New Roman" pitchFamily="18" charset="0"/>
              </a:rPr>
              <a:t>Use assistive aids</a:t>
            </a:r>
          </a:p>
          <a:p>
            <a:pPr marL="514350" indent="-514350" algn="just">
              <a:buFont typeface="+mj-lt"/>
              <a:buAutoNum type="arabicPeriod"/>
            </a:pPr>
            <a:r>
              <a:rPr lang="en-US" sz="2800" dirty="0" smtClean="0">
                <a:latin typeface="Times New Roman" pitchFamily="18" charset="0"/>
                <a:cs typeface="Times New Roman" pitchFamily="18" charset="0"/>
              </a:rPr>
              <a:t>Manage </a:t>
            </a:r>
            <a:r>
              <a:rPr lang="en-US" sz="2800" dirty="0" err="1" smtClean="0">
                <a:latin typeface="Times New Roman" pitchFamily="18" charset="0"/>
                <a:cs typeface="Times New Roman" pitchFamily="18" charset="0"/>
              </a:rPr>
              <a:t>behaviour</a:t>
            </a:r>
            <a:endParaRPr lang="en-US" sz="2800" dirty="0" smtClean="0">
              <a:latin typeface="Times New Roman" pitchFamily="18" charset="0"/>
              <a:cs typeface="Times New Roman" pitchFamily="18" charset="0"/>
            </a:endParaRPr>
          </a:p>
          <a:p>
            <a:pPr marL="514350" indent="-514350" algn="just">
              <a:buFont typeface="+mj-lt"/>
              <a:buAutoNum type="arabicPeriod"/>
            </a:pPr>
            <a:r>
              <a:rPr lang="en-US" sz="2800" dirty="0" smtClean="0">
                <a:latin typeface="Times New Roman" pitchFamily="18" charset="0"/>
                <a:cs typeface="Times New Roman" pitchFamily="18" charset="0"/>
              </a:rPr>
              <a:t>Work together</a:t>
            </a:r>
          </a:p>
          <a:p>
            <a:endParaRPr lang="en-US" dirty="0"/>
          </a:p>
        </p:txBody>
      </p:sp>
      <p:pic>
        <p:nvPicPr>
          <p:cNvPr id="4" name="Picture 3"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2491" y="595449"/>
            <a:ext cx="7158446" cy="582613"/>
          </a:xfrm>
        </p:spPr>
        <p:txBody>
          <a:bodyPr/>
          <a:lstStyle/>
          <a:p>
            <a:pPr algn="ctr"/>
            <a:r>
              <a:rPr lang="en-US" sz="2800" b="1" dirty="0" smtClean="0">
                <a:solidFill>
                  <a:srgbClr val="C00000"/>
                </a:solidFill>
                <a:latin typeface="Times New Roman" pitchFamily="18" charset="0"/>
                <a:cs typeface="Times New Roman" pitchFamily="18" charset="0"/>
              </a:rPr>
              <a:t>Seating Arrangements</a:t>
            </a:r>
            <a:endParaRPr lang="en-US" sz="28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332411" y="1267097"/>
            <a:ext cx="8948058" cy="4976949"/>
          </a:xfrm>
        </p:spPr>
        <p:txBody>
          <a:bodyPr/>
          <a:lstStyle/>
          <a:p>
            <a:pPr algn="just">
              <a:lnSpc>
                <a:spcPct val="150000"/>
              </a:lnSpc>
            </a:pPr>
            <a:r>
              <a:rPr lang="en-US" sz="2200" b="1" dirty="0" smtClean="0">
                <a:solidFill>
                  <a:srgbClr val="7030A0"/>
                </a:solidFill>
                <a:latin typeface="Times New Roman" pitchFamily="18" charset="0"/>
                <a:cs typeface="Times New Roman" pitchFamily="18" charset="0"/>
              </a:rPr>
              <a:t>Definition: </a:t>
            </a:r>
            <a:r>
              <a:rPr lang="en-US" sz="2200" dirty="0" smtClean="0">
                <a:latin typeface="Times New Roman" pitchFamily="18" charset="0"/>
                <a:cs typeface="Times New Roman" pitchFamily="18" charset="0"/>
              </a:rPr>
              <a:t>Seating arrangements refer to the strategic organization of student seating within a classroom to enhance learning, engagement, and classroom management.</a:t>
            </a:r>
          </a:p>
          <a:p>
            <a:pPr algn="just">
              <a:buNone/>
            </a:pPr>
            <a:r>
              <a:rPr lang="en-US" sz="2200" b="1" dirty="0" smtClean="0">
                <a:solidFill>
                  <a:srgbClr val="7030A0"/>
                </a:solidFill>
                <a:latin typeface="Times New Roman" pitchFamily="18" charset="0"/>
                <a:cs typeface="Times New Roman" pitchFamily="18" charset="0"/>
              </a:rPr>
              <a:t>Strategies for Effective Seating Arrangements</a:t>
            </a:r>
          </a:p>
          <a:p>
            <a:pPr lvl="1" algn="just">
              <a:buFont typeface="Wingdings" pitchFamily="2" charset="2"/>
              <a:buChar char="Ø"/>
            </a:pPr>
            <a:r>
              <a:rPr lang="en-US" sz="2200" dirty="0" smtClean="0">
                <a:latin typeface="Times New Roman" pitchFamily="18" charset="0"/>
                <a:cs typeface="Times New Roman" pitchFamily="18" charset="0"/>
              </a:rPr>
              <a:t>Consider student needs and preferences.</a:t>
            </a:r>
          </a:p>
          <a:p>
            <a:pPr lvl="1" algn="just">
              <a:buFont typeface="Wingdings" pitchFamily="2" charset="2"/>
              <a:buChar char="Ø"/>
            </a:pPr>
            <a:r>
              <a:rPr lang="en-US" sz="2200" dirty="0" smtClean="0">
                <a:latin typeface="Times New Roman" pitchFamily="18" charset="0"/>
                <a:cs typeface="Times New Roman" pitchFamily="18" charset="0"/>
              </a:rPr>
              <a:t>Use flexible seating options.</a:t>
            </a:r>
          </a:p>
          <a:p>
            <a:pPr lvl="1" algn="just">
              <a:buFont typeface="Wingdings" pitchFamily="2" charset="2"/>
              <a:buChar char="Ø"/>
            </a:pPr>
            <a:r>
              <a:rPr lang="en-US" sz="2200" dirty="0" smtClean="0">
                <a:latin typeface="Times New Roman" pitchFamily="18" charset="0"/>
                <a:cs typeface="Times New Roman" pitchFamily="18" charset="0"/>
              </a:rPr>
              <a:t>Rearrange seating periodically.</a:t>
            </a:r>
          </a:p>
          <a:p>
            <a:pPr lvl="1" algn="just">
              <a:buFont typeface="Wingdings" pitchFamily="2" charset="2"/>
              <a:buChar char="Ø"/>
            </a:pPr>
            <a:r>
              <a:rPr lang="en-US" sz="2200" dirty="0" smtClean="0">
                <a:latin typeface="Times New Roman" pitchFamily="18" charset="0"/>
                <a:cs typeface="Times New Roman" pitchFamily="18" charset="0"/>
              </a:rPr>
              <a:t>Balance group dynamics to minimize conflicts.</a:t>
            </a:r>
          </a:p>
          <a:p>
            <a:pPr marL="342900" lvl="1" indent="-342900" algn="just">
              <a:lnSpc>
                <a:spcPct val="150000"/>
              </a:lnSpc>
              <a:buNone/>
            </a:pPr>
            <a:r>
              <a:rPr lang="en-US" sz="2200" b="1" dirty="0" smtClean="0">
                <a:solidFill>
                  <a:srgbClr val="7030A0"/>
                </a:solidFill>
                <a:latin typeface="Times New Roman" pitchFamily="18" charset="0"/>
                <a:cs typeface="Times New Roman" pitchFamily="18" charset="0"/>
              </a:rPr>
              <a:t>Strategic Placement</a:t>
            </a:r>
            <a:r>
              <a:rPr lang="en-US" sz="2200" dirty="0" smtClean="0">
                <a:solidFill>
                  <a:srgbClr val="7030A0"/>
                </a:solidFill>
                <a:latin typeface="Times New Roman" pitchFamily="18" charset="0"/>
                <a:cs typeface="Times New Roman" pitchFamily="18" charset="0"/>
              </a:rPr>
              <a:t>: </a:t>
            </a:r>
            <a:r>
              <a:rPr lang="en-US" sz="2200" dirty="0" smtClean="0">
                <a:latin typeface="Times New Roman" pitchFamily="18" charset="0"/>
                <a:cs typeface="Times New Roman" pitchFamily="18" charset="0"/>
              </a:rPr>
              <a:t>Placing students with attention difficulties closer to the teacher or students who need peer support near supportive classmates.</a:t>
            </a:r>
          </a:p>
          <a:p>
            <a:pPr algn="just">
              <a:lnSpc>
                <a:spcPct val="150000"/>
              </a:lnSpc>
            </a:pPr>
            <a:endParaRPr lang="en-US" sz="22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5189" y="190500"/>
            <a:ext cx="6505302" cy="582613"/>
          </a:xfrm>
        </p:spPr>
        <p:txBody>
          <a:bodyPr/>
          <a:lstStyle/>
          <a:p>
            <a:pPr algn="ct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b="1" dirty="0" smtClean="0">
                <a:solidFill>
                  <a:srgbClr val="C00000"/>
                </a:solidFill>
                <a:latin typeface="Times New Roman" pitchFamily="18" charset="0"/>
                <a:cs typeface="Times New Roman" pitchFamily="18" charset="0"/>
              </a:rPr>
              <a:t>Types of Seating Arrangements</a:t>
            </a:r>
            <a:r>
              <a:rPr lang="en-US" b="1" dirty="0" smtClean="0">
                <a:solidFill>
                  <a:srgbClr val="C00000"/>
                </a:solidFill>
                <a:latin typeface="Times New Roman" pitchFamily="18" charset="0"/>
                <a:cs typeface="Times New Roman" pitchFamily="18" charset="0"/>
              </a:rPr>
              <a:t/>
            </a:r>
            <a:br>
              <a:rPr lang="en-US" b="1" dirty="0" smtClean="0">
                <a:solidFill>
                  <a:srgbClr val="C00000"/>
                </a:solidFill>
                <a:latin typeface="Times New Roman" pitchFamily="18" charset="0"/>
                <a:cs typeface="Times New Roman" pitchFamily="18" charset="0"/>
              </a:rPr>
            </a:br>
            <a:endParaRPr lang="en-US" b="1" dirty="0">
              <a:solidFill>
                <a:srgbClr val="C00000"/>
              </a:solidFill>
            </a:endParaRPr>
          </a:p>
        </p:txBody>
      </p:sp>
      <p:sp>
        <p:nvSpPr>
          <p:cNvPr id="3" name="Content Placeholder 2"/>
          <p:cNvSpPr>
            <a:spLocks noGrp="1"/>
          </p:cNvSpPr>
          <p:nvPr>
            <p:ph idx="1"/>
          </p:nvPr>
        </p:nvSpPr>
        <p:spPr>
          <a:xfrm>
            <a:off x="1528354" y="1174750"/>
            <a:ext cx="9274629" cy="5069296"/>
          </a:xfrm>
        </p:spPr>
        <p:txBody>
          <a:bodyPr/>
          <a:lstStyle/>
          <a:p>
            <a:pPr algn="just">
              <a:buFont typeface="Wingdings" pitchFamily="2" charset="2"/>
              <a:buChar char="v"/>
            </a:pPr>
            <a:r>
              <a:rPr lang="en-US" sz="2000" b="1" dirty="0" smtClean="0">
                <a:solidFill>
                  <a:srgbClr val="7030A0"/>
                </a:solidFill>
                <a:latin typeface="Times New Roman" pitchFamily="18" charset="0"/>
                <a:cs typeface="Times New Roman" pitchFamily="18" charset="0"/>
              </a:rPr>
              <a:t>Traditional Rows:</a:t>
            </a:r>
          </a:p>
          <a:p>
            <a:pPr lvl="1" algn="just">
              <a:buFont typeface="Wingdings" pitchFamily="2" charset="2"/>
              <a:buChar char="§"/>
            </a:pPr>
            <a:r>
              <a:rPr lang="en-US" sz="2000" dirty="0" smtClean="0">
                <a:latin typeface="Times New Roman" pitchFamily="18" charset="0"/>
                <a:cs typeface="Times New Roman" pitchFamily="18" charset="0"/>
              </a:rPr>
              <a:t> Direct teacher-student interaction, minimizes distractions.</a:t>
            </a:r>
          </a:p>
          <a:p>
            <a:pPr lvl="1" algn="just">
              <a:buFont typeface="Wingdings" pitchFamily="2" charset="2"/>
              <a:buChar char="§"/>
            </a:pPr>
            <a:r>
              <a:rPr lang="en-US" sz="2000" dirty="0" smtClean="0">
                <a:latin typeface="Times New Roman" pitchFamily="18" charset="0"/>
                <a:cs typeface="Times New Roman" pitchFamily="18" charset="0"/>
              </a:rPr>
              <a:t>Limits peer interaction, may not suit all learning styles.</a:t>
            </a:r>
          </a:p>
          <a:p>
            <a:pPr algn="just">
              <a:buFont typeface="Wingdings" pitchFamily="2" charset="2"/>
              <a:buChar char="v"/>
            </a:pPr>
            <a:r>
              <a:rPr lang="en-US" sz="2000" b="1" dirty="0" smtClean="0">
                <a:solidFill>
                  <a:srgbClr val="7030A0"/>
                </a:solidFill>
                <a:latin typeface="Times New Roman" pitchFamily="18" charset="0"/>
                <a:cs typeface="Times New Roman" pitchFamily="18" charset="0"/>
              </a:rPr>
              <a:t>Clusters/Groups:</a:t>
            </a:r>
          </a:p>
          <a:p>
            <a:pPr lvl="1" algn="just">
              <a:buFont typeface="Wingdings" pitchFamily="2" charset="2"/>
              <a:buChar char="§"/>
            </a:pPr>
            <a:r>
              <a:rPr lang="en-US" sz="2000" dirty="0" smtClean="0">
                <a:latin typeface="Times New Roman" pitchFamily="18" charset="0"/>
                <a:cs typeface="Times New Roman" pitchFamily="18" charset="0"/>
              </a:rPr>
              <a:t>Encourages collaboration and discussion.</a:t>
            </a:r>
          </a:p>
          <a:p>
            <a:pPr lvl="1" algn="just">
              <a:buFont typeface="Wingdings" pitchFamily="2" charset="2"/>
              <a:buChar char="§"/>
            </a:pPr>
            <a:r>
              <a:rPr lang="en-US" sz="2000" dirty="0" smtClean="0">
                <a:latin typeface="Times New Roman" pitchFamily="18" charset="0"/>
                <a:cs typeface="Times New Roman" pitchFamily="18" charset="0"/>
              </a:rPr>
              <a:t>Can lead to increased noise and distractions.</a:t>
            </a:r>
          </a:p>
          <a:p>
            <a:pPr algn="just">
              <a:buFont typeface="Wingdings" pitchFamily="2" charset="2"/>
              <a:buChar char="v"/>
            </a:pPr>
            <a:r>
              <a:rPr lang="en-US" sz="2000" b="1" dirty="0" smtClean="0">
                <a:solidFill>
                  <a:srgbClr val="7030A0"/>
                </a:solidFill>
                <a:latin typeface="Times New Roman" pitchFamily="18" charset="0"/>
                <a:cs typeface="Times New Roman" pitchFamily="18" charset="0"/>
              </a:rPr>
              <a:t>U-Shaped:</a:t>
            </a:r>
          </a:p>
          <a:p>
            <a:pPr lvl="1" algn="just">
              <a:buFont typeface="Wingdings" pitchFamily="2" charset="2"/>
              <a:buChar char="§"/>
            </a:pPr>
            <a:r>
              <a:rPr lang="en-US" sz="2000" dirty="0" smtClean="0">
                <a:latin typeface="Times New Roman" pitchFamily="18" charset="0"/>
                <a:cs typeface="Times New Roman" pitchFamily="18" charset="0"/>
              </a:rPr>
              <a:t>Facilitates group discussion, all students can see each other.</a:t>
            </a:r>
          </a:p>
          <a:p>
            <a:pPr lvl="1" algn="just">
              <a:buFont typeface="Wingdings" pitchFamily="2" charset="2"/>
              <a:buChar char="§"/>
            </a:pPr>
            <a:r>
              <a:rPr lang="en-US" sz="2000" dirty="0" smtClean="0">
                <a:latin typeface="Times New Roman" pitchFamily="18" charset="0"/>
                <a:cs typeface="Times New Roman" pitchFamily="18" charset="0"/>
              </a:rPr>
              <a:t>Space-intensive, may limit movement.</a:t>
            </a:r>
          </a:p>
          <a:p>
            <a:pPr algn="just">
              <a:buFont typeface="Wingdings" pitchFamily="2" charset="2"/>
              <a:buChar char="v"/>
            </a:pPr>
            <a:r>
              <a:rPr lang="en-US" sz="2000" b="1" dirty="0" smtClean="0">
                <a:solidFill>
                  <a:srgbClr val="7030A0"/>
                </a:solidFill>
                <a:latin typeface="Times New Roman" pitchFamily="18" charset="0"/>
                <a:cs typeface="Times New Roman" pitchFamily="18" charset="0"/>
              </a:rPr>
              <a:t>Flexible Seating:</a:t>
            </a:r>
          </a:p>
          <a:p>
            <a:pPr lvl="1" algn="just">
              <a:buFont typeface="Wingdings" pitchFamily="2" charset="2"/>
              <a:buChar char="§"/>
            </a:pPr>
            <a:r>
              <a:rPr lang="en-US" sz="2000" dirty="0" smtClean="0">
                <a:latin typeface="Times New Roman" pitchFamily="18" charset="0"/>
                <a:cs typeface="Times New Roman" pitchFamily="18" charset="0"/>
              </a:rPr>
              <a:t>Adapts to various activities and learning styles.</a:t>
            </a:r>
          </a:p>
          <a:p>
            <a:pPr lvl="1" algn="just">
              <a:buFont typeface="Wingdings" pitchFamily="2" charset="2"/>
              <a:buChar char="§"/>
            </a:pPr>
            <a:r>
              <a:rPr lang="en-US" sz="2000" dirty="0" smtClean="0">
                <a:latin typeface="Times New Roman" pitchFamily="18" charset="0"/>
                <a:cs typeface="Times New Roman" pitchFamily="18" charset="0"/>
              </a:rPr>
              <a:t>Requires clear expectations and management.</a:t>
            </a:r>
          </a:p>
          <a:p>
            <a:pPr lvl="1" algn="just">
              <a:buFont typeface="Wingdings" pitchFamily="2" charset="2"/>
              <a:buChar char="§"/>
            </a:pPr>
            <a:r>
              <a:rPr lang="en-US" sz="2000" dirty="0" smtClean="0">
                <a:latin typeface="Times New Roman" pitchFamily="18" charset="0"/>
                <a:cs typeface="Times New Roman" pitchFamily="18" charset="0"/>
              </a:rPr>
              <a:t>Providing a variety of seating options to accommodate different needs (e.g., standing desks, bean bags, traditional desks).</a:t>
            </a:r>
          </a:p>
          <a:p>
            <a:pPr lvl="1" algn="just">
              <a:buFont typeface="Wingdings" pitchFamily="2" charset="2"/>
              <a:buChar char="§"/>
            </a:pPr>
            <a:endParaRPr lang="en-US" sz="20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6079" y="979714"/>
            <a:ext cx="6178733" cy="627018"/>
          </a:xfrm>
        </p:spPr>
        <p:txBody>
          <a:bodyPr/>
          <a:lstStyle/>
          <a:p>
            <a:pPr algn="ctr"/>
            <a:r>
              <a:rPr lang="en-US" dirty="0" smtClean="0"/>
              <a:t/>
            </a:r>
            <a:br>
              <a:rPr lang="en-US" dirty="0" smtClean="0"/>
            </a:br>
            <a:r>
              <a:rPr lang="en-US" sz="2400" b="1" dirty="0" smtClean="0">
                <a:solidFill>
                  <a:srgbClr val="C00000"/>
                </a:solidFill>
                <a:latin typeface="Times New Roman" pitchFamily="18" charset="0"/>
                <a:cs typeface="Times New Roman" pitchFamily="18" charset="0"/>
              </a:rPr>
              <a:t>Strategies for Effective Seating Arrangements</a:t>
            </a:r>
            <a:r>
              <a:rPr lang="en-US" dirty="0" smtClean="0"/>
              <a:t/>
            </a:r>
            <a:br>
              <a:rPr lang="en-US" dirty="0" smtClean="0"/>
            </a:br>
            <a:endParaRPr lang="en-US" dirty="0"/>
          </a:p>
        </p:txBody>
      </p:sp>
      <p:sp>
        <p:nvSpPr>
          <p:cNvPr id="3" name="Content Placeholder 2"/>
          <p:cNvSpPr>
            <a:spLocks noGrp="1"/>
          </p:cNvSpPr>
          <p:nvPr>
            <p:ph idx="1"/>
          </p:nvPr>
        </p:nvSpPr>
        <p:spPr>
          <a:xfrm>
            <a:off x="1907177" y="2233750"/>
            <a:ext cx="7850778" cy="3894000"/>
          </a:xfrm>
        </p:spPr>
        <p:txBody>
          <a:bodyPr/>
          <a:lstStyle/>
          <a:p>
            <a:pPr algn="just"/>
            <a:r>
              <a:rPr lang="en-US" sz="2800" dirty="0" smtClean="0">
                <a:latin typeface="Times New Roman" pitchFamily="18" charset="0"/>
                <a:cs typeface="Times New Roman" pitchFamily="18" charset="0"/>
              </a:rPr>
              <a:t>Consider student needs and preferences.</a:t>
            </a:r>
          </a:p>
          <a:p>
            <a:pPr algn="just">
              <a:buNone/>
            </a:pP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Use flexible seating options.</a:t>
            </a:r>
          </a:p>
          <a:p>
            <a:pPr algn="just">
              <a:buNone/>
            </a:pP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Rearrange seating periodically.</a:t>
            </a:r>
          </a:p>
          <a:p>
            <a:pPr algn="just">
              <a:buNone/>
            </a:pP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Balance group dynamics to minimize conflicts</a:t>
            </a:r>
            <a:endParaRPr lang="en-US" sz="28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7074" y="535577"/>
            <a:ext cx="6858000" cy="1632857"/>
          </a:xfrm>
        </p:spPr>
        <p:txBody>
          <a:bodyPr/>
          <a:lstStyle/>
          <a:p>
            <a:pPr algn="ctr"/>
            <a:r>
              <a:rPr lang="en-US" sz="2800" b="1" dirty="0" smtClean="0">
                <a:solidFill>
                  <a:srgbClr val="C00000"/>
                </a:solidFill>
                <a:latin typeface="Times New Roman" pitchFamily="18" charset="0"/>
                <a:cs typeface="Times New Roman" pitchFamily="18" charset="0"/>
              </a:rPr>
              <a:t>Scheduling in the Context of Classroom Management</a:t>
            </a:r>
            <a:endParaRPr lang="en-US" sz="28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776549" y="2534193"/>
            <a:ext cx="8229600" cy="3317967"/>
          </a:xfrm>
        </p:spPr>
        <p:txBody>
          <a:bodyPr/>
          <a:lstStyle/>
          <a:p>
            <a:pPr algn="just">
              <a:lnSpc>
                <a:spcPct val="150000"/>
              </a:lnSpc>
              <a:buNone/>
            </a:pPr>
            <a:r>
              <a:rPr lang="en-US" sz="2200" b="1" dirty="0" smtClean="0">
                <a:solidFill>
                  <a:srgbClr val="7030A0"/>
                </a:solidFill>
                <a:latin typeface="Times New Roman" pitchFamily="18" charset="0"/>
                <a:cs typeface="Times New Roman" pitchFamily="18" charset="0"/>
              </a:rPr>
              <a:t>Definition:</a:t>
            </a:r>
            <a:r>
              <a:rPr lang="en-US" sz="2200" dirty="0" smtClean="0">
                <a:latin typeface="Times New Roman" pitchFamily="18" charset="0"/>
                <a:cs typeface="Times New Roman" pitchFamily="18" charset="0"/>
              </a:rPr>
              <a:t> Scheduling in classroom management refers to the systematic planning of activities, lessons, and routines throughout the school day to ensure efficient use of time, maximize learning opportunities, and provide a predictable structure for students.</a:t>
            </a:r>
          </a:p>
          <a:p>
            <a:pPr algn="just"/>
            <a:endParaRPr lang="en-US" sz="2200" dirty="0" smtClean="0">
              <a:latin typeface="Times New Roman" pitchFamily="18" charset="0"/>
              <a:cs typeface="Times New Roman" pitchFamily="18" charset="0"/>
            </a:endParaRPr>
          </a:p>
          <a:p>
            <a:pPr algn="just"/>
            <a:endParaRPr lang="en-US" sz="22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1051" y="326570"/>
            <a:ext cx="7119258" cy="927463"/>
          </a:xfrm>
        </p:spPr>
        <p:txBody>
          <a:bodyPr/>
          <a:lstStyle/>
          <a:p>
            <a:pPr algn="ctr"/>
            <a:r>
              <a:rPr lang="en-US" b="1" dirty="0" smtClean="0">
                <a:solidFill>
                  <a:srgbClr val="C00000"/>
                </a:solidFill>
                <a:latin typeface="Times New Roman" pitchFamily="18" charset="0"/>
                <a:cs typeface="Times New Roman" pitchFamily="18" charset="0"/>
              </a:rPr>
              <a:t>Types of Schedule</a:t>
            </a:r>
            <a:endParaRPr lang="en-US" dirty="0">
              <a:solidFill>
                <a:srgbClr val="C00000"/>
              </a:solidFill>
            </a:endParaRPr>
          </a:p>
        </p:txBody>
      </p:sp>
      <p:sp>
        <p:nvSpPr>
          <p:cNvPr id="3" name="Content Placeholder 2"/>
          <p:cNvSpPr>
            <a:spLocks noGrp="1"/>
          </p:cNvSpPr>
          <p:nvPr>
            <p:ph idx="1"/>
          </p:nvPr>
        </p:nvSpPr>
        <p:spPr>
          <a:xfrm>
            <a:off x="914400" y="1789610"/>
            <a:ext cx="9209314" cy="3918859"/>
          </a:xfrm>
        </p:spPr>
        <p:txBody>
          <a:bodyPr/>
          <a:lstStyle/>
          <a:p>
            <a:pPr algn="just"/>
            <a:r>
              <a:rPr lang="en-US" sz="2400" b="1" dirty="0" smtClean="0">
                <a:solidFill>
                  <a:srgbClr val="7030A0"/>
                </a:solidFill>
                <a:latin typeface="Times New Roman" pitchFamily="18" charset="0"/>
                <a:cs typeface="Times New Roman" pitchFamily="18" charset="0"/>
              </a:rPr>
              <a:t>Daily Schedule:</a:t>
            </a:r>
            <a:r>
              <a:rPr lang="en-US" sz="2400" dirty="0" smtClean="0">
                <a:solidFill>
                  <a:srgbClr val="7030A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A detailed plan outlining the specific times for different subjects, activities, and breaks throughout the school day.</a:t>
            </a:r>
          </a:p>
          <a:p>
            <a:pPr algn="just"/>
            <a:endParaRPr lang="en-US" sz="2400" dirty="0" smtClean="0">
              <a:latin typeface="Times New Roman" pitchFamily="18" charset="0"/>
              <a:cs typeface="Times New Roman" pitchFamily="18" charset="0"/>
            </a:endParaRPr>
          </a:p>
          <a:p>
            <a:pPr algn="just"/>
            <a:r>
              <a:rPr lang="en-US" sz="2400" b="1" dirty="0" smtClean="0">
                <a:solidFill>
                  <a:srgbClr val="7030A0"/>
                </a:solidFill>
                <a:latin typeface="Times New Roman" pitchFamily="18" charset="0"/>
                <a:cs typeface="Times New Roman" pitchFamily="18" charset="0"/>
              </a:rPr>
              <a:t>Weekly Schedule:</a:t>
            </a:r>
            <a:r>
              <a:rPr lang="en-US" sz="2400" dirty="0" smtClean="0">
                <a:solidFill>
                  <a:srgbClr val="7030A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A broader plan that shows the layout of activities and lessons over the course of a week.</a:t>
            </a:r>
          </a:p>
          <a:p>
            <a:pPr algn="just"/>
            <a:endParaRPr lang="en-US" sz="2400" dirty="0" smtClean="0">
              <a:latin typeface="Times New Roman" pitchFamily="18" charset="0"/>
              <a:cs typeface="Times New Roman" pitchFamily="18" charset="0"/>
            </a:endParaRPr>
          </a:p>
          <a:p>
            <a:pPr algn="just"/>
            <a:r>
              <a:rPr lang="en-US" sz="2400" b="1" dirty="0" smtClean="0">
                <a:solidFill>
                  <a:srgbClr val="7030A0"/>
                </a:solidFill>
                <a:latin typeface="Times New Roman" pitchFamily="18" charset="0"/>
                <a:cs typeface="Times New Roman" pitchFamily="18" charset="0"/>
              </a:rPr>
              <a:t>Individualized Schedules:</a:t>
            </a:r>
            <a:r>
              <a:rPr lang="en-US" sz="2400" dirty="0" smtClean="0">
                <a:solidFill>
                  <a:srgbClr val="7030A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Tailored schedules for students with specific needs, ensuring they receive the necessary support and accommodations.</a:t>
            </a:r>
          </a:p>
          <a:p>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59874" y="2286001"/>
            <a:ext cx="7994469" cy="3721291"/>
          </a:xfrm>
        </p:spPr>
        <p:txBody>
          <a:bodyPr/>
          <a:lstStyle/>
          <a:p>
            <a:pPr algn="just">
              <a:lnSpc>
                <a:spcPct val="150000"/>
              </a:lnSpc>
            </a:pPr>
            <a:r>
              <a:rPr lang="en-US" sz="2400" dirty="0" smtClean="0">
                <a:latin typeface="Times New Roman" pitchFamily="18" charset="0"/>
                <a:cs typeface="Times New Roman" pitchFamily="18" charset="0"/>
              </a:rPr>
              <a:t>Inclusive classrooms aim to accommodate students of diverse abilities and backgrounds, fostering an environment where all students can learn together. However, managing such classrooms presents several challenges</a:t>
            </a:r>
          </a:p>
          <a:p>
            <a:endParaRPr lang="en-US" dirty="0"/>
          </a:p>
        </p:txBody>
      </p:sp>
      <p:sp>
        <p:nvSpPr>
          <p:cNvPr id="3" name="Title 2"/>
          <p:cNvSpPr>
            <a:spLocks noGrp="1"/>
          </p:cNvSpPr>
          <p:nvPr>
            <p:ph type="title"/>
          </p:nvPr>
        </p:nvSpPr>
        <p:spPr>
          <a:xfrm>
            <a:off x="1724296" y="1097279"/>
            <a:ext cx="8804367" cy="1267097"/>
          </a:xfrm>
        </p:spPr>
        <p:txBody>
          <a:bodyPr>
            <a:normAutofit fontScale="90000"/>
          </a:bodyPr>
          <a:lstStyle/>
          <a:p>
            <a:r>
              <a:rPr lang="en-US" sz="2800" dirty="0" smtClean="0">
                <a:solidFill>
                  <a:srgbClr val="C00000"/>
                </a:solidFill>
                <a:latin typeface="Times New Roman" pitchFamily="18" charset="0"/>
                <a:cs typeface="Times New Roman" pitchFamily="18" charset="0"/>
              </a:rPr>
              <a:t>Common Issues and Challenges in the Management of Inclusive Classrooms</a:t>
            </a:r>
            <a:r>
              <a:rPr lang="en-US" dirty="0" smtClean="0"/>
              <a:t/>
            </a:r>
            <a:br>
              <a:rPr lang="en-US" dirty="0" smtClean="0"/>
            </a:br>
            <a:endParaRPr lang="en-US" dirty="0"/>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4742" y="190500"/>
            <a:ext cx="6648995" cy="582613"/>
          </a:xfrm>
        </p:spPr>
        <p:txBody>
          <a:bodyPr/>
          <a:lstStyle/>
          <a:p>
            <a:pPr algn="ctr"/>
            <a:r>
              <a:rPr lang="en-US" sz="2800" b="1" dirty="0" smtClean="0">
                <a:solidFill>
                  <a:srgbClr val="C00000"/>
                </a:solidFill>
                <a:latin typeface="Times New Roman" pitchFamily="18" charset="0"/>
                <a:cs typeface="Times New Roman" pitchFamily="18" charset="0"/>
              </a:rPr>
              <a:t>Pace of Instruction</a:t>
            </a:r>
            <a:endParaRPr lang="en-US" sz="28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lnSpc>
                <a:spcPct val="150000"/>
              </a:lnSpc>
              <a:buNone/>
            </a:pPr>
            <a:r>
              <a:rPr lang="en-US" sz="2800" b="1" dirty="0" smtClean="0">
                <a:solidFill>
                  <a:srgbClr val="7030A0"/>
                </a:solidFill>
                <a:latin typeface="Times New Roman" pitchFamily="18" charset="0"/>
                <a:cs typeface="Times New Roman" pitchFamily="18" charset="0"/>
              </a:rPr>
              <a:t>Definition</a:t>
            </a:r>
          </a:p>
          <a:p>
            <a:pPr algn="just">
              <a:lnSpc>
                <a:spcPct val="150000"/>
              </a:lnSpc>
              <a:buNone/>
            </a:pP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The pace of instruction refers to the speed at which a teacher delivers content and transitions between different activities or lessons. In an inclusive classroom, managing the pace effectively is crucial to accommodate the diverse learning speeds and needs of all students.</a:t>
            </a:r>
          </a:p>
          <a:p>
            <a:pPr algn="just">
              <a:lnSpc>
                <a:spcPct val="150000"/>
              </a:lnSpc>
            </a:pPr>
            <a:endParaRPr lang="en-US" sz="28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9349" y="888274"/>
            <a:ext cx="9444445" cy="5239476"/>
          </a:xfrm>
        </p:spPr>
        <p:txBody>
          <a:bodyPr/>
          <a:lstStyle/>
          <a:p>
            <a:pPr algn="just">
              <a:buNone/>
            </a:pPr>
            <a:r>
              <a:rPr lang="en-US" sz="2400" b="1" dirty="0" smtClean="0">
                <a:solidFill>
                  <a:srgbClr val="C00000"/>
                </a:solidFill>
                <a:latin typeface="Times New Roman" pitchFamily="18" charset="0"/>
                <a:cs typeface="Times New Roman" pitchFamily="18" charset="0"/>
              </a:rPr>
              <a:t>Importance of Managing Instructional Pace:</a:t>
            </a:r>
            <a:endParaRPr lang="en-US" sz="2400" dirty="0" smtClean="0">
              <a:solidFill>
                <a:srgbClr val="C00000"/>
              </a:solidFill>
              <a:latin typeface="Times New Roman" pitchFamily="18" charset="0"/>
              <a:cs typeface="Times New Roman" pitchFamily="18" charset="0"/>
            </a:endParaRPr>
          </a:p>
          <a:p>
            <a:pPr algn="just"/>
            <a:r>
              <a:rPr lang="en-US" sz="2200" b="1" dirty="0" smtClean="0">
                <a:solidFill>
                  <a:srgbClr val="7030A0"/>
                </a:solidFill>
                <a:latin typeface="Times New Roman" pitchFamily="18" charset="0"/>
                <a:cs typeface="Times New Roman" pitchFamily="18" charset="0"/>
              </a:rPr>
              <a:t>Engagement:</a:t>
            </a:r>
            <a:r>
              <a:rPr lang="en-US" sz="2200" dirty="0" smtClean="0">
                <a:latin typeface="Times New Roman" pitchFamily="18" charset="0"/>
                <a:cs typeface="Times New Roman" pitchFamily="18" charset="0"/>
              </a:rPr>
              <a:t> An appropriate pace helps maintain student engagement by ensuring that content is delivered neither too quickly nor too slowly for the majority of students.</a:t>
            </a:r>
          </a:p>
          <a:p>
            <a:pPr algn="just"/>
            <a:endParaRPr lang="en-US" sz="2200" dirty="0" smtClean="0">
              <a:latin typeface="Times New Roman" pitchFamily="18" charset="0"/>
              <a:cs typeface="Times New Roman" pitchFamily="18" charset="0"/>
            </a:endParaRPr>
          </a:p>
          <a:p>
            <a:pPr algn="just"/>
            <a:r>
              <a:rPr lang="en-US" sz="2200" b="1" dirty="0" smtClean="0">
                <a:solidFill>
                  <a:srgbClr val="7030A0"/>
                </a:solidFill>
                <a:latin typeface="Times New Roman" pitchFamily="18" charset="0"/>
                <a:cs typeface="Times New Roman" pitchFamily="18" charset="0"/>
              </a:rPr>
              <a:t>Comprehension:</a:t>
            </a:r>
            <a:r>
              <a:rPr lang="en-US" sz="2200" dirty="0" smtClean="0">
                <a:latin typeface="Times New Roman" pitchFamily="18" charset="0"/>
                <a:cs typeface="Times New Roman" pitchFamily="18" charset="0"/>
              </a:rPr>
              <a:t> Proper pacing allows all students, especially those with learning disabilities or those who need more time to process information, to understand and absorb the material being taught.</a:t>
            </a:r>
          </a:p>
          <a:p>
            <a:pPr algn="just"/>
            <a:endParaRPr lang="en-US" sz="2200" dirty="0" smtClean="0">
              <a:latin typeface="Times New Roman" pitchFamily="18" charset="0"/>
              <a:cs typeface="Times New Roman" pitchFamily="18" charset="0"/>
            </a:endParaRPr>
          </a:p>
          <a:p>
            <a:pPr algn="just"/>
            <a:r>
              <a:rPr lang="en-US" sz="2200" b="1" dirty="0" smtClean="0">
                <a:solidFill>
                  <a:srgbClr val="7030A0"/>
                </a:solidFill>
                <a:latin typeface="Times New Roman" pitchFamily="18" charset="0"/>
                <a:cs typeface="Times New Roman" pitchFamily="18" charset="0"/>
              </a:rPr>
              <a:t>Behavior Management:</a:t>
            </a:r>
            <a:r>
              <a:rPr lang="en-US" sz="2200" dirty="0" smtClean="0">
                <a:solidFill>
                  <a:srgbClr val="7030A0"/>
                </a:solidFill>
                <a:latin typeface="Times New Roman" pitchFamily="18" charset="0"/>
                <a:cs typeface="Times New Roman" pitchFamily="18" charset="0"/>
              </a:rPr>
              <a:t> </a:t>
            </a:r>
            <a:r>
              <a:rPr lang="en-US" sz="2200" dirty="0" smtClean="0">
                <a:latin typeface="Times New Roman" pitchFamily="18" charset="0"/>
                <a:cs typeface="Times New Roman" pitchFamily="18" charset="0"/>
              </a:rPr>
              <a:t>A well-managed pace reduces boredom and frustration, which can lead to disruptive behavior. Keeping students actively involved and appropriately challenged helps maintain a positive classroom environment.</a:t>
            </a:r>
          </a:p>
          <a:p>
            <a:pPr algn="just"/>
            <a:endParaRPr lang="en-US" sz="22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0606" y="365125"/>
            <a:ext cx="7707086" cy="732155"/>
          </a:xfrm>
        </p:spPr>
        <p:txBody>
          <a:bodyPr/>
          <a:lstStyle/>
          <a:p>
            <a:pPr algn="ctr"/>
            <a:r>
              <a:rPr lang="en-US" sz="2800" dirty="0" smtClean="0">
                <a:solidFill>
                  <a:srgbClr val="C00000"/>
                </a:solidFill>
                <a:latin typeface="Times New Roman" pitchFamily="18" charset="0"/>
                <a:cs typeface="Times New Roman" pitchFamily="18" charset="0"/>
              </a:rPr>
              <a:t>Strategies for Managing Instructional Pace</a:t>
            </a:r>
            <a:endParaRPr lang="en-US" sz="2800" dirty="0">
              <a:solidFill>
                <a:srgbClr val="C00000"/>
              </a:solidFill>
              <a:latin typeface="Times New Roman" pitchFamily="18" charset="0"/>
              <a:cs typeface="Times New Roman" pitchFamily="18" charset="0"/>
            </a:endParaRPr>
          </a:p>
        </p:txBody>
      </p:sp>
      <p:sp>
        <p:nvSpPr>
          <p:cNvPr id="3" name="Content Placeholder 2"/>
          <p:cNvSpPr>
            <a:spLocks noGrp="1"/>
          </p:cNvSpPr>
          <p:nvPr>
            <p:ph sz="half" idx="2"/>
          </p:nvPr>
        </p:nvSpPr>
        <p:spPr>
          <a:xfrm>
            <a:off x="840317" y="1489166"/>
            <a:ext cx="5158316" cy="4700497"/>
          </a:xfrm>
        </p:spPr>
        <p:txBody>
          <a:bodyPr/>
          <a:lstStyle/>
          <a:p>
            <a:pPr>
              <a:buNone/>
            </a:pPr>
            <a:r>
              <a:rPr lang="en-US" sz="2400" b="1" dirty="0" smtClean="0">
                <a:solidFill>
                  <a:srgbClr val="7030A0"/>
                </a:solidFill>
                <a:latin typeface="Times New Roman" pitchFamily="18" charset="0"/>
                <a:cs typeface="Times New Roman" pitchFamily="18" charset="0"/>
              </a:rPr>
              <a:t>Differentiated Instruction:</a:t>
            </a:r>
            <a:endParaRPr lang="en-US" sz="2400" dirty="0" smtClean="0">
              <a:solidFill>
                <a:srgbClr val="7030A0"/>
              </a:solidFill>
              <a:latin typeface="Times New Roman" pitchFamily="18" charset="0"/>
              <a:cs typeface="Times New Roman" pitchFamily="18" charset="0"/>
            </a:endParaRPr>
          </a:p>
          <a:p>
            <a:pPr lvl="1" algn="just">
              <a:lnSpc>
                <a:spcPct val="150000"/>
              </a:lnSpc>
              <a:buFont typeface="Wingdings" pitchFamily="2" charset="2"/>
              <a:buChar char="Ø"/>
            </a:pPr>
            <a:r>
              <a:rPr lang="en-US" sz="2200" b="1" dirty="0" smtClean="0">
                <a:latin typeface="Times New Roman" pitchFamily="18" charset="0"/>
                <a:cs typeface="Times New Roman" pitchFamily="18" charset="0"/>
              </a:rPr>
              <a:t>Tailored Lessons</a:t>
            </a:r>
            <a:endParaRPr lang="en-US" sz="2200" dirty="0" smtClean="0">
              <a:latin typeface="Times New Roman" pitchFamily="18" charset="0"/>
              <a:cs typeface="Times New Roman" pitchFamily="18" charset="0"/>
            </a:endParaRPr>
          </a:p>
          <a:p>
            <a:pPr lvl="1" algn="just">
              <a:lnSpc>
                <a:spcPct val="150000"/>
              </a:lnSpc>
              <a:buFont typeface="Wingdings" pitchFamily="2" charset="2"/>
              <a:buChar char="Ø"/>
            </a:pPr>
            <a:r>
              <a:rPr lang="en-US" sz="2200" b="1" dirty="0" smtClean="0">
                <a:latin typeface="Times New Roman" pitchFamily="18" charset="0"/>
                <a:cs typeface="Times New Roman" pitchFamily="18" charset="0"/>
              </a:rPr>
              <a:t>Flexible Grouping</a:t>
            </a:r>
          </a:p>
          <a:p>
            <a:endParaRPr lang="en-US" sz="2400" dirty="0" smtClean="0">
              <a:latin typeface="Times New Roman" pitchFamily="18" charset="0"/>
              <a:cs typeface="Times New Roman" pitchFamily="18" charset="0"/>
            </a:endParaRPr>
          </a:p>
          <a:p>
            <a:pPr>
              <a:buNone/>
            </a:pPr>
            <a:r>
              <a:rPr lang="en-US" sz="2400" b="1" dirty="0" smtClean="0">
                <a:solidFill>
                  <a:srgbClr val="7030A0"/>
                </a:solidFill>
                <a:latin typeface="Times New Roman" pitchFamily="18" charset="0"/>
                <a:cs typeface="Times New Roman" pitchFamily="18" charset="0"/>
              </a:rPr>
              <a:t>Frequent Check-Ins:</a:t>
            </a:r>
            <a:endParaRPr lang="en-US" sz="2400" dirty="0" smtClean="0">
              <a:solidFill>
                <a:srgbClr val="7030A0"/>
              </a:solidFill>
              <a:latin typeface="Times New Roman" pitchFamily="18" charset="0"/>
              <a:cs typeface="Times New Roman" pitchFamily="18" charset="0"/>
            </a:endParaRPr>
          </a:p>
          <a:p>
            <a:pPr lvl="1" algn="just">
              <a:lnSpc>
                <a:spcPct val="150000"/>
              </a:lnSpc>
              <a:buFont typeface="Wingdings" pitchFamily="2" charset="2"/>
              <a:buChar char="Ø"/>
            </a:pPr>
            <a:r>
              <a:rPr lang="en-US" sz="2200" b="1" dirty="0" smtClean="0">
                <a:latin typeface="Times New Roman" pitchFamily="18" charset="0"/>
                <a:cs typeface="Times New Roman" pitchFamily="18" charset="0"/>
              </a:rPr>
              <a:t>Assess Understanding</a:t>
            </a:r>
            <a:endParaRPr lang="en-US" sz="2200" dirty="0" smtClean="0">
              <a:latin typeface="Times New Roman" pitchFamily="18" charset="0"/>
              <a:cs typeface="Times New Roman" pitchFamily="18" charset="0"/>
            </a:endParaRPr>
          </a:p>
          <a:p>
            <a:pPr lvl="1" algn="just">
              <a:lnSpc>
                <a:spcPct val="150000"/>
              </a:lnSpc>
              <a:buFont typeface="Wingdings" pitchFamily="2" charset="2"/>
              <a:buChar char="Ø"/>
            </a:pPr>
            <a:r>
              <a:rPr lang="en-US" sz="2200" b="1" dirty="0" smtClean="0">
                <a:latin typeface="Times New Roman" pitchFamily="18" charset="0"/>
                <a:cs typeface="Times New Roman" pitchFamily="18" charset="0"/>
              </a:rPr>
              <a:t>Adjust Accordingly</a:t>
            </a:r>
            <a:endParaRPr lang="en-US" sz="22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6" name="Content Placeholder 5"/>
          <p:cNvSpPr>
            <a:spLocks noGrp="1"/>
          </p:cNvSpPr>
          <p:nvPr>
            <p:ph sz="quarter" idx="4"/>
          </p:nvPr>
        </p:nvSpPr>
        <p:spPr>
          <a:xfrm>
            <a:off x="6172200" y="1201784"/>
            <a:ext cx="5183717" cy="4987880"/>
          </a:xfrm>
        </p:spPr>
        <p:txBody>
          <a:bodyPr/>
          <a:lstStyle/>
          <a:p>
            <a:pPr>
              <a:buNone/>
            </a:pPr>
            <a:r>
              <a:rPr lang="en-US" sz="2400" b="1" dirty="0" smtClean="0">
                <a:solidFill>
                  <a:srgbClr val="7030A0"/>
                </a:solidFill>
                <a:latin typeface="Times New Roman" pitchFamily="18" charset="0"/>
                <a:cs typeface="Times New Roman" pitchFamily="18" charset="0"/>
              </a:rPr>
              <a:t>Clear Instructions:</a:t>
            </a:r>
            <a:endParaRPr lang="en-US" sz="2400" dirty="0" smtClean="0">
              <a:solidFill>
                <a:srgbClr val="7030A0"/>
              </a:solidFill>
              <a:latin typeface="Times New Roman" pitchFamily="18" charset="0"/>
              <a:cs typeface="Times New Roman" pitchFamily="18" charset="0"/>
            </a:endParaRPr>
          </a:p>
          <a:p>
            <a:pPr lvl="1" algn="just">
              <a:buFont typeface="Wingdings" pitchFamily="2" charset="2"/>
              <a:buChar char="Ø"/>
            </a:pPr>
            <a:r>
              <a:rPr lang="en-US" sz="2200" b="1" dirty="0" smtClean="0">
                <a:latin typeface="Times New Roman" pitchFamily="18" charset="0"/>
                <a:cs typeface="Times New Roman" pitchFamily="18" charset="0"/>
              </a:rPr>
              <a:t>Step-by-Step Guidance</a:t>
            </a:r>
            <a:r>
              <a:rPr lang="en-US" sz="2200" dirty="0" smtClean="0">
                <a:latin typeface="Times New Roman" pitchFamily="18" charset="0"/>
                <a:cs typeface="Times New Roman" pitchFamily="18" charset="0"/>
              </a:rPr>
              <a:t>.</a:t>
            </a:r>
          </a:p>
          <a:p>
            <a:pPr lvl="1" algn="just">
              <a:buFont typeface="Wingdings" pitchFamily="2" charset="2"/>
              <a:buChar char="Ø"/>
            </a:pPr>
            <a:r>
              <a:rPr lang="en-US" sz="2200" b="1" dirty="0" smtClean="0">
                <a:latin typeface="Times New Roman" pitchFamily="18" charset="0"/>
                <a:cs typeface="Times New Roman" pitchFamily="18" charset="0"/>
              </a:rPr>
              <a:t>Visual Aids</a:t>
            </a:r>
          </a:p>
          <a:p>
            <a:pPr lvl="1"/>
            <a:endParaRPr lang="en-US" sz="2000" dirty="0" smtClean="0">
              <a:latin typeface="Times New Roman" pitchFamily="18" charset="0"/>
              <a:cs typeface="Times New Roman" pitchFamily="18" charset="0"/>
            </a:endParaRPr>
          </a:p>
          <a:p>
            <a:pPr>
              <a:buNone/>
            </a:pPr>
            <a:r>
              <a:rPr lang="en-US" sz="2400" b="1" dirty="0" smtClean="0">
                <a:solidFill>
                  <a:srgbClr val="7030A0"/>
                </a:solidFill>
                <a:latin typeface="Times New Roman" pitchFamily="18" charset="0"/>
                <a:cs typeface="Times New Roman" pitchFamily="18" charset="0"/>
              </a:rPr>
              <a:t>Use of Technology:</a:t>
            </a:r>
            <a:endParaRPr lang="en-US" sz="2400" dirty="0" smtClean="0">
              <a:solidFill>
                <a:srgbClr val="7030A0"/>
              </a:solidFill>
              <a:latin typeface="Times New Roman" pitchFamily="18" charset="0"/>
              <a:cs typeface="Times New Roman" pitchFamily="18" charset="0"/>
            </a:endParaRPr>
          </a:p>
          <a:p>
            <a:pPr lvl="1" algn="just">
              <a:buFont typeface="Wingdings" pitchFamily="2" charset="2"/>
              <a:buChar char="Ø"/>
            </a:pPr>
            <a:r>
              <a:rPr lang="en-US" sz="2200" b="1" dirty="0" smtClean="0">
                <a:latin typeface="Times New Roman" pitchFamily="18" charset="0"/>
                <a:cs typeface="Times New Roman" pitchFamily="18" charset="0"/>
              </a:rPr>
              <a:t>Interactive Tools</a:t>
            </a:r>
            <a:endParaRPr lang="en-US" sz="2200" dirty="0" smtClean="0">
              <a:latin typeface="Times New Roman" pitchFamily="18" charset="0"/>
              <a:cs typeface="Times New Roman" pitchFamily="18" charset="0"/>
            </a:endParaRPr>
          </a:p>
          <a:p>
            <a:pPr lvl="1" algn="just">
              <a:buFont typeface="Wingdings" pitchFamily="2" charset="2"/>
              <a:buChar char="Ø"/>
            </a:pPr>
            <a:r>
              <a:rPr lang="en-US" sz="2200" b="1" dirty="0" smtClean="0">
                <a:latin typeface="Times New Roman" pitchFamily="18" charset="0"/>
                <a:cs typeface="Times New Roman" pitchFamily="18" charset="0"/>
              </a:rPr>
              <a:t>Digital Timers</a:t>
            </a:r>
          </a:p>
          <a:p>
            <a:pPr lvl="1"/>
            <a:endParaRPr lang="en-US" sz="2000" dirty="0" smtClean="0">
              <a:latin typeface="Times New Roman" pitchFamily="18" charset="0"/>
              <a:cs typeface="Times New Roman" pitchFamily="18" charset="0"/>
            </a:endParaRPr>
          </a:p>
          <a:p>
            <a:pPr>
              <a:buNone/>
            </a:pPr>
            <a:r>
              <a:rPr lang="en-US" sz="2400" b="1" dirty="0" smtClean="0">
                <a:solidFill>
                  <a:srgbClr val="7030A0"/>
                </a:solidFill>
                <a:latin typeface="Times New Roman" pitchFamily="18" charset="0"/>
                <a:cs typeface="Times New Roman" pitchFamily="18" charset="0"/>
              </a:rPr>
              <a:t>Flexible Pacing:</a:t>
            </a:r>
            <a:endParaRPr lang="en-US" sz="2400" dirty="0" smtClean="0">
              <a:solidFill>
                <a:srgbClr val="7030A0"/>
              </a:solidFill>
              <a:latin typeface="Times New Roman" pitchFamily="18" charset="0"/>
              <a:cs typeface="Times New Roman" pitchFamily="18" charset="0"/>
            </a:endParaRPr>
          </a:p>
          <a:p>
            <a:pPr lvl="1">
              <a:buFont typeface="Wingdings" pitchFamily="2" charset="2"/>
              <a:buChar char="Ø"/>
            </a:pPr>
            <a:r>
              <a:rPr lang="en-US" sz="2400" b="1" dirty="0" smtClean="0">
                <a:latin typeface="Times New Roman" pitchFamily="18" charset="0"/>
                <a:cs typeface="Times New Roman" pitchFamily="18" charset="0"/>
              </a:rPr>
              <a:t>Buffer Time</a:t>
            </a:r>
            <a:endParaRPr lang="en-US" sz="2400" dirty="0" smtClean="0">
              <a:latin typeface="Times New Roman" pitchFamily="18" charset="0"/>
              <a:cs typeface="Times New Roman" pitchFamily="18" charset="0"/>
            </a:endParaRPr>
          </a:p>
          <a:p>
            <a:pPr lvl="1">
              <a:buFont typeface="Wingdings" pitchFamily="2" charset="2"/>
              <a:buChar char="Ø"/>
            </a:pPr>
            <a:r>
              <a:rPr lang="en-US" sz="2400" b="1" dirty="0" smtClean="0">
                <a:latin typeface="Times New Roman" pitchFamily="18" charset="0"/>
                <a:cs typeface="Times New Roman" pitchFamily="18" charset="0"/>
              </a:rPr>
              <a:t>Independent Work</a:t>
            </a:r>
            <a:endParaRPr lang="en-US" sz="2400" dirty="0" smtClean="0">
              <a:latin typeface="Times New Roman" pitchFamily="18" charset="0"/>
              <a:cs typeface="Times New Roman" pitchFamily="18" charset="0"/>
            </a:endParaRPr>
          </a:p>
          <a:p>
            <a:endParaRPr lang="en-US" dirty="0"/>
          </a:p>
        </p:txBody>
      </p:sp>
      <p:pic>
        <p:nvPicPr>
          <p:cNvPr id="7" name="Picture 6" descr="blue logo png.png"/>
          <p:cNvPicPr/>
          <p:nvPr/>
        </p:nvPicPr>
        <p:blipFill>
          <a:blip r:embed="rId2" cstate="print"/>
          <a:stretch>
            <a:fillRect/>
          </a:stretch>
        </p:blipFill>
        <p:spPr>
          <a:xfrm>
            <a:off x="330924" y="359393"/>
            <a:ext cx="975362" cy="1090585"/>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651760" y="326571"/>
            <a:ext cx="7262949" cy="822960"/>
          </a:xfrm>
        </p:spPr>
        <p:txBody>
          <a:bodyPr/>
          <a:lstStyle/>
          <a:p>
            <a:pPr algn="ctr"/>
            <a:r>
              <a:rPr lang="en-US" b="1" dirty="0" smtClean="0">
                <a:solidFill>
                  <a:srgbClr val="C00000"/>
                </a:solidFill>
                <a:latin typeface="Times New Roman" pitchFamily="18" charset="0"/>
                <a:cs typeface="Times New Roman" pitchFamily="18" charset="0"/>
              </a:rPr>
              <a:t>Importance of Partnerships</a:t>
            </a:r>
            <a:endParaRPr lang="en-US" dirty="0">
              <a:solidFill>
                <a:srgbClr val="C00000"/>
              </a:solidFill>
            </a:endParaRPr>
          </a:p>
        </p:txBody>
      </p:sp>
      <p:sp>
        <p:nvSpPr>
          <p:cNvPr id="8" name="Content Placeholder 7"/>
          <p:cNvSpPr>
            <a:spLocks noGrp="1"/>
          </p:cNvSpPr>
          <p:nvPr>
            <p:ph idx="1"/>
          </p:nvPr>
        </p:nvSpPr>
        <p:spPr>
          <a:xfrm>
            <a:off x="1005840" y="1174750"/>
            <a:ext cx="9522823" cy="4953000"/>
          </a:xfrm>
        </p:spPr>
        <p:txBody>
          <a:bodyPr/>
          <a:lstStyle/>
          <a:p>
            <a:pPr algn="just">
              <a:buNone/>
            </a:pPr>
            <a:endParaRPr lang="en-US" sz="2200" dirty="0" smtClean="0">
              <a:latin typeface="Times New Roman" pitchFamily="18" charset="0"/>
              <a:cs typeface="Times New Roman" pitchFamily="18" charset="0"/>
            </a:endParaRPr>
          </a:p>
          <a:p>
            <a:pPr algn="just"/>
            <a:r>
              <a:rPr lang="en-US" sz="2200" b="1" dirty="0" smtClean="0">
                <a:solidFill>
                  <a:srgbClr val="7030A0"/>
                </a:solidFill>
                <a:latin typeface="Times New Roman" pitchFamily="18" charset="0"/>
                <a:cs typeface="Times New Roman" pitchFamily="18" charset="0"/>
              </a:rPr>
              <a:t>Holistic Support:</a:t>
            </a:r>
            <a:r>
              <a:rPr lang="en-US" sz="2200" dirty="0" smtClean="0">
                <a:solidFill>
                  <a:srgbClr val="7030A0"/>
                </a:solidFill>
                <a:latin typeface="Times New Roman" pitchFamily="18" charset="0"/>
                <a:cs typeface="Times New Roman" pitchFamily="18" charset="0"/>
              </a:rPr>
              <a:t> </a:t>
            </a:r>
            <a:r>
              <a:rPr lang="en-US" sz="2200" dirty="0" smtClean="0">
                <a:latin typeface="Times New Roman" pitchFamily="18" charset="0"/>
                <a:cs typeface="Times New Roman" pitchFamily="18" charset="0"/>
              </a:rPr>
              <a:t>Collaborating with families, schools, and the community provides a comprehensive support system that addresses the varied needs of students with special needs.</a:t>
            </a:r>
          </a:p>
          <a:p>
            <a:pPr algn="just"/>
            <a:endParaRPr lang="en-US" sz="2200" dirty="0" smtClean="0">
              <a:latin typeface="Times New Roman" pitchFamily="18" charset="0"/>
              <a:cs typeface="Times New Roman" pitchFamily="18" charset="0"/>
            </a:endParaRPr>
          </a:p>
          <a:p>
            <a:pPr algn="just"/>
            <a:r>
              <a:rPr lang="en-US" sz="2200" b="1" dirty="0" smtClean="0">
                <a:solidFill>
                  <a:srgbClr val="7030A0"/>
                </a:solidFill>
                <a:latin typeface="Times New Roman" pitchFamily="18" charset="0"/>
                <a:cs typeface="Times New Roman" pitchFamily="18" charset="0"/>
              </a:rPr>
              <a:t>Shared Responsibility:</a:t>
            </a:r>
            <a:r>
              <a:rPr lang="en-US" sz="2200" dirty="0" smtClean="0">
                <a:solidFill>
                  <a:srgbClr val="7030A0"/>
                </a:solidFill>
                <a:latin typeface="Times New Roman" pitchFamily="18" charset="0"/>
                <a:cs typeface="Times New Roman" pitchFamily="18" charset="0"/>
              </a:rPr>
              <a:t> </a:t>
            </a:r>
            <a:r>
              <a:rPr lang="en-US" sz="2200" dirty="0" smtClean="0">
                <a:latin typeface="Times New Roman" pitchFamily="18" charset="0"/>
                <a:cs typeface="Times New Roman" pitchFamily="18" charset="0"/>
              </a:rPr>
              <a:t>Inclusive education is a shared responsibility, requiring the active participation and cooperation of families, educators, and community members to create a supportive and effective learning environment.</a:t>
            </a:r>
          </a:p>
          <a:p>
            <a:pPr algn="just"/>
            <a:endParaRPr lang="en-US" sz="2200" dirty="0" smtClean="0">
              <a:latin typeface="Times New Roman" pitchFamily="18" charset="0"/>
              <a:cs typeface="Times New Roman" pitchFamily="18" charset="0"/>
            </a:endParaRPr>
          </a:p>
          <a:p>
            <a:pPr algn="just"/>
            <a:r>
              <a:rPr lang="en-US" sz="2200" b="1" dirty="0" smtClean="0">
                <a:solidFill>
                  <a:srgbClr val="7030A0"/>
                </a:solidFill>
                <a:latin typeface="Times New Roman" pitchFamily="18" charset="0"/>
                <a:cs typeface="Times New Roman" pitchFamily="18" charset="0"/>
              </a:rPr>
              <a:t>Enhanced Learning Outcomes:</a:t>
            </a:r>
            <a:r>
              <a:rPr lang="en-US" sz="2200" dirty="0" smtClean="0">
                <a:solidFill>
                  <a:srgbClr val="7030A0"/>
                </a:solidFill>
                <a:latin typeface="Times New Roman" pitchFamily="18" charset="0"/>
                <a:cs typeface="Times New Roman" pitchFamily="18" charset="0"/>
              </a:rPr>
              <a:t> </a:t>
            </a:r>
            <a:r>
              <a:rPr lang="en-US" sz="2200" dirty="0" smtClean="0">
                <a:latin typeface="Times New Roman" pitchFamily="18" charset="0"/>
                <a:cs typeface="Times New Roman" pitchFamily="18" charset="0"/>
              </a:rPr>
              <a:t>Partnerships facilitate the pooling of resources, knowledge, and expertise, leading to better educational and developmental outcomes for students with special needs.</a:t>
            </a:r>
          </a:p>
          <a:p>
            <a:pPr algn="just"/>
            <a:endParaRPr lang="en-US" sz="22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811" y="673825"/>
            <a:ext cx="7406640" cy="582613"/>
          </a:xfrm>
        </p:spPr>
        <p:txBody>
          <a:bodyPr/>
          <a:lstStyle/>
          <a:p>
            <a:pPr algn="ctr"/>
            <a:r>
              <a:rPr lang="en-US" sz="2800" b="1" dirty="0" smtClean="0">
                <a:solidFill>
                  <a:srgbClr val="C00000"/>
                </a:solidFill>
                <a:latin typeface="Times New Roman" pitchFamily="18" charset="0"/>
                <a:cs typeface="Times New Roman" pitchFamily="18" charset="0"/>
              </a:rPr>
              <a:t>Role of Families in Inclusive Education</a:t>
            </a:r>
            <a:endParaRPr lang="en-US" sz="28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397726" y="1685109"/>
            <a:ext cx="9078685" cy="4442641"/>
          </a:xfrm>
        </p:spPr>
        <p:txBody>
          <a:bodyPr/>
          <a:lstStyle/>
          <a:p>
            <a:pPr marL="457200" indent="-457200">
              <a:buFont typeface="+mj-lt"/>
              <a:buAutoNum type="arabicPeriod"/>
            </a:pPr>
            <a:r>
              <a:rPr lang="en-US" sz="2800" b="1" dirty="0" smtClean="0">
                <a:solidFill>
                  <a:srgbClr val="7030A0"/>
                </a:solidFill>
                <a:latin typeface="Times New Roman" pitchFamily="18" charset="0"/>
                <a:cs typeface="Times New Roman" pitchFamily="18" charset="0"/>
              </a:rPr>
              <a:t>Advocacy and Support</a:t>
            </a:r>
            <a:endParaRPr lang="en-US" sz="2800" dirty="0" smtClean="0">
              <a:solidFill>
                <a:srgbClr val="C00000"/>
              </a:solidFill>
              <a:latin typeface="Times New Roman" pitchFamily="18" charset="0"/>
              <a:cs typeface="Times New Roman" pitchFamily="18" charset="0"/>
            </a:endParaRPr>
          </a:p>
          <a:p>
            <a:pPr algn="just">
              <a:lnSpc>
                <a:spcPct val="150000"/>
              </a:lnSpc>
              <a:buFont typeface="Wingdings" pitchFamily="2" charset="2"/>
              <a:buChar char="Ø"/>
            </a:pPr>
            <a:r>
              <a:rPr lang="en-US" sz="2200" b="1" dirty="0" smtClean="0">
                <a:latin typeface="Times New Roman" pitchFamily="18" charset="0"/>
                <a:cs typeface="Times New Roman" pitchFamily="18" charset="0"/>
              </a:rPr>
              <a:t>Advocacy:</a:t>
            </a:r>
            <a:r>
              <a:rPr lang="en-US" sz="2200" dirty="0" smtClean="0">
                <a:latin typeface="Times New Roman" pitchFamily="18" charset="0"/>
                <a:cs typeface="Times New Roman" pitchFamily="18" charset="0"/>
              </a:rPr>
              <a:t> Families advocate for the rights and needs of their children, ensuring they receive appropriate accommodations and support in school.</a:t>
            </a:r>
          </a:p>
          <a:p>
            <a:pPr algn="just">
              <a:lnSpc>
                <a:spcPct val="150000"/>
              </a:lnSpc>
              <a:buFont typeface="Wingdings" pitchFamily="2" charset="2"/>
              <a:buChar char="Ø"/>
            </a:pPr>
            <a:endParaRPr lang="en-US" sz="2200" dirty="0" smtClean="0">
              <a:latin typeface="Times New Roman" pitchFamily="18" charset="0"/>
              <a:cs typeface="Times New Roman" pitchFamily="18" charset="0"/>
            </a:endParaRPr>
          </a:p>
          <a:p>
            <a:pPr algn="just">
              <a:lnSpc>
                <a:spcPct val="150000"/>
              </a:lnSpc>
              <a:buFont typeface="Wingdings" pitchFamily="2" charset="2"/>
              <a:buChar char="Ø"/>
            </a:pPr>
            <a:r>
              <a:rPr lang="en-US" sz="2200" b="1" dirty="0" smtClean="0">
                <a:latin typeface="Times New Roman" pitchFamily="18" charset="0"/>
                <a:cs typeface="Times New Roman" pitchFamily="18" charset="0"/>
              </a:rPr>
              <a:t>Emotional Support:</a:t>
            </a:r>
            <a:r>
              <a:rPr lang="en-US" sz="2200" dirty="0" smtClean="0">
                <a:latin typeface="Times New Roman" pitchFamily="18" charset="0"/>
                <a:cs typeface="Times New Roman" pitchFamily="18" charset="0"/>
              </a:rPr>
              <a:t> Parents and caregivers provide emotional support, helping their children navigate the challenges of inclusive education and fostering resilience.</a:t>
            </a:r>
          </a:p>
          <a:p>
            <a:endParaRPr lang="en-US" sz="20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3851" y="888274"/>
            <a:ext cx="9157063" cy="5239476"/>
          </a:xfrm>
        </p:spPr>
        <p:txBody>
          <a:bodyPr/>
          <a:lstStyle/>
          <a:p>
            <a:pPr algn="just">
              <a:buNone/>
            </a:pPr>
            <a:r>
              <a:rPr lang="en-US" sz="2800" b="1" dirty="0" smtClean="0">
                <a:solidFill>
                  <a:srgbClr val="7030A0"/>
                </a:solidFill>
                <a:latin typeface="Times New Roman" pitchFamily="18" charset="0"/>
                <a:cs typeface="Times New Roman" pitchFamily="18" charset="0"/>
              </a:rPr>
              <a:t>2. Collaboration with Educators</a:t>
            </a:r>
            <a:endParaRPr lang="en-US" sz="2800" dirty="0" smtClean="0">
              <a:solidFill>
                <a:srgbClr val="7030A0"/>
              </a:solidFill>
              <a:latin typeface="Times New Roman" pitchFamily="18" charset="0"/>
              <a:cs typeface="Times New Roman" pitchFamily="18" charset="0"/>
            </a:endParaRPr>
          </a:p>
          <a:p>
            <a:pPr algn="just">
              <a:lnSpc>
                <a:spcPct val="150000"/>
              </a:lnSpc>
              <a:buFont typeface="Wingdings" pitchFamily="2" charset="2"/>
              <a:buChar char="Ø"/>
            </a:pPr>
            <a:r>
              <a:rPr lang="en-US" sz="2400" b="1" dirty="0" smtClean="0">
                <a:latin typeface="Times New Roman" pitchFamily="18" charset="0"/>
                <a:cs typeface="Times New Roman" pitchFamily="18" charset="0"/>
              </a:rPr>
              <a:t>Communication:</a:t>
            </a:r>
            <a:r>
              <a:rPr lang="en-US" sz="2400" dirty="0" smtClean="0">
                <a:latin typeface="Times New Roman" pitchFamily="18" charset="0"/>
                <a:cs typeface="Times New Roman" pitchFamily="18" charset="0"/>
              </a:rPr>
              <a:t> Regular communication between families and educators is crucial for sharing insights, progress, and concerns regarding the student's development.</a:t>
            </a:r>
          </a:p>
          <a:p>
            <a:pPr algn="just">
              <a:lnSpc>
                <a:spcPct val="150000"/>
              </a:lnSpc>
              <a:buNone/>
            </a:pPr>
            <a:endParaRPr lang="en-US" sz="2400" dirty="0" smtClean="0">
              <a:latin typeface="Times New Roman" pitchFamily="18" charset="0"/>
              <a:cs typeface="Times New Roman" pitchFamily="18" charset="0"/>
            </a:endParaRPr>
          </a:p>
          <a:p>
            <a:pPr algn="just">
              <a:lnSpc>
                <a:spcPct val="150000"/>
              </a:lnSpc>
              <a:buFont typeface="Wingdings" pitchFamily="2" charset="2"/>
              <a:buChar char="Ø"/>
            </a:pPr>
            <a:r>
              <a:rPr lang="en-US" sz="2400" b="1" dirty="0" smtClean="0">
                <a:latin typeface="Times New Roman" pitchFamily="18" charset="0"/>
                <a:cs typeface="Times New Roman" pitchFamily="18" charset="0"/>
              </a:rPr>
              <a:t>Active Participation:</a:t>
            </a:r>
            <a:r>
              <a:rPr lang="en-US" sz="2400" dirty="0" smtClean="0">
                <a:latin typeface="Times New Roman" pitchFamily="18" charset="0"/>
                <a:cs typeface="Times New Roman" pitchFamily="18" charset="0"/>
              </a:rPr>
              <a:t> Families participate in individualized education program (IEP) meetings, contributing valuable perspectives and ensuring the educational plan aligns with the child’s needs and goals.</a:t>
            </a:r>
          </a:p>
          <a:p>
            <a:pPr algn="just"/>
            <a:endParaRPr lang="en-US" sz="2400" dirty="0"/>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0160" y="1306286"/>
            <a:ext cx="8634549" cy="4821464"/>
          </a:xfrm>
        </p:spPr>
        <p:txBody>
          <a:bodyPr/>
          <a:lstStyle/>
          <a:p>
            <a:pPr algn="just">
              <a:lnSpc>
                <a:spcPct val="150000"/>
              </a:lnSpc>
              <a:buNone/>
            </a:pPr>
            <a:r>
              <a:rPr lang="en-US" sz="2400" b="1" dirty="0" smtClean="0">
                <a:solidFill>
                  <a:srgbClr val="7030A0"/>
                </a:solidFill>
                <a:latin typeface="Times New Roman" pitchFamily="18" charset="0"/>
                <a:cs typeface="Times New Roman" pitchFamily="18" charset="0"/>
              </a:rPr>
              <a:t>3. Reinforcement at Home:</a:t>
            </a:r>
          </a:p>
          <a:p>
            <a:pPr algn="just">
              <a:lnSpc>
                <a:spcPct val="150000"/>
              </a:lnSpc>
              <a:buFont typeface="Wingdings" pitchFamily="2" charset="2"/>
              <a:buChar char="Ø"/>
            </a:pPr>
            <a:r>
              <a:rPr lang="en-US" sz="2400" b="1" dirty="0" smtClean="0">
                <a:latin typeface="Times New Roman" pitchFamily="18" charset="0"/>
                <a:cs typeface="Times New Roman" pitchFamily="18" charset="0"/>
              </a:rPr>
              <a:t>Consistency:</a:t>
            </a:r>
            <a:r>
              <a:rPr lang="en-US" sz="2400" dirty="0" smtClean="0">
                <a:latin typeface="Times New Roman" pitchFamily="18" charset="0"/>
                <a:cs typeface="Times New Roman" pitchFamily="18" charset="0"/>
              </a:rPr>
              <a:t> Families reinforce learning and behavioral strategies at home, providing consistency and continuity that supports the child’s development.</a:t>
            </a:r>
          </a:p>
          <a:p>
            <a:pPr algn="just">
              <a:lnSpc>
                <a:spcPct val="150000"/>
              </a:lnSpc>
              <a:buNone/>
            </a:pPr>
            <a:endParaRPr lang="en-US" sz="2400" dirty="0" smtClean="0">
              <a:latin typeface="Times New Roman" pitchFamily="18" charset="0"/>
              <a:cs typeface="Times New Roman" pitchFamily="18" charset="0"/>
            </a:endParaRPr>
          </a:p>
          <a:p>
            <a:pPr algn="just">
              <a:lnSpc>
                <a:spcPct val="150000"/>
              </a:lnSpc>
              <a:buFont typeface="Wingdings" pitchFamily="2" charset="2"/>
              <a:buChar char="Ø"/>
            </a:pPr>
            <a:r>
              <a:rPr lang="en-US" sz="2400" b="1" dirty="0" smtClean="0">
                <a:latin typeface="Times New Roman" pitchFamily="18" charset="0"/>
                <a:cs typeface="Times New Roman" pitchFamily="18" charset="0"/>
              </a:rPr>
              <a:t>Engagement:</a:t>
            </a:r>
            <a:r>
              <a:rPr lang="en-US" sz="2400" dirty="0" smtClean="0">
                <a:latin typeface="Times New Roman" pitchFamily="18" charset="0"/>
                <a:cs typeface="Times New Roman" pitchFamily="18" charset="0"/>
              </a:rPr>
              <a:t> Parents engage in educational activities, such as reading or homework support, to enhance their child’s learning experience.</a:t>
            </a:r>
          </a:p>
          <a:p>
            <a:pPr>
              <a:lnSpc>
                <a:spcPct val="150000"/>
              </a:lnSpc>
            </a:pPr>
            <a:endParaRPr lang="en-US" sz="2400" dirty="0"/>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3851" y="431075"/>
            <a:ext cx="8530046" cy="1005840"/>
          </a:xfrm>
        </p:spPr>
        <p:txBody>
          <a:bodyPr/>
          <a:lstStyle/>
          <a:p>
            <a:pPr algn="ctr"/>
            <a:r>
              <a:rPr lang="en-US" dirty="0" smtClean="0">
                <a:solidFill>
                  <a:srgbClr val="C00000"/>
                </a:solidFill>
                <a:latin typeface="Times New Roman" pitchFamily="18" charset="0"/>
                <a:cs typeface="Times New Roman" pitchFamily="18" charset="0"/>
              </a:rPr>
              <a:t>Role of Schools in Inclusive Education</a:t>
            </a:r>
            <a:endParaRPr lang="en-US"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149531" y="1515292"/>
            <a:ext cx="8843556" cy="4336868"/>
          </a:xfrm>
        </p:spPr>
        <p:txBody>
          <a:bodyPr/>
          <a:lstStyle/>
          <a:p>
            <a:pPr algn="just">
              <a:lnSpc>
                <a:spcPct val="150000"/>
              </a:lnSpc>
              <a:buNone/>
            </a:pPr>
            <a:r>
              <a:rPr lang="en-US" sz="2400" b="1" dirty="0" smtClean="0">
                <a:solidFill>
                  <a:srgbClr val="7030A0"/>
                </a:solidFill>
                <a:latin typeface="Times New Roman" pitchFamily="18" charset="0"/>
                <a:cs typeface="Times New Roman" pitchFamily="18" charset="0"/>
              </a:rPr>
              <a:t>Creating Inclusive Policies:</a:t>
            </a:r>
            <a:endParaRPr lang="en-US" sz="2400" dirty="0" smtClean="0">
              <a:solidFill>
                <a:srgbClr val="7030A0"/>
              </a:solidFill>
              <a:latin typeface="Times New Roman" pitchFamily="18" charset="0"/>
              <a:cs typeface="Times New Roman" pitchFamily="18" charset="0"/>
            </a:endParaRPr>
          </a:p>
          <a:p>
            <a:pPr algn="just">
              <a:lnSpc>
                <a:spcPct val="150000"/>
              </a:lnSpc>
              <a:buFont typeface="Wingdings" pitchFamily="2" charset="2"/>
              <a:buChar char="ü"/>
            </a:pPr>
            <a:r>
              <a:rPr lang="en-US" sz="2200" b="1" dirty="0" smtClean="0">
                <a:latin typeface="Times New Roman" pitchFamily="18" charset="0"/>
                <a:cs typeface="Times New Roman" pitchFamily="18" charset="0"/>
              </a:rPr>
              <a:t>Inclusive Policies:</a:t>
            </a:r>
            <a:r>
              <a:rPr lang="en-US" sz="2200" dirty="0" smtClean="0">
                <a:latin typeface="Times New Roman" pitchFamily="18" charset="0"/>
                <a:cs typeface="Times New Roman" pitchFamily="18" charset="0"/>
              </a:rPr>
              <a:t> Schools develop and implement policies that promote inclusion, ensuring that all students have access to quality education and necessary support.</a:t>
            </a:r>
          </a:p>
          <a:p>
            <a:pPr algn="just">
              <a:lnSpc>
                <a:spcPct val="150000"/>
              </a:lnSpc>
              <a:buFont typeface="Wingdings" pitchFamily="2" charset="2"/>
              <a:buChar char="ü"/>
            </a:pPr>
            <a:endParaRPr lang="en-US" sz="2200" dirty="0" smtClean="0">
              <a:latin typeface="Times New Roman" pitchFamily="18" charset="0"/>
              <a:cs typeface="Times New Roman" pitchFamily="18" charset="0"/>
            </a:endParaRPr>
          </a:p>
          <a:p>
            <a:pPr algn="just">
              <a:lnSpc>
                <a:spcPct val="150000"/>
              </a:lnSpc>
              <a:buFont typeface="Wingdings" pitchFamily="2" charset="2"/>
              <a:buChar char="ü"/>
            </a:pPr>
            <a:r>
              <a:rPr lang="en-US" sz="2200" b="1" dirty="0" smtClean="0">
                <a:latin typeface="Times New Roman" pitchFamily="18" charset="0"/>
                <a:cs typeface="Times New Roman" pitchFamily="18" charset="0"/>
              </a:rPr>
              <a:t>Professional Development:</a:t>
            </a:r>
            <a:r>
              <a:rPr lang="en-US" sz="2200" dirty="0" smtClean="0">
                <a:latin typeface="Times New Roman" pitchFamily="18" charset="0"/>
                <a:cs typeface="Times New Roman" pitchFamily="18" charset="0"/>
              </a:rPr>
              <a:t> Schools provide ongoing professional development for teachers and staff to equip them with the skills and knowledge needed to support students with special needs.</a:t>
            </a:r>
          </a:p>
          <a:p>
            <a:endParaRPr lang="en-US" sz="20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2857" y="992777"/>
            <a:ext cx="8595360" cy="5161099"/>
          </a:xfrm>
        </p:spPr>
        <p:txBody>
          <a:bodyPr/>
          <a:lstStyle/>
          <a:p>
            <a:pPr algn="just">
              <a:lnSpc>
                <a:spcPct val="150000"/>
              </a:lnSpc>
              <a:buNone/>
            </a:pPr>
            <a:r>
              <a:rPr lang="en-US" sz="2400" b="1" dirty="0" smtClean="0">
                <a:latin typeface="Times New Roman" pitchFamily="18" charset="0"/>
                <a:cs typeface="Times New Roman" pitchFamily="18" charset="0"/>
              </a:rPr>
              <a:t> </a:t>
            </a:r>
            <a:r>
              <a:rPr lang="en-US" sz="2400" b="1" dirty="0" smtClean="0">
                <a:solidFill>
                  <a:srgbClr val="7030A0"/>
                </a:solidFill>
                <a:latin typeface="Times New Roman" pitchFamily="18" charset="0"/>
                <a:cs typeface="Times New Roman" pitchFamily="18" charset="0"/>
              </a:rPr>
              <a:t>Providing Resources and Support:</a:t>
            </a:r>
            <a:endParaRPr lang="en-US" sz="2400" dirty="0" smtClean="0">
              <a:solidFill>
                <a:srgbClr val="7030A0"/>
              </a:solidFill>
              <a:latin typeface="Times New Roman" pitchFamily="18" charset="0"/>
              <a:cs typeface="Times New Roman" pitchFamily="18" charset="0"/>
            </a:endParaRPr>
          </a:p>
          <a:p>
            <a:pPr algn="just">
              <a:lnSpc>
                <a:spcPct val="150000"/>
              </a:lnSpc>
              <a:buFont typeface="Wingdings" pitchFamily="2" charset="2"/>
              <a:buChar char="ü"/>
            </a:pPr>
            <a:r>
              <a:rPr lang="en-US" sz="2400" b="1" dirty="0" smtClean="0">
                <a:latin typeface="Times New Roman" pitchFamily="18" charset="0"/>
                <a:cs typeface="Times New Roman" pitchFamily="18" charset="0"/>
              </a:rPr>
              <a:t>Specialized Services:</a:t>
            </a:r>
            <a:r>
              <a:rPr lang="en-US" sz="2400" dirty="0" smtClean="0">
                <a:latin typeface="Times New Roman" pitchFamily="18" charset="0"/>
                <a:cs typeface="Times New Roman" pitchFamily="18" charset="0"/>
              </a:rPr>
              <a:t> Schools offer specialized services, such as speech therapy, occupational therapy, and counseling, to meet the diverse needs of students.</a:t>
            </a:r>
          </a:p>
          <a:p>
            <a:pPr algn="just">
              <a:lnSpc>
                <a:spcPct val="150000"/>
              </a:lnSpc>
            </a:pPr>
            <a:endParaRPr lang="en-US" sz="2400" dirty="0" smtClean="0">
              <a:latin typeface="Times New Roman" pitchFamily="18" charset="0"/>
              <a:cs typeface="Times New Roman" pitchFamily="18" charset="0"/>
            </a:endParaRPr>
          </a:p>
          <a:p>
            <a:pPr algn="just">
              <a:lnSpc>
                <a:spcPct val="150000"/>
              </a:lnSpc>
              <a:buFont typeface="Wingdings" pitchFamily="2" charset="2"/>
              <a:buChar char="ü"/>
            </a:pPr>
            <a:r>
              <a:rPr lang="en-US" sz="2400" b="1" dirty="0" smtClean="0">
                <a:latin typeface="Times New Roman" pitchFamily="18" charset="0"/>
                <a:cs typeface="Times New Roman" pitchFamily="18" charset="0"/>
              </a:rPr>
              <a:t>Adaptive Technology:</a:t>
            </a:r>
            <a:r>
              <a:rPr lang="en-US" sz="2400" dirty="0" smtClean="0">
                <a:latin typeface="Times New Roman" pitchFamily="18" charset="0"/>
                <a:cs typeface="Times New Roman" pitchFamily="18" charset="0"/>
              </a:rPr>
              <a:t> Schools invest in adaptive technologies and tools that enhance learning for students with disabilities, ensuring they have equal access to educational opportunities.</a:t>
            </a:r>
          </a:p>
          <a:p>
            <a:pPr algn="just">
              <a:lnSpc>
                <a:spcPct val="150000"/>
              </a:lnSpc>
            </a:pPr>
            <a:endParaRPr lang="en-US" sz="2400" dirty="0"/>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8171" y="914400"/>
            <a:ext cx="8451669" cy="5213350"/>
          </a:xfrm>
        </p:spPr>
        <p:txBody>
          <a:bodyPr/>
          <a:lstStyle/>
          <a:p>
            <a:pPr algn="just">
              <a:lnSpc>
                <a:spcPct val="150000"/>
              </a:lnSpc>
              <a:buNone/>
            </a:pPr>
            <a:r>
              <a:rPr lang="en-US" sz="2400" b="1" dirty="0" smtClean="0">
                <a:solidFill>
                  <a:srgbClr val="7030A0"/>
                </a:solidFill>
                <a:latin typeface="Times New Roman" pitchFamily="18" charset="0"/>
                <a:cs typeface="Times New Roman" pitchFamily="18" charset="0"/>
              </a:rPr>
              <a:t>Fostering a Supportive Environment:</a:t>
            </a:r>
            <a:endParaRPr lang="en-US" sz="2400" dirty="0" smtClean="0">
              <a:solidFill>
                <a:srgbClr val="7030A0"/>
              </a:solidFill>
              <a:latin typeface="Times New Roman" pitchFamily="18" charset="0"/>
              <a:cs typeface="Times New Roman" pitchFamily="18" charset="0"/>
            </a:endParaRPr>
          </a:p>
          <a:p>
            <a:pPr algn="just">
              <a:lnSpc>
                <a:spcPct val="150000"/>
              </a:lnSpc>
              <a:buFont typeface="Wingdings" pitchFamily="2" charset="2"/>
              <a:buChar char="ü"/>
            </a:pPr>
            <a:r>
              <a:rPr lang="en-US" sz="2400" b="1" dirty="0" smtClean="0">
                <a:latin typeface="Times New Roman" pitchFamily="18" charset="0"/>
                <a:cs typeface="Times New Roman" pitchFamily="18" charset="0"/>
              </a:rPr>
              <a:t>Inclusive Culture:</a:t>
            </a:r>
            <a:r>
              <a:rPr lang="en-US" sz="2400" dirty="0" smtClean="0">
                <a:latin typeface="Times New Roman" pitchFamily="18" charset="0"/>
                <a:cs typeface="Times New Roman" pitchFamily="18" charset="0"/>
              </a:rPr>
              <a:t> Schools cultivate an inclusive culture that values diversity, promotes acceptance, and ensures all students feel welcome and respected.</a:t>
            </a:r>
          </a:p>
          <a:p>
            <a:pPr algn="just">
              <a:lnSpc>
                <a:spcPct val="150000"/>
              </a:lnSpc>
            </a:pPr>
            <a:endParaRPr lang="en-US" sz="2400" dirty="0" smtClean="0">
              <a:latin typeface="Times New Roman" pitchFamily="18" charset="0"/>
              <a:cs typeface="Times New Roman" pitchFamily="18" charset="0"/>
            </a:endParaRPr>
          </a:p>
          <a:p>
            <a:pPr algn="just">
              <a:lnSpc>
                <a:spcPct val="150000"/>
              </a:lnSpc>
              <a:buFont typeface="Wingdings" pitchFamily="2" charset="2"/>
              <a:buChar char="ü"/>
            </a:pPr>
            <a:r>
              <a:rPr lang="en-US" sz="2400" b="1" dirty="0" smtClean="0">
                <a:latin typeface="Times New Roman" pitchFamily="18" charset="0"/>
                <a:cs typeface="Times New Roman" pitchFamily="18" charset="0"/>
              </a:rPr>
              <a:t>Peer Support Programs:</a:t>
            </a:r>
            <a:r>
              <a:rPr lang="en-US" sz="2400" dirty="0" smtClean="0">
                <a:latin typeface="Times New Roman" pitchFamily="18" charset="0"/>
                <a:cs typeface="Times New Roman" pitchFamily="18" charset="0"/>
              </a:rPr>
              <a:t> Implementing peer support programs, such as buddy systems or peer tutoring, fosters social connections and mutual support among students.</a:t>
            </a:r>
          </a:p>
          <a:p>
            <a:pPr algn="just">
              <a:lnSpc>
                <a:spcPct val="150000"/>
              </a:lnSpc>
            </a:pPr>
            <a:endParaRPr lang="en-US" sz="2400" dirty="0"/>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2149" y="1018903"/>
            <a:ext cx="9248502" cy="5108847"/>
          </a:xfrm>
        </p:spPr>
        <p:txBody>
          <a:bodyPr/>
          <a:lstStyle/>
          <a:p>
            <a:pPr algn="just">
              <a:buFont typeface="Wingdings" pitchFamily="2" charset="2"/>
              <a:buChar char="v"/>
            </a:pPr>
            <a:r>
              <a:rPr lang="en-US" sz="2400" b="1" dirty="0" smtClean="0">
                <a:solidFill>
                  <a:srgbClr val="7030A0"/>
                </a:solidFill>
                <a:latin typeface="Times New Roman" pitchFamily="18" charset="0"/>
                <a:cs typeface="Times New Roman" pitchFamily="18" charset="0"/>
              </a:rPr>
              <a:t>Diverse Learning Needs:</a:t>
            </a:r>
            <a:endParaRPr lang="en-US" sz="2400" dirty="0" smtClean="0">
              <a:latin typeface="Times New Roman" pitchFamily="18" charset="0"/>
              <a:cs typeface="Times New Roman" pitchFamily="18" charset="0"/>
            </a:endParaRPr>
          </a:p>
          <a:p>
            <a:pPr lvl="1" algn="just">
              <a:lnSpc>
                <a:spcPct val="150000"/>
              </a:lnSpc>
              <a:buFont typeface="Wingdings" pitchFamily="2" charset="2"/>
              <a:buChar char="§"/>
            </a:pPr>
            <a:r>
              <a:rPr lang="en-US" sz="2200" dirty="0" smtClean="0">
                <a:latin typeface="Times New Roman" pitchFamily="18" charset="0"/>
                <a:cs typeface="Times New Roman" pitchFamily="18" charset="0"/>
              </a:rPr>
              <a:t>Students in inclusive classrooms have a wide range of learning abilities and styles.</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Teachers need to provide differentiated instruction to cater to these diverse needs.</a:t>
            </a:r>
            <a:endParaRPr lang="en-US" sz="2000" dirty="0" smtClean="0">
              <a:latin typeface="Times New Roman" pitchFamily="18" charset="0"/>
              <a:cs typeface="Times New Roman" pitchFamily="18" charset="0"/>
            </a:endParaRPr>
          </a:p>
          <a:p>
            <a:pPr algn="just">
              <a:buFont typeface="Wingdings" pitchFamily="2" charset="2"/>
              <a:buChar char="v"/>
            </a:pPr>
            <a:r>
              <a:rPr lang="en-US" sz="2400" b="1" dirty="0" smtClean="0">
                <a:solidFill>
                  <a:srgbClr val="7030A0"/>
                </a:solidFill>
                <a:latin typeface="Times New Roman" pitchFamily="18" charset="0"/>
                <a:cs typeface="Times New Roman" pitchFamily="18" charset="0"/>
              </a:rPr>
              <a:t>Behavioral Issues:</a:t>
            </a:r>
            <a:endParaRPr lang="en-US" sz="2400" dirty="0" smtClean="0">
              <a:latin typeface="Times New Roman" pitchFamily="18" charset="0"/>
              <a:cs typeface="Times New Roman" pitchFamily="18" charset="0"/>
            </a:endParaRPr>
          </a:p>
          <a:p>
            <a:pPr lvl="1" algn="just">
              <a:lnSpc>
                <a:spcPct val="150000"/>
              </a:lnSpc>
              <a:buFont typeface="Wingdings" pitchFamily="2" charset="2"/>
              <a:buChar char="§"/>
            </a:pPr>
            <a:r>
              <a:rPr lang="en-US" sz="2200" dirty="0" smtClean="0">
                <a:latin typeface="Times New Roman" pitchFamily="18" charset="0"/>
                <a:cs typeface="Times New Roman" pitchFamily="18" charset="0"/>
              </a:rPr>
              <a:t>Inclusive classrooms may have students with behavioral challenges that can disrupt learning.</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Effective behavior management strategies are essential to maintain a conducive learning environment.</a:t>
            </a:r>
            <a:endParaRPr lang="en-US" sz="22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6549" y="326572"/>
            <a:ext cx="8085908" cy="862148"/>
          </a:xfrm>
        </p:spPr>
        <p:txBody>
          <a:bodyPr/>
          <a:lstStyle/>
          <a:p>
            <a:pPr algn="ctr"/>
            <a:r>
              <a:rPr lang="en-US" sz="2800" b="1" dirty="0" smtClean="0">
                <a:solidFill>
                  <a:srgbClr val="C00000"/>
                </a:solidFill>
                <a:latin typeface="Times New Roman" pitchFamily="18" charset="0"/>
                <a:cs typeface="Times New Roman" pitchFamily="18" charset="0"/>
              </a:rPr>
              <a:t/>
            </a:r>
            <a:br>
              <a:rPr lang="en-US" sz="2800" b="1" dirty="0" smtClean="0">
                <a:solidFill>
                  <a:srgbClr val="C00000"/>
                </a:solidFill>
                <a:latin typeface="Times New Roman" pitchFamily="18" charset="0"/>
                <a:cs typeface="Times New Roman" pitchFamily="18" charset="0"/>
              </a:rPr>
            </a:br>
            <a:r>
              <a:rPr lang="en-US" sz="2800" b="1" dirty="0" smtClean="0">
                <a:solidFill>
                  <a:srgbClr val="C00000"/>
                </a:solidFill>
                <a:latin typeface="Times New Roman" pitchFamily="18" charset="0"/>
                <a:cs typeface="Times New Roman" pitchFamily="18" charset="0"/>
              </a:rPr>
              <a:t/>
            </a:r>
            <a:br>
              <a:rPr lang="en-US" sz="2800" b="1" dirty="0" smtClean="0">
                <a:solidFill>
                  <a:srgbClr val="C00000"/>
                </a:solidFill>
                <a:latin typeface="Times New Roman" pitchFamily="18" charset="0"/>
                <a:cs typeface="Times New Roman" pitchFamily="18" charset="0"/>
              </a:rPr>
            </a:br>
            <a:r>
              <a:rPr lang="en-US" sz="2800" b="1" dirty="0" smtClean="0">
                <a:solidFill>
                  <a:srgbClr val="C00000"/>
                </a:solidFill>
                <a:latin typeface="Times New Roman" pitchFamily="18" charset="0"/>
                <a:cs typeface="Times New Roman" pitchFamily="18" charset="0"/>
              </a:rPr>
              <a:t>Role of the Community in Inclusive Education</a:t>
            </a:r>
            <a:r>
              <a:rPr lang="en-US" b="1" dirty="0" smtClean="0"/>
              <a:t/>
            </a:r>
            <a:br>
              <a:rPr lang="en-US" b="1" dirty="0" smtClean="0"/>
            </a:br>
            <a:r>
              <a:rPr lang="en-US" dirty="0" smtClean="0"/>
              <a:t/>
            </a:r>
            <a:br>
              <a:rPr lang="en-US" dirty="0" smtClean="0"/>
            </a:br>
            <a:endParaRPr lang="en-US" dirty="0"/>
          </a:p>
        </p:txBody>
      </p:sp>
      <p:sp>
        <p:nvSpPr>
          <p:cNvPr id="3" name="Content Placeholder 2"/>
          <p:cNvSpPr>
            <a:spLocks noGrp="1"/>
          </p:cNvSpPr>
          <p:nvPr>
            <p:ph idx="1"/>
          </p:nvPr>
        </p:nvSpPr>
        <p:spPr>
          <a:xfrm>
            <a:off x="1436913" y="1174750"/>
            <a:ext cx="8895807" cy="4953000"/>
          </a:xfrm>
        </p:spPr>
        <p:txBody>
          <a:bodyPr/>
          <a:lstStyle/>
          <a:p>
            <a:pPr algn="just">
              <a:lnSpc>
                <a:spcPct val="150000"/>
              </a:lnSpc>
              <a:buNone/>
            </a:pPr>
            <a:r>
              <a:rPr lang="en-US" sz="2400" b="1" dirty="0" smtClean="0">
                <a:solidFill>
                  <a:srgbClr val="7030A0"/>
                </a:solidFill>
                <a:latin typeface="Times New Roman" pitchFamily="18" charset="0"/>
                <a:cs typeface="Times New Roman" pitchFamily="18" charset="0"/>
              </a:rPr>
              <a:t>Community Engagement:</a:t>
            </a:r>
            <a:endParaRPr lang="en-US" sz="2400" dirty="0" smtClean="0">
              <a:solidFill>
                <a:srgbClr val="7030A0"/>
              </a:solidFill>
              <a:latin typeface="Times New Roman" pitchFamily="18" charset="0"/>
              <a:cs typeface="Times New Roman" pitchFamily="18" charset="0"/>
            </a:endParaRPr>
          </a:p>
          <a:p>
            <a:pPr algn="just">
              <a:lnSpc>
                <a:spcPct val="150000"/>
              </a:lnSpc>
              <a:buFont typeface="Wingdings" pitchFamily="2" charset="2"/>
              <a:buChar char="v"/>
            </a:pPr>
            <a:r>
              <a:rPr lang="en-US" sz="2400" b="1" dirty="0" smtClean="0">
                <a:latin typeface="Times New Roman" pitchFamily="18" charset="0"/>
                <a:cs typeface="Times New Roman" pitchFamily="18" charset="0"/>
              </a:rPr>
              <a:t>Community Programs:</a:t>
            </a:r>
            <a:r>
              <a:rPr lang="en-US" sz="2400" dirty="0" smtClean="0">
                <a:latin typeface="Times New Roman" pitchFamily="18" charset="0"/>
                <a:cs typeface="Times New Roman" pitchFamily="18" charset="0"/>
              </a:rPr>
              <a:t> Community organizations and local businesses can offer programs and resources that support the educational and social development of students with special needs.</a:t>
            </a:r>
          </a:p>
          <a:p>
            <a:pPr algn="just">
              <a:lnSpc>
                <a:spcPct val="150000"/>
              </a:lnSpc>
              <a:buFont typeface="Wingdings" pitchFamily="2" charset="2"/>
              <a:buChar char="v"/>
            </a:pPr>
            <a:r>
              <a:rPr lang="en-US" sz="2400" b="1" dirty="0" smtClean="0">
                <a:latin typeface="Times New Roman" pitchFamily="18" charset="0"/>
                <a:cs typeface="Times New Roman" pitchFamily="18" charset="0"/>
              </a:rPr>
              <a:t>Awareness Campaigns:</a:t>
            </a:r>
            <a:r>
              <a:rPr lang="en-US" sz="2400" dirty="0" smtClean="0">
                <a:latin typeface="Times New Roman" pitchFamily="18" charset="0"/>
                <a:cs typeface="Times New Roman" pitchFamily="18" charset="0"/>
              </a:rPr>
              <a:t> Community awareness campaigns promote understanding and acceptance of disabilities, reducing stigma and fostering a more inclusive society.</a:t>
            </a:r>
          </a:p>
          <a:p>
            <a:pPr algn="just">
              <a:lnSpc>
                <a:spcPct val="150000"/>
              </a:lnSpc>
            </a:pPr>
            <a:endParaRPr lang="en-US" sz="24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7543" y="836023"/>
            <a:ext cx="8804366" cy="5291727"/>
          </a:xfrm>
        </p:spPr>
        <p:txBody>
          <a:bodyPr/>
          <a:lstStyle/>
          <a:p>
            <a:pPr algn="just">
              <a:lnSpc>
                <a:spcPct val="150000"/>
              </a:lnSpc>
              <a:buNone/>
            </a:pPr>
            <a:r>
              <a:rPr lang="en-US" sz="2400" b="1" dirty="0" smtClean="0">
                <a:solidFill>
                  <a:srgbClr val="7030A0"/>
                </a:solidFill>
                <a:latin typeface="Times New Roman" pitchFamily="18" charset="0"/>
                <a:cs typeface="Times New Roman" pitchFamily="18" charset="0"/>
              </a:rPr>
              <a:t>Volunteerism and Support:</a:t>
            </a:r>
            <a:endParaRPr lang="en-US" sz="2400" dirty="0" smtClean="0">
              <a:solidFill>
                <a:srgbClr val="7030A0"/>
              </a:solidFill>
              <a:latin typeface="Times New Roman" pitchFamily="18" charset="0"/>
              <a:cs typeface="Times New Roman" pitchFamily="18" charset="0"/>
            </a:endParaRPr>
          </a:p>
          <a:p>
            <a:pPr algn="just">
              <a:lnSpc>
                <a:spcPct val="150000"/>
              </a:lnSpc>
              <a:buFont typeface="Wingdings" pitchFamily="2" charset="2"/>
              <a:buChar char="v"/>
            </a:pPr>
            <a:r>
              <a:rPr lang="en-US" sz="2400" b="1" dirty="0" smtClean="0">
                <a:latin typeface="Times New Roman" pitchFamily="18" charset="0"/>
                <a:cs typeface="Times New Roman" pitchFamily="18" charset="0"/>
              </a:rPr>
              <a:t>Volunteers:</a:t>
            </a:r>
            <a:r>
              <a:rPr lang="en-US" sz="2400" dirty="0" smtClean="0">
                <a:latin typeface="Times New Roman" pitchFamily="18" charset="0"/>
                <a:cs typeface="Times New Roman" pitchFamily="18" charset="0"/>
              </a:rPr>
              <a:t> Community members can volunteer in schools, providing additional support for students and assisting with inclusive activities and events.</a:t>
            </a:r>
          </a:p>
          <a:p>
            <a:pPr algn="just">
              <a:lnSpc>
                <a:spcPct val="150000"/>
              </a:lnSpc>
            </a:pPr>
            <a:endParaRPr lang="en-US" sz="2400" dirty="0" smtClean="0">
              <a:latin typeface="Times New Roman" pitchFamily="18" charset="0"/>
              <a:cs typeface="Times New Roman" pitchFamily="18" charset="0"/>
            </a:endParaRPr>
          </a:p>
          <a:p>
            <a:pPr algn="just">
              <a:lnSpc>
                <a:spcPct val="150000"/>
              </a:lnSpc>
              <a:buFont typeface="Wingdings" pitchFamily="2" charset="2"/>
              <a:buChar char="v"/>
            </a:pPr>
            <a:r>
              <a:rPr lang="en-US" sz="2400" b="1" dirty="0" smtClean="0">
                <a:latin typeface="Times New Roman" pitchFamily="18" charset="0"/>
                <a:cs typeface="Times New Roman" pitchFamily="18" charset="0"/>
              </a:rPr>
              <a:t>Mentorship:</a:t>
            </a:r>
            <a:r>
              <a:rPr lang="en-US" sz="2400" dirty="0" smtClean="0">
                <a:latin typeface="Times New Roman" pitchFamily="18" charset="0"/>
                <a:cs typeface="Times New Roman" pitchFamily="18" charset="0"/>
              </a:rPr>
              <a:t> Mentorship programs connect students with special needs to positive role models and mentors who can provide guidance, support, and encouragement.</a:t>
            </a:r>
          </a:p>
          <a:p>
            <a:pPr algn="just">
              <a:lnSpc>
                <a:spcPct val="150000"/>
              </a:lnSpc>
            </a:pPr>
            <a:endParaRPr lang="en-US" sz="2400" dirty="0"/>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2410" y="1174750"/>
            <a:ext cx="8961121" cy="4953000"/>
          </a:xfrm>
        </p:spPr>
        <p:txBody>
          <a:bodyPr/>
          <a:lstStyle/>
          <a:p>
            <a:pPr algn="just">
              <a:lnSpc>
                <a:spcPct val="150000"/>
              </a:lnSpc>
              <a:buNone/>
            </a:pPr>
            <a:r>
              <a:rPr lang="en-US" sz="2400" b="1" dirty="0" smtClean="0">
                <a:solidFill>
                  <a:srgbClr val="7030A0"/>
                </a:solidFill>
                <a:latin typeface="Times New Roman" pitchFamily="18" charset="0"/>
                <a:cs typeface="Times New Roman" pitchFamily="18" charset="0"/>
              </a:rPr>
              <a:t>Collaboration with Schools:</a:t>
            </a:r>
            <a:endParaRPr lang="en-US" sz="2400" dirty="0" smtClean="0">
              <a:solidFill>
                <a:srgbClr val="7030A0"/>
              </a:solidFill>
              <a:latin typeface="Times New Roman" pitchFamily="18" charset="0"/>
              <a:cs typeface="Times New Roman" pitchFamily="18" charset="0"/>
            </a:endParaRPr>
          </a:p>
          <a:p>
            <a:pPr algn="just">
              <a:lnSpc>
                <a:spcPct val="150000"/>
              </a:lnSpc>
              <a:buFont typeface="Wingdings" pitchFamily="2" charset="2"/>
              <a:buChar char="v"/>
            </a:pPr>
            <a:r>
              <a:rPr lang="en-US" sz="2400" b="1" dirty="0" smtClean="0">
                <a:latin typeface="Times New Roman" pitchFamily="18" charset="0"/>
                <a:cs typeface="Times New Roman" pitchFamily="18" charset="0"/>
              </a:rPr>
              <a:t>Partnership Initiatives:</a:t>
            </a:r>
            <a:r>
              <a:rPr lang="en-US" sz="2400" dirty="0" smtClean="0">
                <a:latin typeface="Times New Roman" pitchFamily="18" charset="0"/>
                <a:cs typeface="Times New Roman" pitchFamily="18" charset="0"/>
              </a:rPr>
              <a:t> Schools and community organizations collaborate on initiatives that enhance educational opportunities, such as after-school programs, sports, and arts activities.</a:t>
            </a:r>
          </a:p>
          <a:p>
            <a:pPr algn="just">
              <a:lnSpc>
                <a:spcPct val="150000"/>
              </a:lnSpc>
            </a:pPr>
            <a:endParaRPr lang="en-US" sz="2400" dirty="0" smtClean="0">
              <a:latin typeface="Times New Roman" pitchFamily="18" charset="0"/>
              <a:cs typeface="Times New Roman" pitchFamily="18" charset="0"/>
            </a:endParaRPr>
          </a:p>
          <a:p>
            <a:pPr algn="just">
              <a:lnSpc>
                <a:spcPct val="150000"/>
              </a:lnSpc>
              <a:buFont typeface="Wingdings" pitchFamily="2" charset="2"/>
              <a:buChar char="v"/>
            </a:pPr>
            <a:r>
              <a:rPr lang="en-US" sz="2400" b="1" dirty="0" smtClean="0">
                <a:latin typeface="Times New Roman" pitchFamily="18" charset="0"/>
                <a:cs typeface="Times New Roman" pitchFamily="18" charset="0"/>
              </a:rPr>
              <a:t>Resource Sharing:</a:t>
            </a:r>
            <a:r>
              <a:rPr lang="en-US" sz="2400" dirty="0" smtClean="0">
                <a:latin typeface="Times New Roman" pitchFamily="18" charset="0"/>
                <a:cs typeface="Times New Roman" pitchFamily="18" charset="0"/>
              </a:rPr>
              <a:t> Communities share resources, such as funding, facilities, and expertise, to support inclusive education programs and initiatives.</a:t>
            </a:r>
          </a:p>
          <a:p>
            <a:pPr algn="just">
              <a:lnSpc>
                <a:spcPct val="150000"/>
              </a:lnSpc>
            </a:pPr>
            <a:endParaRPr lang="en-US" sz="2400" dirty="0"/>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8536" y="190500"/>
            <a:ext cx="8190413" cy="582613"/>
          </a:xfrm>
        </p:spPr>
        <p:txBody>
          <a:bodyPr/>
          <a:lstStyle/>
          <a:p>
            <a:pPr algn="ctr"/>
            <a:r>
              <a:rPr lang="en-US" sz="2400" b="1" dirty="0" smtClean="0">
                <a:solidFill>
                  <a:srgbClr val="C00000"/>
                </a:solidFill>
                <a:latin typeface="Times New Roman" pitchFamily="18" charset="0"/>
                <a:cs typeface="Times New Roman" pitchFamily="18" charset="0"/>
              </a:rPr>
              <a:t>Teachers' Role in Inclusion of Children with Special Needs</a:t>
            </a:r>
            <a:endParaRPr lang="en-US" sz="24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371600" y="901337"/>
            <a:ext cx="8242663" cy="5226413"/>
          </a:xfrm>
        </p:spPr>
        <p:txBody>
          <a:bodyPr/>
          <a:lstStyle/>
          <a:p>
            <a:pPr algn="just">
              <a:lnSpc>
                <a:spcPct val="150000"/>
              </a:lnSpc>
              <a:buNone/>
            </a:pPr>
            <a:r>
              <a:rPr lang="en-US" sz="2400" b="1" dirty="0" smtClean="0">
                <a:solidFill>
                  <a:srgbClr val="7030A0"/>
                </a:solidFill>
                <a:latin typeface="Times New Roman" pitchFamily="18" charset="0"/>
                <a:cs typeface="Times New Roman" pitchFamily="18" charset="0"/>
              </a:rPr>
              <a:t>Understanding and Empathy:</a:t>
            </a:r>
            <a:endParaRPr lang="en-US" sz="2400" dirty="0" smtClean="0">
              <a:solidFill>
                <a:srgbClr val="7030A0"/>
              </a:solidFill>
              <a:latin typeface="Times New Roman" pitchFamily="18" charset="0"/>
              <a:cs typeface="Times New Roman" pitchFamily="18" charset="0"/>
            </a:endParaRPr>
          </a:p>
          <a:p>
            <a:pPr algn="just">
              <a:lnSpc>
                <a:spcPct val="150000"/>
              </a:lnSpc>
              <a:buFont typeface="Courier New" pitchFamily="49" charset="0"/>
              <a:buChar char="o"/>
            </a:pPr>
            <a:r>
              <a:rPr lang="en-US" sz="2400" b="1" dirty="0" smtClean="0">
                <a:latin typeface="Times New Roman" pitchFamily="18" charset="0"/>
                <a:cs typeface="Times New Roman" pitchFamily="18" charset="0"/>
              </a:rPr>
              <a:t>Inclusive Mindset:</a:t>
            </a:r>
            <a:r>
              <a:rPr lang="en-US" sz="2400" dirty="0" smtClean="0">
                <a:latin typeface="Times New Roman" pitchFamily="18" charset="0"/>
                <a:cs typeface="Times New Roman" pitchFamily="18" charset="0"/>
              </a:rPr>
              <a:t> Teachers adopt an inclusive mindset, recognizing the value of diversity and the potential of every student, regardless of their abilities.</a:t>
            </a:r>
          </a:p>
          <a:p>
            <a:pPr algn="just">
              <a:lnSpc>
                <a:spcPct val="150000"/>
              </a:lnSpc>
              <a:buNone/>
            </a:pPr>
            <a:endParaRPr lang="en-US" sz="2400" dirty="0" smtClean="0">
              <a:latin typeface="Times New Roman" pitchFamily="18" charset="0"/>
              <a:cs typeface="Times New Roman" pitchFamily="18" charset="0"/>
            </a:endParaRPr>
          </a:p>
          <a:p>
            <a:pPr algn="just">
              <a:lnSpc>
                <a:spcPct val="150000"/>
              </a:lnSpc>
              <a:buFont typeface="Courier New" pitchFamily="49" charset="0"/>
              <a:buChar char="o"/>
            </a:pPr>
            <a:r>
              <a:rPr lang="en-US" sz="2400" b="1" dirty="0" smtClean="0">
                <a:latin typeface="Times New Roman" pitchFamily="18" charset="0"/>
                <a:cs typeface="Times New Roman" pitchFamily="18" charset="0"/>
              </a:rPr>
              <a:t>Empathy and Patience:</a:t>
            </a:r>
            <a:r>
              <a:rPr lang="en-US" sz="2400" dirty="0" smtClean="0">
                <a:latin typeface="Times New Roman" pitchFamily="18" charset="0"/>
                <a:cs typeface="Times New Roman" pitchFamily="18" charset="0"/>
              </a:rPr>
              <a:t> Demonstrating empathy and patience, teachers build trusting relationships with students, creating a safe and supportive learning environment.</a:t>
            </a:r>
          </a:p>
          <a:p>
            <a:endParaRPr lang="en-US" sz="20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1154" y="836023"/>
            <a:ext cx="9444446" cy="5291727"/>
          </a:xfrm>
        </p:spPr>
        <p:txBody>
          <a:bodyPr/>
          <a:lstStyle/>
          <a:p>
            <a:pPr>
              <a:buNone/>
            </a:pPr>
            <a:r>
              <a:rPr lang="en-US" sz="2400" b="1" dirty="0" smtClean="0">
                <a:latin typeface="Times New Roman" pitchFamily="18" charset="0"/>
                <a:cs typeface="Times New Roman" pitchFamily="18" charset="0"/>
              </a:rPr>
              <a:t> </a:t>
            </a:r>
            <a:r>
              <a:rPr lang="en-US" sz="2400" b="1" dirty="0" smtClean="0">
                <a:solidFill>
                  <a:srgbClr val="7030A0"/>
                </a:solidFill>
                <a:latin typeface="Times New Roman" pitchFamily="18" charset="0"/>
                <a:cs typeface="Times New Roman" pitchFamily="18" charset="0"/>
              </a:rPr>
              <a:t>Individualized Instruction:</a:t>
            </a:r>
            <a:endParaRPr lang="en-US" sz="2400" dirty="0" smtClean="0">
              <a:solidFill>
                <a:srgbClr val="7030A0"/>
              </a:solidFill>
              <a:latin typeface="Times New Roman" pitchFamily="18" charset="0"/>
              <a:cs typeface="Times New Roman" pitchFamily="18" charset="0"/>
            </a:endParaRPr>
          </a:p>
          <a:p>
            <a:pPr algn="just">
              <a:lnSpc>
                <a:spcPct val="150000"/>
              </a:lnSpc>
              <a:buFont typeface="Courier New" pitchFamily="49" charset="0"/>
              <a:buChar char="o"/>
            </a:pPr>
            <a:r>
              <a:rPr lang="en-US" sz="2400" b="1" dirty="0" smtClean="0">
                <a:latin typeface="Times New Roman" pitchFamily="18" charset="0"/>
                <a:cs typeface="Times New Roman" pitchFamily="18" charset="0"/>
              </a:rPr>
              <a:t>Differentiated Instruction:</a:t>
            </a:r>
            <a:r>
              <a:rPr lang="en-US" sz="2400" dirty="0" smtClean="0">
                <a:latin typeface="Times New Roman" pitchFamily="18" charset="0"/>
                <a:cs typeface="Times New Roman" pitchFamily="18" charset="0"/>
              </a:rPr>
              <a:t> Teachers use differentiated instruction techniques to tailor lessons to the diverse learning needs of students, ensuring that every student can access and engage with the curriculum.</a:t>
            </a:r>
          </a:p>
          <a:p>
            <a:pPr algn="just">
              <a:lnSpc>
                <a:spcPct val="150000"/>
              </a:lnSpc>
            </a:pPr>
            <a:endParaRPr lang="en-US" sz="2400" dirty="0" smtClean="0">
              <a:latin typeface="Times New Roman" pitchFamily="18" charset="0"/>
              <a:cs typeface="Times New Roman" pitchFamily="18" charset="0"/>
            </a:endParaRPr>
          </a:p>
          <a:p>
            <a:pPr algn="just">
              <a:lnSpc>
                <a:spcPct val="150000"/>
              </a:lnSpc>
              <a:buFont typeface="Courier New" pitchFamily="49" charset="0"/>
              <a:buChar char="o"/>
            </a:pPr>
            <a:r>
              <a:rPr lang="en-US" sz="2400" b="1" dirty="0" smtClean="0">
                <a:latin typeface="Times New Roman" pitchFamily="18" charset="0"/>
                <a:cs typeface="Times New Roman" pitchFamily="18" charset="0"/>
              </a:rPr>
              <a:t>IEP Implementation:</a:t>
            </a:r>
            <a:r>
              <a:rPr lang="en-US" sz="2400" dirty="0" smtClean="0">
                <a:latin typeface="Times New Roman" pitchFamily="18" charset="0"/>
                <a:cs typeface="Times New Roman" pitchFamily="18" charset="0"/>
              </a:rPr>
              <a:t> Teachers actively participate in the development and implementation of individualized education programs (IEPs), providing personalized support and accommodations as outlined in the IEP.</a:t>
            </a: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1417" y="666206"/>
            <a:ext cx="8360230" cy="5461544"/>
          </a:xfrm>
        </p:spPr>
        <p:txBody>
          <a:bodyPr/>
          <a:lstStyle/>
          <a:p>
            <a:pPr algn="just">
              <a:lnSpc>
                <a:spcPct val="150000"/>
              </a:lnSpc>
              <a:buNone/>
            </a:pPr>
            <a:r>
              <a:rPr lang="en-US" sz="2400" b="1" dirty="0" smtClean="0">
                <a:latin typeface="Times New Roman" pitchFamily="18" charset="0"/>
                <a:cs typeface="Times New Roman" pitchFamily="18" charset="0"/>
              </a:rPr>
              <a:t> </a:t>
            </a:r>
            <a:r>
              <a:rPr lang="en-US" sz="2400" b="1" dirty="0" smtClean="0">
                <a:solidFill>
                  <a:srgbClr val="7030A0"/>
                </a:solidFill>
                <a:latin typeface="Times New Roman" pitchFamily="18" charset="0"/>
                <a:cs typeface="Times New Roman" pitchFamily="18" charset="0"/>
              </a:rPr>
              <a:t>Classroom Management:</a:t>
            </a:r>
            <a:endParaRPr lang="en-US" sz="2400" dirty="0" smtClean="0">
              <a:solidFill>
                <a:srgbClr val="7030A0"/>
              </a:solidFill>
              <a:latin typeface="Times New Roman" pitchFamily="18" charset="0"/>
              <a:cs typeface="Times New Roman" pitchFamily="18" charset="0"/>
            </a:endParaRPr>
          </a:p>
          <a:p>
            <a:pPr algn="just">
              <a:lnSpc>
                <a:spcPct val="150000"/>
              </a:lnSpc>
              <a:buFont typeface="Courier New" pitchFamily="49" charset="0"/>
              <a:buChar char="o"/>
            </a:pPr>
            <a:r>
              <a:rPr lang="en-US" sz="2400" b="1" dirty="0" smtClean="0">
                <a:latin typeface="Times New Roman" pitchFamily="18" charset="0"/>
                <a:cs typeface="Times New Roman" pitchFamily="18" charset="0"/>
              </a:rPr>
              <a:t>Positive Behavior Support:</a:t>
            </a:r>
            <a:r>
              <a:rPr lang="en-US" sz="2400" dirty="0" smtClean="0">
                <a:latin typeface="Times New Roman" pitchFamily="18" charset="0"/>
                <a:cs typeface="Times New Roman" pitchFamily="18" charset="0"/>
              </a:rPr>
              <a:t> Teachers implement positive behavior support strategies to manage classroom behavior, promoting a positive and inclusive classroom atmosphere.</a:t>
            </a:r>
          </a:p>
          <a:p>
            <a:pPr algn="just">
              <a:lnSpc>
                <a:spcPct val="150000"/>
              </a:lnSpc>
            </a:pPr>
            <a:endParaRPr lang="en-US" sz="2400" dirty="0" smtClean="0">
              <a:latin typeface="Times New Roman" pitchFamily="18" charset="0"/>
              <a:cs typeface="Times New Roman" pitchFamily="18" charset="0"/>
            </a:endParaRPr>
          </a:p>
          <a:p>
            <a:pPr algn="just">
              <a:lnSpc>
                <a:spcPct val="150000"/>
              </a:lnSpc>
              <a:buFont typeface="Courier New" pitchFamily="49" charset="0"/>
              <a:buChar char="o"/>
            </a:pPr>
            <a:r>
              <a:rPr lang="en-US" sz="2400" b="1" dirty="0" smtClean="0">
                <a:latin typeface="Times New Roman" pitchFamily="18" charset="0"/>
                <a:cs typeface="Times New Roman" pitchFamily="18" charset="0"/>
              </a:rPr>
              <a:t>Structured Routines:</a:t>
            </a:r>
            <a:r>
              <a:rPr lang="en-US" sz="2400" dirty="0" smtClean="0">
                <a:latin typeface="Times New Roman" pitchFamily="18" charset="0"/>
                <a:cs typeface="Times New Roman" pitchFamily="18" charset="0"/>
              </a:rPr>
              <a:t> Establishing structured routines and clear expectations helps students with special needs feel secure and understand what is expected of them.</a:t>
            </a:r>
          </a:p>
          <a:p>
            <a:pPr algn="just">
              <a:lnSpc>
                <a:spcPct val="150000"/>
              </a:lnSpc>
            </a:pPr>
            <a:endParaRPr lang="en-US" sz="2400" dirty="0" smtClean="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7542" y="927463"/>
            <a:ext cx="8138161" cy="5200287"/>
          </a:xfrm>
        </p:spPr>
        <p:txBody>
          <a:bodyPr/>
          <a:lstStyle/>
          <a:p>
            <a:pPr algn="just">
              <a:lnSpc>
                <a:spcPct val="150000"/>
              </a:lnSpc>
              <a:buNone/>
            </a:pPr>
            <a:r>
              <a:rPr lang="en-US" sz="2400" b="1" dirty="0" smtClean="0">
                <a:latin typeface="Times New Roman" pitchFamily="18" charset="0"/>
                <a:cs typeface="Times New Roman" pitchFamily="18" charset="0"/>
              </a:rPr>
              <a:t> </a:t>
            </a:r>
            <a:r>
              <a:rPr lang="en-US" sz="2400" b="1" dirty="0" smtClean="0">
                <a:solidFill>
                  <a:srgbClr val="7030A0"/>
                </a:solidFill>
                <a:latin typeface="Times New Roman" pitchFamily="18" charset="0"/>
                <a:cs typeface="Times New Roman" pitchFamily="18" charset="0"/>
              </a:rPr>
              <a:t>Collaboration and Professional Development:</a:t>
            </a:r>
            <a:endParaRPr lang="en-US" sz="2400" dirty="0" smtClean="0">
              <a:solidFill>
                <a:srgbClr val="7030A0"/>
              </a:solidFill>
              <a:latin typeface="Times New Roman" pitchFamily="18" charset="0"/>
              <a:cs typeface="Times New Roman" pitchFamily="18" charset="0"/>
            </a:endParaRPr>
          </a:p>
          <a:p>
            <a:pPr algn="just">
              <a:lnSpc>
                <a:spcPct val="150000"/>
              </a:lnSpc>
              <a:buFont typeface="Courier New" pitchFamily="49" charset="0"/>
              <a:buChar char="o"/>
            </a:pPr>
            <a:r>
              <a:rPr lang="en-US" sz="2400" b="1" dirty="0" smtClean="0">
                <a:latin typeface="Times New Roman" pitchFamily="18" charset="0"/>
                <a:cs typeface="Times New Roman" pitchFamily="18" charset="0"/>
              </a:rPr>
              <a:t>Collaboration with Specialists:</a:t>
            </a:r>
            <a:r>
              <a:rPr lang="en-US" sz="2400" dirty="0" smtClean="0">
                <a:latin typeface="Times New Roman" pitchFamily="18" charset="0"/>
                <a:cs typeface="Times New Roman" pitchFamily="18" charset="0"/>
              </a:rPr>
              <a:t> Teachers collaborate with special education specialists, therapists, and other professionals to ensure comprehensive support for students with special needs.</a:t>
            </a:r>
          </a:p>
          <a:p>
            <a:pPr algn="just">
              <a:lnSpc>
                <a:spcPct val="150000"/>
              </a:lnSpc>
            </a:pPr>
            <a:endParaRPr lang="en-US" sz="2400" dirty="0" smtClean="0">
              <a:latin typeface="Times New Roman" pitchFamily="18" charset="0"/>
              <a:cs typeface="Times New Roman" pitchFamily="18" charset="0"/>
            </a:endParaRPr>
          </a:p>
          <a:p>
            <a:pPr algn="just">
              <a:lnSpc>
                <a:spcPct val="150000"/>
              </a:lnSpc>
              <a:buFont typeface="Courier New" pitchFamily="49" charset="0"/>
              <a:buChar char="o"/>
            </a:pPr>
            <a:r>
              <a:rPr lang="en-US" sz="2400" b="1" dirty="0" smtClean="0">
                <a:latin typeface="Times New Roman" pitchFamily="18" charset="0"/>
                <a:cs typeface="Times New Roman" pitchFamily="18" charset="0"/>
              </a:rPr>
              <a:t>Ongoing Learning:</a:t>
            </a:r>
            <a:r>
              <a:rPr lang="en-US" sz="2400" dirty="0" smtClean="0">
                <a:latin typeface="Times New Roman" pitchFamily="18" charset="0"/>
                <a:cs typeface="Times New Roman" pitchFamily="18" charset="0"/>
              </a:rPr>
              <a:t> Teachers engage in ongoing professional development to stay informed</a:t>
            </a:r>
            <a:endParaRPr lang="en-US" sz="2400" dirty="0"/>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5189" y="190500"/>
            <a:ext cx="6910252" cy="582613"/>
          </a:xfrm>
        </p:spPr>
        <p:txBody>
          <a:bodyPr/>
          <a:lstStyle/>
          <a:p>
            <a:pPr algn="ctr"/>
            <a:r>
              <a:rPr lang="en-US" sz="2400" b="1" dirty="0" smtClean="0">
                <a:solidFill>
                  <a:srgbClr val="C00000"/>
                </a:solidFill>
                <a:latin typeface="Times New Roman" pitchFamily="18" charset="0"/>
                <a:cs typeface="Times New Roman" pitchFamily="18" charset="0"/>
              </a:rPr>
              <a:t>Benefits of Strong Partnerships in Inclusive Education</a:t>
            </a:r>
            <a:endParaRPr lang="en-US" sz="24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3474720" y="1254034"/>
            <a:ext cx="6518366" cy="4873715"/>
          </a:xfrm>
        </p:spPr>
        <p:txBody>
          <a:bodyPr/>
          <a:lstStyle/>
          <a:p>
            <a:pPr marL="457200" indent="-457200" algn="just">
              <a:lnSpc>
                <a:spcPct val="150000"/>
              </a:lnSpc>
              <a:buFont typeface="+mj-lt"/>
              <a:buAutoNum type="arabicPeriod"/>
            </a:pPr>
            <a:r>
              <a:rPr lang="en-US" sz="2400" b="1" dirty="0" smtClean="0">
                <a:latin typeface="Times New Roman" pitchFamily="18" charset="0"/>
                <a:cs typeface="Times New Roman" pitchFamily="18" charset="0"/>
              </a:rPr>
              <a:t>Enhanced Learning Outcomes:</a:t>
            </a:r>
            <a:endParaRPr lang="en-US" sz="2400" dirty="0" smtClean="0">
              <a:latin typeface="Times New Roman" pitchFamily="18" charset="0"/>
              <a:cs typeface="Times New Roman" pitchFamily="18" charset="0"/>
            </a:endParaRPr>
          </a:p>
          <a:p>
            <a:pPr lvl="1" algn="just">
              <a:lnSpc>
                <a:spcPct val="150000"/>
              </a:lnSpc>
              <a:buFont typeface="Wingdings" pitchFamily="2" charset="2"/>
              <a:buChar char="§"/>
            </a:pPr>
            <a:r>
              <a:rPr lang="en-US" sz="2000" b="1" dirty="0" smtClean="0">
                <a:latin typeface="Times New Roman" pitchFamily="18" charset="0"/>
                <a:cs typeface="Times New Roman" pitchFamily="18" charset="0"/>
              </a:rPr>
              <a:t>Holistic Development</a:t>
            </a:r>
          </a:p>
          <a:p>
            <a:pPr lvl="1" algn="just">
              <a:lnSpc>
                <a:spcPct val="150000"/>
              </a:lnSpc>
              <a:buFont typeface="Wingdings" pitchFamily="2" charset="2"/>
              <a:buChar char="§"/>
            </a:pPr>
            <a:r>
              <a:rPr lang="en-US" sz="2000" b="1" dirty="0" smtClean="0">
                <a:latin typeface="Times New Roman" pitchFamily="18" charset="0"/>
                <a:cs typeface="Times New Roman" pitchFamily="18" charset="0"/>
              </a:rPr>
              <a:t>Consistent Support</a:t>
            </a:r>
            <a:endParaRPr lang="en-US" sz="2000" dirty="0" smtClean="0">
              <a:latin typeface="Times New Roman" pitchFamily="18" charset="0"/>
              <a:cs typeface="Times New Roman" pitchFamily="18" charset="0"/>
            </a:endParaRPr>
          </a:p>
          <a:p>
            <a:pPr algn="just">
              <a:lnSpc>
                <a:spcPct val="150000"/>
              </a:lnSpc>
              <a:buNone/>
            </a:pPr>
            <a:r>
              <a:rPr lang="en-US" sz="2400" b="1" dirty="0" smtClean="0">
                <a:latin typeface="Times New Roman" pitchFamily="18" charset="0"/>
                <a:cs typeface="Times New Roman" pitchFamily="18" charset="0"/>
              </a:rPr>
              <a:t>2.   Positive School Climate:</a:t>
            </a:r>
            <a:endParaRPr lang="en-US" sz="2400" dirty="0" smtClean="0">
              <a:latin typeface="Times New Roman" pitchFamily="18" charset="0"/>
              <a:cs typeface="Times New Roman" pitchFamily="18" charset="0"/>
            </a:endParaRPr>
          </a:p>
          <a:p>
            <a:pPr lvl="1" algn="just">
              <a:lnSpc>
                <a:spcPct val="150000"/>
              </a:lnSpc>
              <a:buFont typeface="Wingdings" pitchFamily="2" charset="2"/>
              <a:buChar char="§"/>
            </a:pPr>
            <a:r>
              <a:rPr lang="en-US" sz="2000" b="1" dirty="0" smtClean="0">
                <a:latin typeface="Times New Roman" pitchFamily="18" charset="0"/>
                <a:cs typeface="Times New Roman" pitchFamily="18" charset="0"/>
              </a:rPr>
              <a:t>Inclusive Environment</a:t>
            </a:r>
            <a:endParaRPr lang="en-US" sz="2000" dirty="0" smtClean="0">
              <a:latin typeface="Times New Roman" pitchFamily="18" charset="0"/>
              <a:cs typeface="Times New Roman" pitchFamily="18" charset="0"/>
            </a:endParaRPr>
          </a:p>
          <a:p>
            <a:pPr lvl="1" algn="just">
              <a:lnSpc>
                <a:spcPct val="150000"/>
              </a:lnSpc>
              <a:buFont typeface="Wingdings" pitchFamily="2" charset="2"/>
              <a:buChar char="§"/>
            </a:pPr>
            <a:r>
              <a:rPr lang="en-US" sz="2000" b="1" dirty="0" smtClean="0">
                <a:latin typeface="Times New Roman" pitchFamily="18" charset="0"/>
                <a:cs typeface="Times New Roman" pitchFamily="18" charset="0"/>
              </a:rPr>
              <a:t>Reduced Stigma</a:t>
            </a:r>
            <a:endParaRPr lang="en-US" sz="2000" dirty="0" smtClean="0">
              <a:latin typeface="Times New Roman" pitchFamily="18" charset="0"/>
              <a:cs typeface="Times New Roman" pitchFamily="18" charset="0"/>
            </a:endParaRPr>
          </a:p>
          <a:p>
            <a:pPr algn="just">
              <a:lnSpc>
                <a:spcPct val="150000"/>
              </a:lnSpc>
              <a:buNone/>
            </a:pPr>
            <a:r>
              <a:rPr lang="en-US" sz="2400" b="1" dirty="0" smtClean="0">
                <a:latin typeface="Times New Roman" pitchFamily="18" charset="0"/>
                <a:cs typeface="Times New Roman" pitchFamily="18" charset="0"/>
              </a:rPr>
              <a:t> 3.  Empowered Students:</a:t>
            </a:r>
            <a:endParaRPr lang="en-US" sz="2400" dirty="0" smtClean="0">
              <a:latin typeface="Times New Roman" pitchFamily="18" charset="0"/>
              <a:cs typeface="Times New Roman" pitchFamily="18" charset="0"/>
            </a:endParaRPr>
          </a:p>
          <a:p>
            <a:pPr lvl="1" algn="just">
              <a:lnSpc>
                <a:spcPct val="150000"/>
              </a:lnSpc>
              <a:buFont typeface="Wingdings" pitchFamily="2" charset="2"/>
              <a:buChar char="§"/>
            </a:pPr>
            <a:r>
              <a:rPr lang="en-US" sz="2000" b="1" dirty="0" smtClean="0">
                <a:latin typeface="Times New Roman" pitchFamily="18" charset="0"/>
                <a:cs typeface="Times New Roman" pitchFamily="18" charset="0"/>
              </a:rPr>
              <a:t>Self-Advocacy</a:t>
            </a:r>
            <a:endParaRPr lang="en-US" sz="2000" dirty="0" smtClean="0">
              <a:latin typeface="Times New Roman" pitchFamily="18" charset="0"/>
              <a:cs typeface="Times New Roman" pitchFamily="18" charset="0"/>
            </a:endParaRPr>
          </a:p>
          <a:p>
            <a:pPr lvl="1" algn="just">
              <a:lnSpc>
                <a:spcPct val="150000"/>
              </a:lnSpc>
              <a:buFont typeface="Wingdings" pitchFamily="2" charset="2"/>
              <a:buChar char="§"/>
            </a:pPr>
            <a:r>
              <a:rPr lang="en-US" sz="2000" b="1" dirty="0" smtClean="0">
                <a:latin typeface="Times New Roman" pitchFamily="18" charset="0"/>
                <a:cs typeface="Times New Roman" pitchFamily="18" charset="0"/>
              </a:rPr>
              <a:t>Peer Relationships</a:t>
            </a: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echForest\Desktop\download (2).jpg"/>
          <p:cNvPicPr>
            <a:picLocks noGrp="1" noChangeAspect="1" noChangeArrowheads="1"/>
          </p:cNvPicPr>
          <p:nvPr>
            <p:ph idx="1"/>
          </p:nvPr>
        </p:nvPicPr>
        <p:blipFill>
          <a:blip r:embed="rId2"/>
          <a:srcRect/>
          <a:stretch>
            <a:fillRect/>
          </a:stretch>
        </p:blipFill>
        <p:spPr bwMode="auto">
          <a:xfrm>
            <a:off x="2495008" y="849086"/>
            <a:ext cx="6844936" cy="4807132"/>
          </a:xfrm>
          <a:prstGeom prst="rect">
            <a:avLst/>
          </a:prstGeom>
          <a:noFill/>
        </p:spPr>
      </p:pic>
      <p:pic>
        <p:nvPicPr>
          <p:cNvPr id="4" name="Picture 3" descr="blue logo png.png"/>
          <p:cNvPicPr/>
          <p:nvPr/>
        </p:nvPicPr>
        <p:blipFill>
          <a:blip r:embed="rId3" cstate="print"/>
          <a:stretch>
            <a:fillRect/>
          </a:stretch>
        </p:blipFill>
        <p:spPr>
          <a:xfrm>
            <a:off x="330924" y="215701"/>
            <a:ext cx="911679" cy="84238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6652" y="1005840"/>
            <a:ext cx="9039497" cy="5029200"/>
          </a:xfrm>
        </p:spPr>
        <p:txBody>
          <a:bodyPr/>
          <a:lstStyle/>
          <a:p>
            <a:pPr algn="just">
              <a:buFont typeface="Wingdings" pitchFamily="2" charset="2"/>
              <a:buChar char="v"/>
            </a:pPr>
            <a:r>
              <a:rPr lang="en-US" sz="2400" b="1" dirty="0" smtClean="0">
                <a:solidFill>
                  <a:srgbClr val="7030A0"/>
                </a:solidFill>
                <a:latin typeface="Times New Roman" pitchFamily="18" charset="0"/>
                <a:cs typeface="Times New Roman" pitchFamily="18" charset="0"/>
              </a:rPr>
              <a:t>Resource Limitations:</a:t>
            </a:r>
            <a:endParaRPr lang="en-US" sz="2400" b="1" dirty="0" smtClean="0">
              <a:latin typeface="Times New Roman" pitchFamily="18" charset="0"/>
              <a:cs typeface="Times New Roman" pitchFamily="18" charset="0"/>
            </a:endParaRPr>
          </a:p>
          <a:p>
            <a:pPr lvl="1" algn="just">
              <a:lnSpc>
                <a:spcPct val="150000"/>
              </a:lnSpc>
              <a:buFont typeface="Wingdings" pitchFamily="2" charset="2"/>
              <a:buChar char="§"/>
            </a:pPr>
            <a:r>
              <a:rPr lang="en-US" sz="2200" dirty="0" smtClean="0">
                <a:latin typeface="Times New Roman" pitchFamily="18" charset="0"/>
                <a:cs typeface="Times New Roman" pitchFamily="18" charset="0"/>
              </a:rPr>
              <a:t>Often, there are not enough resources, such as special education teachers, aides, and materials.</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Limited resources can make it challenging to meet the needs of all students.</a:t>
            </a:r>
          </a:p>
          <a:p>
            <a:pPr algn="just">
              <a:buFont typeface="Wingdings" pitchFamily="2" charset="2"/>
              <a:buChar char="v"/>
            </a:pPr>
            <a:r>
              <a:rPr lang="en-US" sz="2400" b="1" dirty="0" smtClean="0">
                <a:solidFill>
                  <a:srgbClr val="7030A0"/>
                </a:solidFill>
                <a:latin typeface="Times New Roman" pitchFamily="18" charset="0"/>
                <a:cs typeface="Times New Roman" pitchFamily="18" charset="0"/>
              </a:rPr>
              <a:t>Teacher Preparedness:</a:t>
            </a:r>
            <a:endParaRPr lang="en-US" sz="2400" b="1" dirty="0" smtClean="0">
              <a:latin typeface="Times New Roman" pitchFamily="18" charset="0"/>
              <a:cs typeface="Times New Roman" pitchFamily="18" charset="0"/>
            </a:endParaRPr>
          </a:p>
          <a:p>
            <a:pPr lvl="1" algn="just">
              <a:lnSpc>
                <a:spcPct val="150000"/>
              </a:lnSpc>
              <a:buFont typeface="Wingdings" pitchFamily="2" charset="2"/>
              <a:buChar char="§"/>
            </a:pPr>
            <a:r>
              <a:rPr lang="en-US" sz="2200" dirty="0" smtClean="0">
                <a:latin typeface="Times New Roman" pitchFamily="18" charset="0"/>
                <a:cs typeface="Times New Roman" pitchFamily="18" charset="0"/>
              </a:rPr>
              <a:t>Many teachers feel they lack the training and skills necessary to effectively teach in inclusive classrooms.</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Ongoing professional development is crucial for teachers to stay updated with inclusive education strategies.</a:t>
            </a:r>
            <a:endParaRPr lang="en-US" sz="22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3771" y="1174750"/>
            <a:ext cx="9339943" cy="4953000"/>
          </a:xfrm>
        </p:spPr>
        <p:txBody>
          <a:bodyPr/>
          <a:lstStyle/>
          <a:p>
            <a:pPr algn="just">
              <a:lnSpc>
                <a:spcPct val="150000"/>
              </a:lnSpc>
              <a:buFont typeface="Wingdings" pitchFamily="2" charset="2"/>
              <a:buChar char="v"/>
            </a:pPr>
            <a:r>
              <a:rPr lang="en-US" sz="2400" b="1" dirty="0" smtClean="0">
                <a:solidFill>
                  <a:srgbClr val="7030A0"/>
                </a:solidFill>
                <a:latin typeface="Times New Roman" pitchFamily="18" charset="0"/>
                <a:cs typeface="Times New Roman" pitchFamily="18" charset="0"/>
              </a:rPr>
              <a:t>Parental Involvement:</a:t>
            </a:r>
            <a:endParaRPr lang="en-US" sz="2400" dirty="0" smtClean="0">
              <a:solidFill>
                <a:srgbClr val="7030A0"/>
              </a:solidFill>
              <a:latin typeface="Times New Roman" pitchFamily="18" charset="0"/>
              <a:cs typeface="Times New Roman" pitchFamily="18" charset="0"/>
            </a:endParaRPr>
          </a:p>
          <a:p>
            <a:pPr lvl="1" algn="just">
              <a:lnSpc>
                <a:spcPct val="150000"/>
              </a:lnSpc>
              <a:buFont typeface="Wingdings" pitchFamily="2" charset="2"/>
              <a:buChar char="§"/>
            </a:pPr>
            <a:r>
              <a:rPr lang="en-US" sz="2200" dirty="0" smtClean="0">
                <a:latin typeface="Times New Roman" pitchFamily="18" charset="0"/>
                <a:cs typeface="Times New Roman" pitchFamily="18" charset="0"/>
              </a:rPr>
              <a:t>Engaging parents of all students, especially those with special needs, can be difficult.</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Building strong home-school connections is important for student success.</a:t>
            </a:r>
          </a:p>
          <a:p>
            <a:pPr algn="just">
              <a:lnSpc>
                <a:spcPct val="150000"/>
              </a:lnSpc>
              <a:buFont typeface="Wingdings" pitchFamily="2" charset="2"/>
              <a:buChar char="v"/>
            </a:pPr>
            <a:r>
              <a:rPr lang="en-US" sz="2400" b="1" dirty="0" smtClean="0">
                <a:solidFill>
                  <a:srgbClr val="7030A0"/>
                </a:solidFill>
                <a:latin typeface="Times New Roman" pitchFamily="18" charset="0"/>
                <a:cs typeface="Times New Roman" pitchFamily="18" charset="0"/>
              </a:rPr>
              <a:t>Assessment and Evaluation:</a:t>
            </a:r>
            <a:endParaRPr lang="en-US" sz="2400" dirty="0" smtClean="0">
              <a:solidFill>
                <a:srgbClr val="7030A0"/>
              </a:solidFill>
              <a:latin typeface="Times New Roman" pitchFamily="18" charset="0"/>
              <a:cs typeface="Times New Roman" pitchFamily="18" charset="0"/>
            </a:endParaRPr>
          </a:p>
          <a:p>
            <a:pPr lvl="1" algn="just">
              <a:lnSpc>
                <a:spcPct val="150000"/>
              </a:lnSpc>
              <a:buFont typeface="Wingdings" pitchFamily="2" charset="2"/>
              <a:buChar char="§"/>
            </a:pPr>
            <a:r>
              <a:rPr lang="en-US" sz="2200" dirty="0" smtClean="0">
                <a:latin typeface="Times New Roman" pitchFamily="18" charset="0"/>
                <a:cs typeface="Times New Roman" pitchFamily="18" charset="0"/>
              </a:rPr>
              <a:t>Standardized tests may not accurately reflect the abilities of all students in an inclusive classroom.</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Alternative assessment methods are often needed to evaluate student progress.</a:t>
            </a:r>
          </a:p>
          <a:p>
            <a:pPr algn="just">
              <a:lnSpc>
                <a:spcPct val="150000"/>
              </a:lnSpc>
            </a:pPr>
            <a:endParaRPr lang="en-US" sz="24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6652" y="901338"/>
            <a:ext cx="9300754" cy="5003074"/>
          </a:xfrm>
        </p:spPr>
        <p:txBody>
          <a:bodyPr/>
          <a:lstStyle/>
          <a:p>
            <a:pPr algn="just">
              <a:lnSpc>
                <a:spcPct val="150000"/>
              </a:lnSpc>
              <a:buFont typeface="Wingdings" pitchFamily="2" charset="2"/>
              <a:buChar char="v"/>
            </a:pPr>
            <a:r>
              <a:rPr lang="en-US" sz="2400" b="1" dirty="0" smtClean="0">
                <a:solidFill>
                  <a:srgbClr val="7030A0"/>
                </a:solidFill>
                <a:latin typeface="Times New Roman" pitchFamily="18" charset="0"/>
                <a:cs typeface="Times New Roman" pitchFamily="18" charset="0"/>
              </a:rPr>
              <a:t>Collaboration:</a:t>
            </a:r>
            <a:endParaRPr lang="en-US" sz="2400" dirty="0" smtClean="0">
              <a:solidFill>
                <a:srgbClr val="7030A0"/>
              </a:solidFill>
              <a:latin typeface="Times New Roman" pitchFamily="18" charset="0"/>
              <a:cs typeface="Times New Roman" pitchFamily="18" charset="0"/>
            </a:endParaRPr>
          </a:p>
          <a:p>
            <a:pPr lvl="1" algn="just">
              <a:lnSpc>
                <a:spcPct val="150000"/>
              </a:lnSpc>
              <a:buFont typeface="Wingdings" pitchFamily="2" charset="2"/>
              <a:buChar char="§"/>
            </a:pPr>
            <a:r>
              <a:rPr lang="en-US" sz="2200" dirty="0" smtClean="0">
                <a:latin typeface="Times New Roman" pitchFamily="18" charset="0"/>
                <a:cs typeface="Times New Roman" pitchFamily="18" charset="0"/>
              </a:rPr>
              <a:t>Effective inclusion requires collaboration between general and special education teachers.</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Coordinating planning and instruction can be time-consuming and requires good communication.</a:t>
            </a:r>
          </a:p>
          <a:p>
            <a:pPr algn="just">
              <a:lnSpc>
                <a:spcPct val="150000"/>
              </a:lnSpc>
              <a:buFont typeface="Wingdings" pitchFamily="2" charset="2"/>
              <a:buChar char="v"/>
            </a:pPr>
            <a:r>
              <a:rPr lang="en-US" sz="2400" b="1" dirty="0" smtClean="0">
                <a:solidFill>
                  <a:srgbClr val="7030A0"/>
                </a:solidFill>
                <a:latin typeface="Times New Roman" pitchFamily="18" charset="0"/>
                <a:cs typeface="Times New Roman" pitchFamily="18" charset="0"/>
              </a:rPr>
              <a:t>Social Integration:</a:t>
            </a:r>
            <a:endParaRPr lang="en-US" sz="2400" dirty="0" smtClean="0">
              <a:solidFill>
                <a:srgbClr val="7030A0"/>
              </a:solidFill>
              <a:latin typeface="Times New Roman" pitchFamily="18" charset="0"/>
              <a:cs typeface="Times New Roman" pitchFamily="18" charset="0"/>
            </a:endParaRPr>
          </a:p>
          <a:p>
            <a:pPr lvl="1" algn="just">
              <a:lnSpc>
                <a:spcPct val="150000"/>
              </a:lnSpc>
              <a:buFont typeface="Wingdings" pitchFamily="2" charset="2"/>
              <a:buChar char="§"/>
            </a:pPr>
            <a:r>
              <a:rPr lang="en-US" sz="2200" dirty="0" smtClean="0">
                <a:latin typeface="Times New Roman" pitchFamily="18" charset="0"/>
                <a:cs typeface="Times New Roman" pitchFamily="18" charset="0"/>
              </a:rPr>
              <a:t>Ensuring that students with special needs are socially integrated with their peers can be challenging.</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Activities that promote social interaction and peer support are important.</a:t>
            </a:r>
          </a:p>
          <a:p>
            <a:pPr algn="just">
              <a:lnSpc>
                <a:spcPct val="150000"/>
              </a:lnSpc>
            </a:pPr>
            <a:endParaRPr lang="en-US" sz="24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31965" y="1058091"/>
            <a:ext cx="9144001" cy="4924699"/>
          </a:xfrm>
        </p:spPr>
        <p:txBody>
          <a:bodyPr>
            <a:noAutofit/>
          </a:bodyPr>
          <a:lstStyle/>
          <a:p>
            <a:pPr algn="just">
              <a:lnSpc>
                <a:spcPct val="150000"/>
              </a:lnSpc>
              <a:buFont typeface="Wingdings" pitchFamily="2" charset="2"/>
              <a:buChar char="v"/>
            </a:pPr>
            <a:r>
              <a:rPr lang="en-US" sz="2400" b="1" dirty="0" smtClean="0">
                <a:solidFill>
                  <a:srgbClr val="7030A0"/>
                </a:solidFill>
                <a:latin typeface="Times New Roman" pitchFamily="18" charset="0"/>
                <a:cs typeface="Times New Roman" pitchFamily="18" charset="0"/>
              </a:rPr>
              <a:t>Physical Accessibility:</a:t>
            </a:r>
            <a:endParaRPr lang="en-US" sz="2400" b="1" dirty="0" smtClean="0">
              <a:latin typeface="Times New Roman" pitchFamily="18" charset="0"/>
              <a:cs typeface="Times New Roman" pitchFamily="18" charset="0"/>
            </a:endParaRPr>
          </a:p>
          <a:p>
            <a:pPr lvl="1" algn="just">
              <a:lnSpc>
                <a:spcPct val="150000"/>
              </a:lnSpc>
              <a:buFont typeface="Wingdings" pitchFamily="2" charset="2"/>
              <a:buChar char="§"/>
            </a:pPr>
            <a:r>
              <a:rPr lang="en-US" sz="2200" dirty="0" smtClean="0">
                <a:latin typeface="Times New Roman" pitchFamily="18" charset="0"/>
                <a:cs typeface="Times New Roman" pitchFamily="18" charset="0"/>
              </a:rPr>
              <a:t>The classroom environment must be physically accessible to all students, including those with mobility impairments.</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Adaptations may be needed to ensure all students can participate fully.</a:t>
            </a:r>
          </a:p>
          <a:p>
            <a:pPr algn="just">
              <a:lnSpc>
                <a:spcPct val="150000"/>
              </a:lnSpc>
              <a:buFont typeface="Wingdings" pitchFamily="2" charset="2"/>
              <a:buChar char="v"/>
            </a:pPr>
            <a:r>
              <a:rPr lang="en-US" sz="2400" b="1" dirty="0" smtClean="0">
                <a:solidFill>
                  <a:srgbClr val="7030A0"/>
                </a:solidFill>
                <a:latin typeface="Times New Roman" pitchFamily="18" charset="0"/>
                <a:cs typeface="Times New Roman" pitchFamily="18" charset="0"/>
              </a:rPr>
              <a:t>Curriculum Adaptation:</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The standard curriculum may need to be modified to meet the needs of all students.</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Teachers need to be skilled in adapting and differentiating curriculum content.</a:t>
            </a:r>
            <a:endParaRPr lang="en-US" sz="2200" dirty="0">
              <a:latin typeface="Times New Roman" pitchFamily="18" charset="0"/>
              <a:cs typeface="Times New Roman" pitchFamily="18" charset="0"/>
            </a:endParaRPr>
          </a:p>
        </p:txBody>
      </p:sp>
      <p:pic>
        <p:nvPicPr>
          <p:cNvPr id="3" name="Picture 2"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0789" y="190500"/>
            <a:ext cx="8490857" cy="582613"/>
          </a:xfrm>
        </p:spPr>
        <p:txBody>
          <a:bodyPr/>
          <a:lstStyle/>
          <a:p>
            <a:pPr algn="ctr"/>
            <a:r>
              <a:rPr lang="en-US" sz="2800" dirty="0" smtClean="0">
                <a:solidFill>
                  <a:srgbClr val="C00000"/>
                </a:solidFill>
                <a:latin typeface="Times New Roman" pitchFamily="18" charset="0"/>
                <a:cs typeface="Times New Roman" pitchFamily="18" charset="0"/>
              </a:rPr>
              <a:t>Methods of management of inclusive  Classroom</a:t>
            </a:r>
            <a:endParaRPr lang="en-US" sz="28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933302" y="1174750"/>
            <a:ext cx="8138161" cy="4953000"/>
          </a:xfrm>
        </p:spPr>
        <p:txBody>
          <a:bodyPr/>
          <a:lstStyle/>
          <a:p>
            <a:pPr algn="just">
              <a:lnSpc>
                <a:spcPct val="150000"/>
              </a:lnSpc>
            </a:pPr>
            <a:r>
              <a:rPr lang="en-US" sz="2400" dirty="0" smtClean="0">
                <a:latin typeface="Times New Roman" pitchFamily="18" charset="0"/>
                <a:cs typeface="Times New Roman" pitchFamily="18" charset="0"/>
              </a:rPr>
              <a:t>Planning / Curriculum</a:t>
            </a:r>
          </a:p>
          <a:p>
            <a:pPr algn="just">
              <a:lnSpc>
                <a:spcPct val="150000"/>
              </a:lnSpc>
            </a:pPr>
            <a:r>
              <a:rPr lang="en-US" sz="2400" dirty="0" smtClean="0">
                <a:latin typeface="Times New Roman" pitchFamily="18" charset="0"/>
                <a:cs typeface="Times New Roman" pitchFamily="18" charset="0"/>
              </a:rPr>
              <a:t>Seating Arrangement</a:t>
            </a:r>
          </a:p>
          <a:p>
            <a:pPr algn="just">
              <a:lnSpc>
                <a:spcPct val="150000"/>
              </a:lnSpc>
            </a:pPr>
            <a:r>
              <a:rPr lang="en-US" sz="2400" dirty="0" smtClean="0">
                <a:latin typeface="Times New Roman" pitchFamily="18" charset="0"/>
                <a:cs typeface="Times New Roman" pitchFamily="18" charset="0"/>
              </a:rPr>
              <a:t>Use of Visual aids</a:t>
            </a:r>
          </a:p>
          <a:p>
            <a:pPr algn="just">
              <a:lnSpc>
                <a:spcPct val="150000"/>
              </a:lnSpc>
            </a:pPr>
            <a:r>
              <a:rPr lang="en-US" sz="2400" dirty="0" smtClean="0">
                <a:latin typeface="Times New Roman" pitchFamily="18" charset="0"/>
                <a:cs typeface="Times New Roman" pitchFamily="18" charset="0"/>
              </a:rPr>
              <a:t>Use of various instructional formats and pedagogical methods</a:t>
            </a:r>
          </a:p>
          <a:p>
            <a:pPr algn="just">
              <a:lnSpc>
                <a:spcPct val="150000"/>
              </a:lnSpc>
            </a:pPr>
            <a:r>
              <a:rPr lang="en-US" sz="2400" dirty="0" smtClean="0">
                <a:latin typeface="Times New Roman" pitchFamily="18" charset="0"/>
                <a:cs typeface="Times New Roman" pitchFamily="18" charset="0"/>
              </a:rPr>
              <a:t>Limiting the use of punishment</a:t>
            </a:r>
          </a:p>
          <a:p>
            <a:pPr algn="just">
              <a:lnSpc>
                <a:spcPct val="150000"/>
              </a:lnSpc>
            </a:pPr>
            <a:r>
              <a:rPr lang="en-US" sz="2400" dirty="0" smtClean="0">
                <a:latin typeface="Times New Roman" pitchFamily="18" charset="0"/>
                <a:cs typeface="Times New Roman" pitchFamily="18" charset="0"/>
              </a:rPr>
              <a:t>Implement Universal Design for Learning</a:t>
            </a:r>
          </a:p>
          <a:p>
            <a:pPr algn="just">
              <a:lnSpc>
                <a:spcPct val="150000"/>
              </a:lnSpc>
            </a:pPr>
            <a:r>
              <a:rPr lang="en-US" sz="2400" dirty="0" smtClean="0">
                <a:latin typeface="Times New Roman" pitchFamily="18" charset="0"/>
                <a:cs typeface="Times New Roman" pitchFamily="18" charset="0"/>
              </a:rPr>
              <a:t>Use of ICT tools</a:t>
            </a:r>
          </a:p>
          <a:p>
            <a:pPr algn="just">
              <a:lnSpc>
                <a:spcPct val="150000"/>
              </a:lnSpc>
            </a:pPr>
            <a:r>
              <a:rPr lang="en-US" sz="2400" dirty="0" smtClean="0">
                <a:latin typeface="Times New Roman" pitchFamily="18" charset="0"/>
                <a:cs typeface="Times New Roman" pitchFamily="18" charset="0"/>
              </a:rPr>
              <a:t>Overall Infrastructure</a:t>
            </a:r>
          </a:p>
          <a:p>
            <a:endParaRPr lang="en-US" dirty="0" smtClean="0"/>
          </a:p>
          <a:p>
            <a:endParaRPr lang="en-US" dirty="0"/>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54480" y="1240971"/>
            <a:ext cx="9196251" cy="5107577"/>
          </a:xfrm>
        </p:spPr>
        <p:txBody>
          <a:bodyPr>
            <a:noAutofit/>
          </a:bodyPr>
          <a:lstStyle/>
          <a:p>
            <a:pPr>
              <a:lnSpc>
                <a:spcPct val="150000"/>
              </a:lnSpc>
              <a:buNone/>
            </a:pPr>
            <a:r>
              <a:rPr lang="en-US" sz="2400" b="1" dirty="0" smtClean="0">
                <a:solidFill>
                  <a:srgbClr val="7030A0"/>
                </a:solidFill>
                <a:latin typeface="Times New Roman" pitchFamily="18" charset="0"/>
                <a:cs typeface="Times New Roman" pitchFamily="18" charset="0"/>
              </a:rPr>
              <a:t>1.Classroom Management</a:t>
            </a:r>
          </a:p>
          <a:p>
            <a:pPr lvl="1" algn="just">
              <a:buFont typeface="Wingdings" pitchFamily="2" charset="2"/>
              <a:buChar char="Ø"/>
            </a:pPr>
            <a:r>
              <a:rPr lang="en-US" sz="2400" b="1" dirty="0" smtClean="0">
                <a:latin typeface="Times New Roman" pitchFamily="18" charset="0"/>
                <a:cs typeface="Times New Roman" pitchFamily="18" charset="0"/>
              </a:rPr>
              <a:t>Clear Expectations</a:t>
            </a:r>
            <a:r>
              <a:rPr lang="en-US" sz="2400" dirty="0" smtClean="0">
                <a:latin typeface="Times New Roman" pitchFamily="18" charset="0"/>
                <a:cs typeface="Times New Roman" pitchFamily="18" charset="0"/>
              </a:rPr>
              <a:t>: Establishing and consistently enforcing clear rules and expectations.</a:t>
            </a:r>
          </a:p>
          <a:p>
            <a:pPr lvl="1" algn="just">
              <a:buFont typeface="Wingdings" pitchFamily="2" charset="2"/>
              <a:buChar char="Ø"/>
            </a:pPr>
            <a:endParaRPr lang="en-US" sz="2400"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Positive Reinforcement</a:t>
            </a:r>
            <a:r>
              <a:rPr lang="en-US" sz="2400" dirty="0" smtClean="0">
                <a:latin typeface="Times New Roman" pitchFamily="18" charset="0"/>
                <a:cs typeface="Times New Roman" pitchFamily="18" charset="0"/>
              </a:rPr>
              <a:t>: Using rewards and praise to encourage desirable behaviors.</a:t>
            </a:r>
          </a:p>
          <a:p>
            <a:pPr lvl="1" algn="just">
              <a:buFont typeface="Wingdings" pitchFamily="2" charset="2"/>
              <a:buChar char="Ø"/>
            </a:pPr>
            <a:endParaRPr lang="en-US" sz="2400"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Behavioral Interventions</a:t>
            </a:r>
            <a:r>
              <a:rPr lang="en-US" sz="2400" dirty="0" smtClean="0">
                <a:latin typeface="Times New Roman" pitchFamily="18" charset="0"/>
                <a:cs typeface="Times New Roman" pitchFamily="18" charset="0"/>
              </a:rPr>
              <a:t>: Implementing individualized behavior plans for students who need extra support.</a:t>
            </a:r>
          </a:p>
          <a:p>
            <a:pPr lvl="1" algn="just">
              <a:buFont typeface="Wingdings" pitchFamily="2" charset="2"/>
              <a:buChar char="Ø"/>
            </a:pPr>
            <a:endParaRPr lang="en-US" sz="2400"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Consistency</a:t>
            </a:r>
            <a:r>
              <a:rPr lang="en-US" sz="2400" dirty="0" smtClean="0">
                <a:latin typeface="Times New Roman" pitchFamily="18" charset="0"/>
                <a:cs typeface="Times New Roman" pitchFamily="18" charset="0"/>
              </a:rPr>
              <a:t>: Maintaining consistent routines and responses to behaviors.</a:t>
            </a:r>
          </a:p>
          <a:p>
            <a:pPr>
              <a:lnSpc>
                <a:spcPct val="150000"/>
              </a:lnSpc>
            </a:pPr>
            <a:endParaRPr lang="en-US" sz="2400" dirty="0">
              <a:latin typeface="Times New Roman" pitchFamily="18" charset="0"/>
              <a:cs typeface="Times New Roman" pitchFamily="18" charset="0"/>
            </a:endParaRPr>
          </a:p>
        </p:txBody>
      </p:sp>
      <p:sp>
        <p:nvSpPr>
          <p:cNvPr id="3" name="Title 2"/>
          <p:cNvSpPr>
            <a:spLocks noGrp="1"/>
          </p:cNvSpPr>
          <p:nvPr>
            <p:ph type="title"/>
          </p:nvPr>
        </p:nvSpPr>
        <p:spPr>
          <a:xfrm>
            <a:off x="1476104" y="190500"/>
            <a:ext cx="8138160" cy="1115786"/>
          </a:xfrm>
        </p:spPr>
        <p:txBody>
          <a:bodyPr>
            <a:normAutofit/>
          </a:bodyPr>
          <a:lstStyle/>
          <a:p>
            <a:pPr algn="ctr"/>
            <a:r>
              <a:rPr lang="en-US" sz="2800" b="1" dirty="0" smtClean="0">
                <a:solidFill>
                  <a:srgbClr val="C00000"/>
                </a:solidFill>
                <a:latin typeface="Times New Roman" pitchFamily="18" charset="0"/>
                <a:cs typeface="Times New Roman" pitchFamily="18" charset="0"/>
              </a:rPr>
              <a:t>Evidence-based Classroom </a:t>
            </a:r>
            <a:r>
              <a:rPr lang="en-US" sz="2800" b="1" dirty="0" err="1" smtClean="0">
                <a:solidFill>
                  <a:srgbClr val="C00000"/>
                </a:solidFill>
                <a:latin typeface="Times New Roman" pitchFamily="18" charset="0"/>
                <a:cs typeface="Times New Roman" pitchFamily="18" charset="0"/>
              </a:rPr>
              <a:t>Behaviour</a:t>
            </a:r>
            <a:r>
              <a:rPr lang="en-US" sz="2800" b="1" dirty="0" smtClean="0">
                <a:solidFill>
                  <a:srgbClr val="C00000"/>
                </a:solidFill>
                <a:latin typeface="Times New Roman" pitchFamily="18" charset="0"/>
                <a:cs typeface="Times New Roman" pitchFamily="18" charset="0"/>
              </a:rPr>
              <a:t> Management Strategies</a:t>
            </a:r>
            <a:endParaRPr lang="en-US" sz="2800" b="1" dirty="0">
              <a:solidFill>
                <a:srgbClr val="C00000"/>
              </a:solidFill>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738216"/>
            <a:ext cx="1079865" cy="1155899"/>
          </a:xfrm>
          <a:prstGeom prst="rect">
            <a:avLst/>
          </a:prstGeom>
        </p:spPr>
      </p:pic>
    </p:spTree>
  </p:cSld>
  <p:clrMapOvr>
    <a:masterClrMapping/>
  </p:clrMapOvr>
</p:sld>
</file>

<file path=ppt/theme/theme1.xml><?xml version="1.0" encoding="utf-8"?>
<a:theme xmlns:a="http://schemas.openxmlformats.org/drawingml/2006/main" name="Gear Drives">
  <a:themeElements>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fontScheme name="Gear Dri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ear Dri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ar Dri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ar Dri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ar Dri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ar Dri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ar Dri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ar Dri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ar Dri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ar Dri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ar Dri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ar Dri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ar Dri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TotalTime>
  <Words>2087</Words>
  <Application>WPS Presentation</Application>
  <PresentationFormat>Custom</PresentationFormat>
  <Paragraphs>229</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Gear Drives</vt:lpstr>
      <vt:lpstr>UNIT-V: MANAGEMENT OF INCLUSIVE CLASSROOM </vt:lpstr>
      <vt:lpstr>Common Issues and Challenges in the Management of Inclusive Classrooms </vt:lpstr>
      <vt:lpstr>Slide 3</vt:lpstr>
      <vt:lpstr>Slide 4</vt:lpstr>
      <vt:lpstr>Slide 5</vt:lpstr>
      <vt:lpstr>Slide 6</vt:lpstr>
      <vt:lpstr>Slide 7</vt:lpstr>
      <vt:lpstr>Methods of management of inclusive  Classroom</vt:lpstr>
      <vt:lpstr>Evidence-based Classroom Behaviour Management Strategies</vt:lpstr>
      <vt:lpstr>Slide 10</vt:lpstr>
      <vt:lpstr>Slide 11</vt:lpstr>
      <vt:lpstr>Slide 12</vt:lpstr>
      <vt:lpstr>Slide 13</vt:lpstr>
      <vt:lpstr>Nine Golden Rules of Classroom Management</vt:lpstr>
      <vt:lpstr>Seating Arrangements</vt:lpstr>
      <vt:lpstr> Types of Seating Arrangements </vt:lpstr>
      <vt:lpstr> Strategies for Effective Seating Arrangements </vt:lpstr>
      <vt:lpstr>Scheduling in the Context of Classroom Management</vt:lpstr>
      <vt:lpstr>Types of Schedule</vt:lpstr>
      <vt:lpstr>Pace of Instruction</vt:lpstr>
      <vt:lpstr>Slide 21</vt:lpstr>
      <vt:lpstr>Strategies for Managing Instructional Pace</vt:lpstr>
      <vt:lpstr>Importance of Partnerships</vt:lpstr>
      <vt:lpstr>Role of Families in Inclusive Education</vt:lpstr>
      <vt:lpstr>Slide 25</vt:lpstr>
      <vt:lpstr>Slide 26</vt:lpstr>
      <vt:lpstr>Role of Schools in Inclusive Education</vt:lpstr>
      <vt:lpstr>Slide 28</vt:lpstr>
      <vt:lpstr>Slide 29</vt:lpstr>
      <vt:lpstr>  Role of the Community in Inclusive Education  </vt:lpstr>
      <vt:lpstr>Slide 31</vt:lpstr>
      <vt:lpstr>Slide 32</vt:lpstr>
      <vt:lpstr>Teachers' Role in Inclusion of Children with Special Needs</vt:lpstr>
      <vt:lpstr>Slide 34</vt:lpstr>
      <vt:lpstr>Slide 35</vt:lpstr>
      <vt:lpstr>Slide 36</vt:lpstr>
      <vt:lpstr>Benefits of Strong Partnerships in Inclusive Education</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UNIT-III THEORY OF CONSTRUCTIVISM AND LEARNER CENTERED  TEACHING</dc:title>
  <dc:creator>TechForest</dc:creator>
  <cp:lastModifiedBy>pc pri</cp:lastModifiedBy>
  <cp:revision>66</cp:revision>
  <dcterms:created xsi:type="dcterms:W3CDTF">2023-11-09T06:16:00Z</dcterms:created>
  <dcterms:modified xsi:type="dcterms:W3CDTF">2024-07-24T08:46:51Z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98CE4BDE2F7F4FF2AA2777C0E18F456D_12</vt:lpwstr>
  </property>
  <property fmtid="{D5CDD505-2E9C-101B-9397-08002B2CF9AE}" pid="3" name="KSOProductBuildVer">
    <vt:lpwstr>1033-12.2.0.13266</vt:lpwstr>
  </property>
</Properties>
</file>