
<file path=[Content_Types].xml><?xml version="1.0" encoding="utf-8"?>
<Types xmlns="http://schemas.openxmlformats.org/package/2006/content-types">
  <Override PartName="/ppt/slides/slide6.xml" ContentType="application/vnd.openxmlformats-officedocument.presentationml.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notesSlides/notesSlide8.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9"/>
  </p:notesMasterIdLst>
  <p:sldIdLst>
    <p:sldId id="282" r:id="rId2"/>
    <p:sldId id="256" r:id="rId3"/>
    <p:sldId id="257" r:id="rId4"/>
    <p:sldId id="258" r:id="rId5"/>
    <p:sldId id="259" r:id="rId6"/>
    <p:sldId id="260" r:id="rId7"/>
    <p:sldId id="261" r:id="rId8"/>
    <p:sldId id="262" r:id="rId9"/>
    <p:sldId id="263" r:id="rId10"/>
    <p:sldId id="264" r:id="rId11"/>
    <p:sldId id="276" r:id="rId12"/>
    <p:sldId id="265" r:id="rId13"/>
    <p:sldId id="266" r:id="rId14"/>
    <p:sldId id="267" r:id="rId15"/>
    <p:sldId id="277" r:id="rId16"/>
    <p:sldId id="268" r:id="rId17"/>
    <p:sldId id="278" r:id="rId18"/>
    <p:sldId id="269" r:id="rId19"/>
    <p:sldId id="279" r:id="rId20"/>
    <p:sldId id="270" r:id="rId21"/>
    <p:sldId id="280" r:id="rId22"/>
    <p:sldId id="271" r:id="rId23"/>
    <p:sldId id="272" r:id="rId24"/>
    <p:sldId id="273" r:id="rId25"/>
    <p:sldId id="281" r:id="rId26"/>
    <p:sldId id="274" r:id="rId27"/>
    <p:sldId id="275" r:id="rId28"/>
  </p:sldIdLst>
  <p:sldSz cx="9144000" cy="6858000" type="screen4x3"/>
  <p:notesSz cx="8229600" cy="14630400"/>
  <p:defaultTextStyle>
    <a:lvl1pPr marL="0" algn="l" defTabSz="640080" rtl="0" eaLnBrk="1" latinLnBrk="0" hangingPunct="1">
      <a:defRPr sz="1300" kern="1200">
        <a:solidFill>
          <a:schemeClr val="tx1"/>
        </a:solidFill>
        <a:latin typeface="+mn-lt"/>
        <a:ea typeface="+mn-ea"/>
        <a:cs typeface="+mn-cs"/>
      </a:defRPr>
    </a:lvl1pPr>
    <a:lvl2pPr marL="320040" algn="l" defTabSz="640080" rtl="0" eaLnBrk="1" latinLnBrk="0" hangingPunct="1">
      <a:defRPr sz="1300" kern="1200">
        <a:solidFill>
          <a:schemeClr val="tx1"/>
        </a:solidFill>
        <a:latin typeface="+mn-lt"/>
        <a:ea typeface="+mn-ea"/>
        <a:cs typeface="+mn-cs"/>
      </a:defRPr>
    </a:lvl2pPr>
    <a:lvl3pPr marL="640080" algn="l" defTabSz="640080" rtl="0" eaLnBrk="1" latinLnBrk="0" hangingPunct="1">
      <a:defRPr sz="1300" kern="1200">
        <a:solidFill>
          <a:schemeClr val="tx1"/>
        </a:solidFill>
        <a:latin typeface="+mn-lt"/>
        <a:ea typeface="+mn-ea"/>
        <a:cs typeface="+mn-cs"/>
      </a:defRPr>
    </a:lvl3pPr>
    <a:lvl4pPr marL="960120" algn="l" defTabSz="640080" rtl="0" eaLnBrk="1" latinLnBrk="0" hangingPunct="1">
      <a:defRPr sz="1300" kern="1200">
        <a:solidFill>
          <a:schemeClr val="tx1"/>
        </a:solidFill>
        <a:latin typeface="+mn-lt"/>
        <a:ea typeface="+mn-ea"/>
        <a:cs typeface="+mn-cs"/>
      </a:defRPr>
    </a:lvl4pPr>
    <a:lvl5pPr marL="1280160" algn="l" defTabSz="640080" rtl="0" eaLnBrk="1" latinLnBrk="0" hangingPunct="1">
      <a:defRPr sz="1300" kern="1200">
        <a:solidFill>
          <a:schemeClr val="tx1"/>
        </a:solidFill>
        <a:latin typeface="+mn-lt"/>
        <a:ea typeface="+mn-ea"/>
        <a:cs typeface="+mn-cs"/>
      </a:defRPr>
    </a:lvl5pPr>
    <a:lvl6pPr marL="1600200" algn="l" defTabSz="640080" rtl="0" eaLnBrk="1" latinLnBrk="0" hangingPunct="1">
      <a:defRPr sz="1300" kern="1200">
        <a:solidFill>
          <a:schemeClr val="tx1"/>
        </a:solidFill>
        <a:latin typeface="+mn-lt"/>
        <a:ea typeface="+mn-ea"/>
        <a:cs typeface="+mn-cs"/>
      </a:defRPr>
    </a:lvl6pPr>
    <a:lvl7pPr marL="1920240" algn="l" defTabSz="640080" rtl="0" eaLnBrk="1" latinLnBrk="0" hangingPunct="1">
      <a:defRPr sz="1300" kern="1200">
        <a:solidFill>
          <a:schemeClr val="tx1"/>
        </a:solidFill>
        <a:latin typeface="+mn-lt"/>
        <a:ea typeface="+mn-ea"/>
        <a:cs typeface="+mn-cs"/>
      </a:defRPr>
    </a:lvl7pPr>
    <a:lvl8pPr marL="2240280" algn="l" defTabSz="640080" rtl="0" eaLnBrk="1" latinLnBrk="0" hangingPunct="1">
      <a:defRPr sz="1300" kern="1200">
        <a:solidFill>
          <a:schemeClr val="tx1"/>
        </a:solidFill>
        <a:latin typeface="+mn-lt"/>
        <a:ea typeface="+mn-ea"/>
        <a:cs typeface="+mn-cs"/>
      </a:defRPr>
    </a:lvl8pPr>
    <a:lvl9pPr marL="2560320" algn="l" defTabSz="640080" rtl="0" eaLnBrk="1" latinLnBrk="0" hangingPunct="1">
      <a:defRPr sz="13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FF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5611"/>
    <p:restoredTop sz="94610"/>
  </p:normalViewPr>
  <p:slideViewPr>
    <p:cSldViewPr snapToGrid="0" snapToObjects="1">
      <p:cViewPr varScale="1">
        <p:scale>
          <a:sx n="86" d="100"/>
          <a:sy n="86" d="100"/>
        </p:scale>
        <p:origin x="-1277" y="-91"/>
      </p:cViewPr>
      <p:guideLst>
        <p:guide orient="horz" pos="2160"/>
        <p:guide pos="288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notesStyle>
    <a:lvl1pPr marL="0" algn="l" defTabSz="640080" rtl="0" eaLnBrk="1" latinLnBrk="0" hangingPunct="1">
      <a:defRPr sz="800" kern="1200">
        <a:solidFill>
          <a:schemeClr val="tx1"/>
        </a:solidFill>
        <a:latin typeface="+mn-lt"/>
        <a:ea typeface="+mn-ea"/>
        <a:cs typeface="+mn-cs"/>
      </a:defRPr>
    </a:lvl1pPr>
    <a:lvl2pPr marL="320040" algn="l" defTabSz="640080" rtl="0" eaLnBrk="1" latinLnBrk="0" hangingPunct="1">
      <a:defRPr sz="800" kern="1200">
        <a:solidFill>
          <a:schemeClr val="tx1"/>
        </a:solidFill>
        <a:latin typeface="+mn-lt"/>
        <a:ea typeface="+mn-ea"/>
        <a:cs typeface="+mn-cs"/>
      </a:defRPr>
    </a:lvl2pPr>
    <a:lvl3pPr marL="640080" algn="l" defTabSz="640080" rtl="0" eaLnBrk="1" latinLnBrk="0" hangingPunct="1">
      <a:defRPr sz="800" kern="1200">
        <a:solidFill>
          <a:schemeClr val="tx1"/>
        </a:solidFill>
        <a:latin typeface="+mn-lt"/>
        <a:ea typeface="+mn-ea"/>
        <a:cs typeface="+mn-cs"/>
      </a:defRPr>
    </a:lvl3pPr>
    <a:lvl4pPr marL="960120" algn="l" defTabSz="640080" rtl="0" eaLnBrk="1" latinLnBrk="0" hangingPunct="1">
      <a:defRPr sz="800" kern="1200">
        <a:solidFill>
          <a:schemeClr val="tx1"/>
        </a:solidFill>
        <a:latin typeface="+mn-lt"/>
        <a:ea typeface="+mn-ea"/>
        <a:cs typeface="+mn-cs"/>
      </a:defRPr>
    </a:lvl4pPr>
    <a:lvl5pPr marL="1280160" algn="l" defTabSz="640080" rtl="0" eaLnBrk="1" latinLnBrk="0" hangingPunct="1">
      <a:defRPr sz="800" kern="1200">
        <a:solidFill>
          <a:schemeClr val="tx1"/>
        </a:solidFill>
        <a:latin typeface="+mn-lt"/>
        <a:ea typeface="+mn-ea"/>
        <a:cs typeface="+mn-cs"/>
      </a:defRPr>
    </a:lvl5pPr>
    <a:lvl6pPr marL="1600200" algn="l" defTabSz="640080" rtl="0" eaLnBrk="1" latinLnBrk="0" hangingPunct="1">
      <a:defRPr sz="800" kern="1200">
        <a:solidFill>
          <a:schemeClr val="tx1"/>
        </a:solidFill>
        <a:latin typeface="+mn-lt"/>
        <a:ea typeface="+mn-ea"/>
        <a:cs typeface="+mn-cs"/>
      </a:defRPr>
    </a:lvl6pPr>
    <a:lvl7pPr marL="1920240" algn="l" defTabSz="640080" rtl="0" eaLnBrk="1" latinLnBrk="0" hangingPunct="1">
      <a:defRPr sz="800" kern="1200">
        <a:solidFill>
          <a:schemeClr val="tx1"/>
        </a:solidFill>
        <a:latin typeface="+mn-lt"/>
        <a:ea typeface="+mn-ea"/>
        <a:cs typeface="+mn-cs"/>
      </a:defRPr>
    </a:lvl7pPr>
    <a:lvl8pPr marL="2240280" algn="l" defTabSz="640080" rtl="0" eaLnBrk="1" latinLnBrk="0" hangingPunct="1">
      <a:defRPr sz="800" kern="1200">
        <a:solidFill>
          <a:schemeClr val="tx1"/>
        </a:solidFill>
        <a:latin typeface="+mn-lt"/>
        <a:ea typeface="+mn-ea"/>
        <a:cs typeface="+mn-cs"/>
      </a:defRPr>
    </a:lvl8pPr>
    <a:lvl9pPr marL="2560320" algn="l" defTabSz="640080" rtl="0" eaLnBrk="1" latinLnBrk="0" hangingPunct="1">
      <a:defRPr sz="8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pPr/>
              <a:t>2</a:t>
            </a:fld>
            <a:endParaRPr lang="en-US" dirty="0"/>
          </a:p>
        </p:txBody>
      </p:sp>
    </p:spTree>
    <p:extLst>
      <p:ext uri="{BB962C8B-B14F-4D97-AF65-F5344CB8AC3E}">
        <p14:creationId xmlns="" xmlns:p14="http://schemas.microsoft.com/office/powerpoint/2010/main" val="10240869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pPr/>
              <a:t>3</a:t>
            </a:fld>
            <a:endParaRPr lang="en-US" dirty="0"/>
          </a:p>
        </p:txBody>
      </p:sp>
    </p:spTree>
    <p:extLst>
      <p:ext uri="{BB962C8B-B14F-4D97-AF65-F5344CB8AC3E}">
        <p14:creationId xmlns="" xmlns:p14="http://schemas.microsoft.com/office/powerpoint/2010/main" val="102408699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pPr/>
              <a:t>4</a:t>
            </a:fld>
            <a:endParaRPr lang="en-US" dirty="0"/>
          </a:p>
        </p:txBody>
      </p:sp>
    </p:spTree>
    <p:extLst>
      <p:ext uri="{BB962C8B-B14F-4D97-AF65-F5344CB8AC3E}">
        <p14:creationId xmlns="" xmlns:p14="http://schemas.microsoft.com/office/powerpoint/2010/main" val="102408699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pPr/>
              <a:t>5</a:t>
            </a:fld>
            <a:endParaRPr lang="en-US" dirty="0"/>
          </a:p>
        </p:txBody>
      </p:sp>
    </p:spTree>
    <p:extLst>
      <p:ext uri="{BB962C8B-B14F-4D97-AF65-F5344CB8AC3E}">
        <p14:creationId xmlns="" xmlns:p14="http://schemas.microsoft.com/office/powerpoint/2010/main" val="102408699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pPr/>
              <a:t>6</a:t>
            </a:fld>
            <a:endParaRPr lang="en-US" dirty="0"/>
          </a:p>
        </p:txBody>
      </p:sp>
    </p:spTree>
    <p:extLst>
      <p:ext uri="{BB962C8B-B14F-4D97-AF65-F5344CB8AC3E}">
        <p14:creationId xmlns="" xmlns:p14="http://schemas.microsoft.com/office/powerpoint/2010/main" val="102408699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pPr/>
              <a:t>7</a:t>
            </a:fld>
            <a:endParaRPr lang="en-US" dirty="0"/>
          </a:p>
        </p:txBody>
      </p:sp>
    </p:spTree>
    <p:extLst>
      <p:ext uri="{BB962C8B-B14F-4D97-AF65-F5344CB8AC3E}">
        <p14:creationId xmlns="" xmlns:p14="http://schemas.microsoft.com/office/powerpoint/2010/main" val="102408699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pPr/>
              <a:t>8</a:t>
            </a:fld>
            <a:endParaRPr lang="en-US" dirty="0"/>
          </a:p>
        </p:txBody>
      </p:sp>
    </p:spTree>
    <p:extLst>
      <p:ext uri="{BB962C8B-B14F-4D97-AF65-F5344CB8AC3E}">
        <p14:creationId xmlns="" xmlns:p14="http://schemas.microsoft.com/office/powerpoint/2010/main" val="102408699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pPr/>
              <a:t>9</a:t>
            </a:fld>
            <a:endParaRPr lang="en-US" dirty="0"/>
          </a:p>
        </p:txBody>
      </p:sp>
    </p:spTree>
    <p:extLst>
      <p:ext uri="{BB962C8B-B14F-4D97-AF65-F5344CB8AC3E}">
        <p14:creationId xmlns="" xmlns:p14="http://schemas.microsoft.com/office/powerpoint/2010/main" val="10240869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DEFAULT">
    <p:bg>
      <p:bgRef idx="1001">
        <a:schemeClr val="bg1"/>
      </p:bgRef>
    </p:bg>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1"/>
  </p:sldLayoutIdLst>
  <p:hf sldNum="0" hdr="0" ftr="0" dt="0"/>
  <p:txStyles>
    <p:titleStyle>
      <a:lvl1pPr algn="ctr" defTabSz="640080" rtl="0" eaLnBrk="1" latinLnBrk="0" hangingPunct="1">
        <a:spcBef>
          <a:spcPct val="0"/>
        </a:spcBef>
        <a:buNone/>
        <a:defRPr sz="3100" kern="1200">
          <a:solidFill>
            <a:schemeClr val="tx1"/>
          </a:solidFill>
          <a:latin typeface="+mj-lt"/>
          <a:ea typeface="+mj-ea"/>
          <a:cs typeface="+mj-cs"/>
        </a:defRPr>
      </a:lvl1pPr>
    </p:titleStyle>
    <p:bodyStyle>
      <a:lvl1pPr marL="240030" indent="-240030" algn="l" defTabSz="640080" rtl="0" eaLnBrk="1" latinLnBrk="0" hangingPunct="1">
        <a:spcBef>
          <a:spcPct val="20000"/>
        </a:spcBef>
        <a:buFont typeface="Arial" pitchFamily="34" charset="0"/>
        <a:buChar char="•"/>
        <a:defRPr sz="2200" kern="1200">
          <a:solidFill>
            <a:schemeClr val="tx1"/>
          </a:solidFill>
          <a:latin typeface="+mn-lt"/>
          <a:ea typeface="+mn-ea"/>
          <a:cs typeface="+mn-cs"/>
        </a:defRPr>
      </a:lvl1pPr>
      <a:lvl2pPr marL="520065" indent="-200025" algn="l" defTabSz="640080" rtl="0" eaLnBrk="1" latinLnBrk="0" hangingPunct="1">
        <a:spcBef>
          <a:spcPct val="20000"/>
        </a:spcBef>
        <a:buFont typeface="Arial" pitchFamily="34" charset="0"/>
        <a:buChar char="–"/>
        <a:defRPr sz="2000" kern="1200">
          <a:solidFill>
            <a:schemeClr val="tx1"/>
          </a:solidFill>
          <a:latin typeface="+mn-lt"/>
          <a:ea typeface="+mn-ea"/>
          <a:cs typeface="+mn-cs"/>
        </a:defRPr>
      </a:lvl2pPr>
      <a:lvl3pPr marL="800100" indent="-160020" algn="l" defTabSz="640080" rtl="0" eaLnBrk="1" latinLnBrk="0" hangingPunct="1">
        <a:spcBef>
          <a:spcPct val="20000"/>
        </a:spcBef>
        <a:buFont typeface="Arial" pitchFamily="34" charset="0"/>
        <a:buChar char="•"/>
        <a:defRPr sz="1700" kern="1200">
          <a:solidFill>
            <a:schemeClr val="tx1"/>
          </a:solidFill>
          <a:latin typeface="+mn-lt"/>
          <a:ea typeface="+mn-ea"/>
          <a:cs typeface="+mn-cs"/>
        </a:defRPr>
      </a:lvl3pPr>
      <a:lvl4pPr marL="1120140" indent="-160020" algn="l" defTabSz="640080" rtl="0" eaLnBrk="1" latinLnBrk="0" hangingPunct="1">
        <a:spcBef>
          <a:spcPct val="20000"/>
        </a:spcBef>
        <a:buFont typeface="Arial" pitchFamily="34" charset="0"/>
        <a:buChar char="–"/>
        <a:defRPr sz="1400" kern="1200">
          <a:solidFill>
            <a:schemeClr val="tx1"/>
          </a:solidFill>
          <a:latin typeface="+mn-lt"/>
          <a:ea typeface="+mn-ea"/>
          <a:cs typeface="+mn-cs"/>
        </a:defRPr>
      </a:lvl4pPr>
      <a:lvl5pPr marL="1440180" indent="-160020" algn="l" defTabSz="640080" rtl="0" eaLnBrk="1" latinLnBrk="0" hangingPunct="1">
        <a:spcBef>
          <a:spcPct val="20000"/>
        </a:spcBef>
        <a:buFont typeface="Arial" pitchFamily="34" charset="0"/>
        <a:buChar char="»"/>
        <a:defRPr sz="1400" kern="1200">
          <a:solidFill>
            <a:schemeClr val="tx1"/>
          </a:solidFill>
          <a:latin typeface="+mn-lt"/>
          <a:ea typeface="+mn-ea"/>
          <a:cs typeface="+mn-cs"/>
        </a:defRPr>
      </a:lvl5pPr>
      <a:lvl6pPr marL="1760220" indent="-160020" algn="l" defTabSz="640080" rtl="0" eaLnBrk="1" latinLnBrk="0" hangingPunct="1">
        <a:spcBef>
          <a:spcPct val="20000"/>
        </a:spcBef>
        <a:buFont typeface="Arial" pitchFamily="34" charset="0"/>
        <a:buChar char="•"/>
        <a:defRPr sz="1400" kern="1200">
          <a:solidFill>
            <a:schemeClr val="tx1"/>
          </a:solidFill>
          <a:latin typeface="+mn-lt"/>
          <a:ea typeface="+mn-ea"/>
          <a:cs typeface="+mn-cs"/>
        </a:defRPr>
      </a:lvl6pPr>
      <a:lvl7pPr marL="2080260" indent="-160020" algn="l" defTabSz="640080" rtl="0" eaLnBrk="1" latinLnBrk="0" hangingPunct="1">
        <a:spcBef>
          <a:spcPct val="20000"/>
        </a:spcBef>
        <a:buFont typeface="Arial" pitchFamily="34" charset="0"/>
        <a:buChar char="•"/>
        <a:defRPr sz="1400" kern="1200">
          <a:solidFill>
            <a:schemeClr val="tx1"/>
          </a:solidFill>
          <a:latin typeface="+mn-lt"/>
          <a:ea typeface="+mn-ea"/>
          <a:cs typeface="+mn-cs"/>
        </a:defRPr>
      </a:lvl7pPr>
      <a:lvl8pPr marL="2400300" indent="-160020" algn="l" defTabSz="640080" rtl="0" eaLnBrk="1" latinLnBrk="0" hangingPunct="1">
        <a:spcBef>
          <a:spcPct val="20000"/>
        </a:spcBef>
        <a:buFont typeface="Arial" pitchFamily="34" charset="0"/>
        <a:buChar char="•"/>
        <a:defRPr sz="1400" kern="1200">
          <a:solidFill>
            <a:schemeClr val="tx1"/>
          </a:solidFill>
          <a:latin typeface="+mn-lt"/>
          <a:ea typeface="+mn-ea"/>
          <a:cs typeface="+mn-cs"/>
        </a:defRPr>
      </a:lvl8pPr>
      <a:lvl9pPr marL="2720340" indent="-160020" algn="l" defTabSz="640080" rtl="0" eaLnBrk="1" latinLnBrk="0" hangingPunct="1">
        <a:spcBef>
          <a:spcPct val="20000"/>
        </a:spcBef>
        <a:buFont typeface="Arial" pitchFamily="34" charset="0"/>
        <a:buChar char="•"/>
        <a:defRPr sz="1400" kern="1200">
          <a:solidFill>
            <a:schemeClr val="tx1"/>
          </a:solidFill>
          <a:latin typeface="+mn-lt"/>
          <a:ea typeface="+mn-ea"/>
          <a:cs typeface="+mn-cs"/>
        </a:defRPr>
      </a:lvl9pPr>
    </p:bodyStyle>
    <p:otherStyle>
      <a:defPPr>
        <a:defRPr lang="en-US"/>
      </a:defPPr>
      <a:lvl1pPr marL="0" algn="l" defTabSz="640080" rtl="0" eaLnBrk="1" latinLnBrk="0" hangingPunct="1">
        <a:defRPr sz="1300" kern="1200">
          <a:solidFill>
            <a:schemeClr val="tx1"/>
          </a:solidFill>
          <a:latin typeface="+mn-lt"/>
          <a:ea typeface="+mn-ea"/>
          <a:cs typeface="+mn-cs"/>
        </a:defRPr>
      </a:lvl1pPr>
      <a:lvl2pPr marL="320040" algn="l" defTabSz="640080" rtl="0" eaLnBrk="1" latinLnBrk="0" hangingPunct="1">
        <a:defRPr sz="1300" kern="1200">
          <a:solidFill>
            <a:schemeClr val="tx1"/>
          </a:solidFill>
          <a:latin typeface="+mn-lt"/>
          <a:ea typeface="+mn-ea"/>
          <a:cs typeface="+mn-cs"/>
        </a:defRPr>
      </a:lvl2pPr>
      <a:lvl3pPr marL="640080" algn="l" defTabSz="640080" rtl="0" eaLnBrk="1" latinLnBrk="0" hangingPunct="1">
        <a:defRPr sz="1300" kern="1200">
          <a:solidFill>
            <a:schemeClr val="tx1"/>
          </a:solidFill>
          <a:latin typeface="+mn-lt"/>
          <a:ea typeface="+mn-ea"/>
          <a:cs typeface="+mn-cs"/>
        </a:defRPr>
      </a:lvl3pPr>
      <a:lvl4pPr marL="960120" algn="l" defTabSz="640080" rtl="0" eaLnBrk="1" latinLnBrk="0" hangingPunct="1">
        <a:defRPr sz="1300" kern="1200">
          <a:solidFill>
            <a:schemeClr val="tx1"/>
          </a:solidFill>
          <a:latin typeface="+mn-lt"/>
          <a:ea typeface="+mn-ea"/>
          <a:cs typeface="+mn-cs"/>
        </a:defRPr>
      </a:lvl4pPr>
      <a:lvl5pPr marL="1280160" algn="l" defTabSz="640080" rtl="0" eaLnBrk="1" latinLnBrk="0" hangingPunct="1">
        <a:defRPr sz="1300" kern="1200">
          <a:solidFill>
            <a:schemeClr val="tx1"/>
          </a:solidFill>
          <a:latin typeface="+mn-lt"/>
          <a:ea typeface="+mn-ea"/>
          <a:cs typeface="+mn-cs"/>
        </a:defRPr>
      </a:lvl5pPr>
      <a:lvl6pPr marL="1600200" algn="l" defTabSz="640080" rtl="0" eaLnBrk="1" latinLnBrk="0" hangingPunct="1">
        <a:defRPr sz="1300" kern="1200">
          <a:solidFill>
            <a:schemeClr val="tx1"/>
          </a:solidFill>
          <a:latin typeface="+mn-lt"/>
          <a:ea typeface="+mn-ea"/>
          <a:cs typeface="+mn-cs"/>
        </a:defRPr>
      </a:lvl6pPr>
      <a:lvl7pPr marL="1920240" algn="l" defTabSz="640080" rtl="0" eaLnBrk="1" latinLnBrk="0" hangingPunct="1">
        <a:defRPr sz="1300" kern="1200">
          <a:solidFill>
            <a:schemeClr val="tx1"/>
          </a:solidFill>
          <a:latin typeface="+mn-lt"/>
          <a:ea typeface="+mn-ea"/>
          <a:cs typeface="+mn-cs"/>
        </a:defRPr>
      </a:lvl7pPr>
      <a:lvl8pPr marL="2240280" algn="l" defTabSz="640080" rtl="0" eaLnBrk="1" latinLnBrk="0" hangingPunct="1">
        <a:defRPr sz="1300" kern="1200">
          <a:solidFill>
            <a:schemeClr val="tx1"/>
          </a:solidFill>
          <a:latin typeface="+mn-lt"/>
          <a:ea typeface="+mn-ea"/>
          <a:cs typeface="+mn-cs"/>
        </a:defRPr>
      </a:lvl8pPr>
      <a:lvl9pPr marL="2560320" algn="l" defTabSz="640080" rtl="0" eaLnBrk="1" latinLnBrk="0" hangingPunct="1">
        <a:defRPr sz="13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1.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image" Target="../media/image5.png"/></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image" Target="../media/image6.png"/></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image" Target="../media/image4.png"/><Relationship Id="rId7" Type="http://schemas.openxmlformats.org/officeDocument/2006/relationships/image" Target="../media/image10.png"/><Relationship Id="rId2" Type="http://schemas.openxmlformats.org/officeDocument/2006/relationships/notesSlide" Target="../notesSlides/notesSlide8.xml"/><Relationship Id="rId1" Type="http://schemas.openxmlformats.org/officeDocument/2006/relationships/slideLayout" Target="../slideLayouts/slideLayout1.xml"/><Relationship Id="rId6" Type="http://schemas.openxmlformats.org/officeDocument/2006/relationships/image" Target="../media/image9.png"/><Relationship Id="rId5" Type="http://schemas.openxmlformats.org/officeDocument/2006/relationships/image" Target="../media/image8.png"/><Relationship Id="rId4"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1"/>
          <p:cNvSpPr/>
          <p:nvPr/>
        </p:nvSpPr>
        <p:spPr>
          <a:xfrm>
            <a:off x="4885037" y="683741"/>
            <a:ext cx="3632886" cy="713062"/>
          </a:xfrm>
          <a:prstGeom prst="rect">
            <a:avLst/>
          </a:prstGeom>
          <a:noFill/>
          <a:ln/>
        </p:spPr>
        <p:txBody>
          <a:bodyPr wrap="square" lIns="64008" tIns="32004" rIns="64008" bIns="32004" rtlCol="0" anchor="t"/>
          <a:lstStyle/>
          <a:p>
            <a:pPr algn="ctr"/>
            <a:r>
              <a:rPr lang="en-US" sz="3600" b="1" dirty="0" smtClean="0">
                <a:solidFill>
                  <a:srgbClr val="FF0000"/>
                </a:solidFill>
              </a:rPr>
              <a:t>UNIT –II </a:t>
            </a:r>
          </a:p>
          <a:p>
            <a:pPr algn="ctr"/>
            <a:endParaRPr lang="en-US" sz="3600" b="1" dirty="0" smtClean="0">
              <a:solidFill>
                <a:srgbClr val="FF0000"/>
              </a:solidFill>
            </a:endParaRPr>
          </a:p>
          <a:p>
            <a:pPr algn="ctr">
              <a:lnSpc>
                <a:spcPct val="150000"/>
              </a:lnSpc>
            </a:pPr>
            <a:r>
              <a:rPr lang="en-US" sz="3600" b="1" dirty="0" smtClean="0">
                <a:solidFill>
                  <a:srgbClr val="7030A0"/>
                </a:solidFill>
              </a:rPr>
              <a:t>Understanding Barriers </a:t>
            </a:r>
          </a:p>
          <a:p>
            <a:pPr algn="ctr">
              <a:lnSpc>
                <a:spcPct val="150000"/>
              </a:lnSpc>
            </a:pPr>
            <a:r>
              <a:rPr lang="en-US" sz="3600" b="1" dirty="0" smtClean="0">
                <a:solidFill>
                  <a:srgbClr val="7030A0"/>
                </a:solidFill>
              </a:rPr>
              <a:t>to Inclusive Education </a:t>
            </a:r>
          </a:p>
        </p:txBody>
      </p:sp>
      <p:pic>
        <p:nvPicPr>
          <p:cNvPr id="1026" name="Picture 2" descr="C:\Users\pc pri\Desktop\Photo_1633272713699.png"/>
          <p:cNvPicPr>
            <a:picLocks noChangeAspect="1" noChangeArrowheads="1"/>
          </p:cNvPicPr>
          <p:nvPr/>
        </p:nvPicPr>
        <p:blipFill>
          <a:blip r:embed="rId2"/>
          <a:srcRect r="16438"/>
          <a:stretch>
            <a:fillRect/>
          </a:stretch>
        </p:blipFill>
        <p:spPr bwMode="auto">
          <a:xfrm>
            <a:off x="0" y="922638"/>
            <a:ext cx="4687330" cy="4316627"/>
          </a:xfrm>
          <a:prstGeom prst="rect">
            <a:avLst/>
          </a:prstGeom>
          <a:noFill/>
        </p:spPr>
      </p:pic>
      <p:pic>
        <p:nvPicPr>
          <p:cNvPr id="4" name="Picture 3" descr="blue logo png.png"/>
          <p:cNvPicPr/>
          <p:nvPr/>
        </p:nvPicPr>
        <p:blipFill>
          <a:blip r:embed="rId3" cstate="print"/>
          <a:stretch>
            <a:fillRect/>
          </a:stretch>
        </p:blipFill>
        <p:spPr>
          <a:xfrm>
            <a:off x="7957751" y="5651157"/>
            <a:ext cx="924390" cy="884305"/>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847467" y="350262"/>
            <a:ext cx="4001032" cy="433965"/>
          </a:xfrm>
          <a:prstGeom prst="rect">
            <a:avLst/>
          </a:prstGeom>
          <a:solidFill>
            <a:schemeClr val="bg1"/>
          </a:solidFill>
        </p:spPr>
        <p:txBody>
          <a:bodyPr wrap="none" lIns="64008" tIns="32004" rIns="64008" bIns="32004">
            <a:spAutoFit/>
          </a:bodyPr>
          <a:lstStyle/>
          <a:p>
            <a:pPr algn="ctr"/>
            <a:r>
              <a:rPr lang="en-US" sz="2400" b="1" dirty="0" smtClean="0">
                <a:solidFill>
                  <a:srgbClr val="C00000"/>
                </a:solidFill>
                <a:cs typeface="Times New Roman" pitchFamily="18" charset="0"/>
              </a:rPr>
              <a:t>Systemic  barriers to Inclusion </a:t>
            </a:r>
            <a:endParaRPr lang="en-US" sz="2400" b="1" dirty="0">
              <a:solidFill>
                <a:srgbClr val="C00000"/>
              </a:solidFill>
              <a:cs typeface="Times New Roman" pitchFamily="18" charset="0"/>
            </a:endParaRPr>
          </a:p>
        </p:txBody>
      </p:sp>
      <p:sp>
        <p:nvSpPr>
          <p:cNvPr id="5" name="Rectangle 4"/>
          <p:cNvSpPr/>
          <p:nvPr/>
        </p:nvSpPr>
        <p:spPr>
          <a:xfrm>
            <a:off x="833034" y="1070919"/>
            <a:ext cx="7477932" cy="1911292"/>
          </a:xfrm>
          <a:prstGeom prst="rect">
            <a:avLst/>
          </a:prstGeom>
          <a:solidFill>
            <a:schemeClr val="bg1"/>
          </a:solidFill>
        </p:spPr>
        <p:txBody>
          <a:bodyPr wrap="square" lIns="64008" tIns="32004" rIns="64008" bIns="32004">
            <a:spAutoFit/>
          </a:bodyPr>
          <a:lstStyle/>
          <a:p>
            <a:pPr algn="just"/>
            <a:r>
              <a:rPr lang="en-US" sz="2000" b="1" dirty="0" smtClean="0">
                <a:solidFill>
                  <a:srgbClr val="FF0000"/>
                </a:solidFill>
                <a:cs typeface="Times New Roman" pitchFamily="18" charset="0"/>
              </a:rPr>
              <a:t>Introduction to Systemic Barriers</a:t>
            </a:r>
          </a:p>
          <a:p>
            <a:pPr algn="just"/>
            <a:r>
              <a:rPr lang="en-US" sz="2000" b="1" dirty="0" smtClean="0">
                <a:cs typeface="Times New Roman" pitchFamily="18" charset="0"/>
              </a:rPr>
              <a:t>Definition of Systemic Barriers:</a:t>
            </a:r>
            <a:r>
              <a:rPr lang="en-US" sz="2000" dirty="0" smtClean="0">
                <a:cs typeface="Times New Roman" pitchFamily="18" charset="0"/>
              </a:rPr>
              <a:t> Institutional or organizational factors within education systems that hinder the implementation of inclusive practices.</a:t>
            </a:r>
          </a:p>
          <a:p>
            <a:pPr algn="just"/>
            <a:r>
              <a:rPr lang="en-US" sz="2000" b="1" dirty="0" smtClean="0">
                <a:cs typeface="Times New Roman" pitchFamily="18" charset="0"/>
              </a:rPr>
              <a:t>Objective:</a:t>
            </a:r>
            <a:r>
              <a:rPr lang="en-US" sz="2000" dirty="0" smtClean="0">
                <a:cs typeface="Times New Roman" pitchFamily="18" charset="0"/>
              </a:rPr>
              <a:t> Explore examples and effects of systemic barriers on inclusive education.</a:t>
            </a:r>
            <a:endParaRPr lang="en-US" sz="2000" dirty="0">
              <a:cs typeface="Times New Roman" pitchFamily="18" charset="0"/>
            </a:endParaRPr>
          </a:p>
        </p:txBody>
      </p:sp>
      <p:sp>
        <p:nvSpPr>
          <p:cNvPr id="6" name="Rectangle 5"/>
          <p:cNvSpPr/>
          <p:nvPr/>
        </p:nvSpPr>
        <p:spPr>
          <a:xfrm>
            <a:off x="833034" y="3229232"/>
            <a:ext cx="7477932" cy="2219069"/>
          </a:xfrm>
          <a:prstGeom prst="rect">
            <a:avLst/>
          </a:prstGeom>
          <a:solidFill>
            <a:schemeClr val="bg1"/>
          </a:solidFill>
        </p:spPr>
        <p:txBody>
          <a:bodyPr wrap="square" lIns="64008" tIns="32004" rIns="64008" bIns="32004">
            <a:spAutoFit/>
          </a:bodyPr>
          <a:lstStyle/>
          <a:p>
            <a:pPr algn="just"/>
            <a:r>
              <a:rPr lang="en-US" sz="2000" b="1" dirty="0" smtClean="0">
                <a:solidFill>
                  <a:srgbClr val="FF0000"/>
                </a:solidFill>
                <a:cs typeface="Times New Roman" pitchFamily="18" charset="0"/>
              </a:rPr>
              <a:t>Examples of Systemic Barriers</a:t>
            </a:r>
          </a:p>
          <a:p>
            <a:pPr algn="just"/>
            <a:r>
              <a:rPr lang="en-US" sz="2000" b="1" dirty="0" smtClean="0">
                <a:cs typeface="Times New Roman" pitchFamily="18" charset="0"/>
              </a:rPr>
              <a:t>Limited Funding:</a:t>
            </a:r>
            <a:r>
              <a:rPr lang="en-US" sz="2000" dirty="0" smtClean="0">
                <a:cs typeface="Times New Roman" pitchFamily="18" charset="0"/>
              </a:rPr>
              <a:t> Insufficient financial resources allocated to support inclusive education initiatives.</a:t>
            </a:r>
          </a:p>
          <a:p>
            <a:pPr algn="just"/>
            <a:r>
              <a:rPr lang="en-US" sz="2000" b="1" dirty="0" smtClean="0">
                <a:cs typeface="Times New Roman" pitchFamily="18" charset="0"/>
              </a:rPr>
              <a:t>Segregation Policies:</a:t>
            </a:r>
            <a:r>
              <a:rPr lang="en-US" sz="2000" dirty="0" smtClean="0">
                <a:cs typeface="Times New Roman" pitchFamily="18" charset="0"/>
              </a:rPr>
              <a:t> Separate systems or programs for students with disabilities rather than integrating them into mainstream classrooms.</a:t>
            </a:r>
          </a:p>
          <a:p>
            <a:pPr algn="just"/>
            <a:r>
              <a:rPr lang="en-US" sz="2000" b="1" dirty="0" smtClean="0">
                <a:cs typeface="Times New Roman" pitchFamily="18" charset="0"/>
              </a:rPr>
              <a:t>Centralized Decision-Making:</a:t>
            </a:r>
            <a:r>
              <a:rPr lang="en-US" sz="2000" dirty="0" smtClean="0">
                <a:cs typeface="Times New Roman" pitchFamily="18" charset="0"/>
              </a:rPr>
              <a:t> Policies and decisions made at higher administrative levels that do not account for local needs and contexts.</a:t>
            </a:r>
            <a:endParaRPr lang="en-US" sz="2000" dirty="0">
              <a:cs typeface="Times New Roman" pitchFamily="18" charset="0"/>
            </a:endParaRPr>
          </a:p>
        </p:txBody>
      </p:sp>
      <p:pic>
        <p:nvPicPr>
          <p:cNvPr id="8" name="Picture 7" descr="blue logo png.png"/>
          <p:cNvPicPr/>
          <p:nvPr/>
        </p:nvPicPr>
        <p:blipFill>
          <a:blip r:embed="rId2" cstate="print"/>
          <a:stretch>
            <a:fillRect/>
          </a:stretch>
        </p:blipFill>
        <p:spPr>
          <a:xfrm>
            <a:off x="7957751" y="5651157"/>
            <a:ext cx="924390" cy="884305"/>
          </a:xfrm>
          <a:prstGeom prst="rect">
            <a:avLst/>
          </a:prstGeom>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87395" y="1054444"/>
            <a:ext cx="7084540" cy="3170099"/>
          </a:xfrm>
          <a:prstGeom prst="rect">
            <a:avLst/>
          </a:prstGeom>
        </p:spPr>
        <p:txBody>
          <a:bodyPr wrap="square">
            <a:spAutoFit/>
          </a:bodyPr>
          <a:lstStyle/>
          <a:p>
            <a:pPr algn="just"/>
            <a:r>
              <a:rPr lang="en-US" sz="2000" b="1" dirty="0" smtClean="0">
                <a:solidFill>
                  <a:srgbClr val="FF0000"/>
                </a:solidFill>
                <a:cs typeface="Times New Roman" pitchFamily="18" charset="0"/>
              </a:rPr>
              <a:t>Impact of Systemic Barriers on Inclusive Practices</a:t>
            </a:r>
          </a:p>
          <a:p>
            <a:pPr algn="just"/>
            <a:endParaRPr lang="en-US" sz="2000" b="1" dirty="0" smtClean="0">
              <a:solidFill>
                <a:srgbClr val="FF0000"/>
              </a:solidFill>
              <a:cs typeface="Times New Roman" pitchFamily="18" charset="0"/>
            </a:endParaRPr>
          </a:p>
          <a:p>
            <a:pPr algn="just"/>
            <a:r>
              <a:rPr lang="en-US" sz="2000" b="1" dirty="0" smtClean="0">
                <a:cs typeface="Times New Roman" pitchFamily="18" charset="0"/>
              </a:rPr>
              <a:t>Exclusionary Practices:</a:t>
            </a:r>
            <a:r>
              <a:rPr lang="en-US" sz="2000" dirty="0" smtClean="0">
                <a:cs typeface="Times New Roman" pitchFamily="18" charset="0"/>
              </a:rPr>
              <a:t> Systemic barriers perpetuate exclusion rather than integration of diverse learners.</a:t>
            </a:r>
          </a:p>
          <a:p>
            <a:pPr algn="just"/>
            <a:endParaRPr lang="en-US" sz="2000" dirty="0" smtClean="0">
              <a:cs typeface="Times New Roman" pitchFamily="18" charset="0"/>
            </a:endParaRPr>
          </a:p>
          <a:p>
            <a:pPr algn="just"/>
            <a:r>
              <a:rPr lang="en-US" sz="2000" b="1" dirty="0" smtClean="0">
                <a:cs typeface="Times New Roman" pitchFamily="18" charset="0"/>
              </a:rPr>
              <a:t>Unequal Access:</a:t>
            </a:r>
            <a:r>
              <a:rPr lang="en-US" sz="2000" dirty="0" smtClean="0">
                <a:cs typeface="Times New Roman" pitchFamily="18" charset="0"/>
              </a:rPr>
              <a:t> Some students may receive better educational opportunities than others due to systemic biases.</a:t>
            </a:r>
          </a:p>
          <a:p>
            <a:pPr algn="just"/>
            <a:endParaRPr lang="en-US" sz="2000" dirty="0" smtClean="0">
              <a:cs typeface="Times New Roman" pitchFamily="18" charset="0"/>
            </a:endParaRPr>
          </a:p>
          <a:p>
            <a:pPr algn="just"/>
            <a:r>
              <a:rPr lang="en-US" sz="2000" b="1" dirty="0" smtClean="0">
                <a:cs typeface="Times New Roman" pitchFamily="18" charset="0"/>
              </a:rPr>
              <a:t>Stifled Innovation:</a:t>
            </a:r>
            <a:r>
              <a:rPr lang="en-US" sz="2000" dirty="0" smtClean="0">
                <a:cs typeface="Times New Roman" pitchFamily="18" charset="0"/>
              </a:rPr>
              <a:t> Lack of flexibility and adaptability in educational approaches limits innovation in inclusive practices.</a:t>
            </a:r>
            <a:endParaRPr lang="en-US" sz="2000" dirty="0">
              <a:cs typeface="Times New Roman" pitchFamily="18" charset="0"/>
            </a:endParaRPr>
          </a:p>
        </p:txBody>
      </p:sp>
      <p:pic>
        <p:nvPicPr>
          <p:cNvPr id="3" name="Picture 2" descr="blue logo png.png"/>
          <p:cNvPicPr/>
          <p:nvPr/>
        </p:nvPicPr>
        <p:blipFill>
          <a:blip r:embed="rId2" cstate="print"/>
          <a:stretch>
            <a:fillRect/>
          </a:stretch>
        </p:blipFill>
        <p:spPr>
          <a:xfrm>
            <a:off x="7957751" y="5651157"/>
            <a:ext cx="924390" cy="884305"/>
          </a:xfrm>
          <a:prstGeom prst="rect">
            <a:avLst/>
          </a:prstGeom>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16517" y="156519"/>
            <a:ext cx="8165669" cy="5604611"/>
          </a:xfrm>
          <a:prstGeom prst="rect">
            <a:avLst/>
          </a:prstGeom>
          <a:solidFill>
            <a:schemeClr val="bg1"/>
          </a:solidFill>
        </p:spPr>
        <p:txBody>
          <a:bodyPr wrap="square" lIns="64008" tIns="32004" rIns="64008" bIns="32004">
            <a:spAutoFit/>
          </a:bodyPr>
          <a:lstStyle/>
          <a:p>
            <a:r>
              <a:rPr lang="en-US" sz="2000" b="1" dirty="0" smtClean="0">
                <a:solidFill>
                  <a:srgbClr val="C00000"/>
                </a:solidFill>
                <a:cs typeface="Times New Roman" pitchFamily="18" charset="0"/>
              </a:rPr>
              <a:t>Funding Challenges:</a:t>
            </a:r>
          </a:p>
          <a:p>
            <a:endParaRPr lang="en-US" sz="2000" b="1" dirty="0" smtClean="0">
              <a:cs typeface="Times New Roman" pitchFamily="18" charset="0"/>
            </a:endParaRPr>
          </a:p>
          <a:p>
            <a:pPr>
              <a:buFont typeface="Wingdings" pitchFamily="2" charset="2"/>
              <a:buChar char="v"/>
            </a:pPr>
            <a:r>
              <a:rPr lang="en-US" sz="2000" b="1" dirty="0" smtClean="0">
                <a:cs typeface="Times New Roman" pitchFamily="18" charset="0"/>
              </a:rPr>
              <a:t>Budget Allocation Issues:</a:t>
            </a:r>
            <a:r>
              <a:rPr lang="en-US" sz="2000" dirty="0" smtClean="0">
                <a:cs typeface="Times New Roman" pitchFamily="18" charset="0"/>
              </a:rPr>
              <a:t> Limited resources for special education programs and support services.</a:t>
            </a:r>
          </a:p>
          <a:p>
            <a:pPr>
              <a:buFont typeface="Wingdings" pitchFamily="2" charset="2"/>
              <a:buChar char="v"/>
            </a:pPr>
            <a:r>
              <a:rPr lang="en-US" sz="2000" b="1" dirty="0" smtClean="0">
                <a:cs typeface="Times New Roman" pitchFamily="18" charset="0"/>
              </a:rPr>
              <a:t>Impact on Resources:</a:t>
            </a:r>
            <a:r>
              <a:rPr lang="en-US" sz="2000" dirty="0" smtClean="0">
                <a:cs typeface="Times New Roman" pitchFamily="18" charset="0"/>
              </a:rPr>
              <a:t> Insufficient materials, technology, and personnel for inclusive classrooms.</a:t>
            </a:r>
          </a:p>
          <a:p>
            <a:pPr>
              <a:buFont typeface="Wingdings" pitchFamily="2" charset="2"/>
              <a:buChar char="v"/>
            </a:pPr>
            <a:r>
              <a:rPr lang="en-US" sz="2000" b="1" dirty="0" smtClean="0">
                <a:cs typeface="Times New Roman" pitchFamily="18" charset="0"/>
              </a:rPr>
              <a:t>Case Study Example:</a:t>
            </a:r>
            <a:r>
              <a:rPr lang="en-US" sz="2000" dirty="0" smtClean="0">
                <a:cs typeface="Times New Roman" pitchFamily="18" charset="0"/>
              </a:rPr>
              <a:t> Example of a school district struggling with funding cuts affecting inclusive programs.</a:t>
            </a:r>
          </a:p>
          <a:p>
            <a:endParaRPr lang="en-US" sz="2000" b="1" dirty="0" smtClean="0">
              <a:cs typeface="Times New Roman" pitchFamily="18" charset="0"/>
            </a:endParaRPr>
          </a:p>
          <a:p>
            <a:r>
              <a:rPr lang="en-US" sz="2000" b="1" dirty="0" smtClean="0">
                <a:solidFill>
                  <a:srgbClr val="C00000"/>
                </a:solidFill>
                <a:cs typeface="Times New Roman" pitchFamily="18" charset="0"/>
              </a:rPr>
              <a:t>Segregation Policies</a:t>
            </a:r>
          </a:p>
          <a:p>
            <a:endParaRPr lang="en-US" sz="2000" b="1" dirty="0" smtClean="0">
              <a:cs typeface="Times New Roman" pitchFamily="18" charset="0"/>
            </a:endParaRPr>
          </a:p>
          <a:p>
            <a:pPr algn="just">
              <a:buFont typeface="Wingdings" pitchFamily="2" charset="2"/>
              <a:buChar char="v"/>
            </a:pPr>
            <a:r>
              <a:rPr lang="en-US" sz="2000" b="1" dirty="0" smtClean="0">
                <a:cs typeface="Times New Roman" pitchFamily="18" charset="0"/>
              </a:rPr>
              <a:t>Historical Context: </a:t>
            </a:r>
            <a:r>
              <a:rPr lang="en-US" sz="2000" dirty="0" smtClean="0">
                <a:cs typeface="Times New Roman" pitchFamily="18" charset="0"/>
              </a:rPr>
              <a:t>Evolution of segregated vs. integrated education systems.</a:t>
            </a:r>
          </a:p>
          <a:p>
            <a:pPr algn="just">
              <a:buFont typeface="Wingdings" pitchFamily="2" charset="2"/>
              <a:buChar char="v"/>
            </a:pPr>
            <a:r>
              <a:rPr lang="en-US" sz="2000" b="1" dirty="0" smtClean="0">
                <a:cs typeface="Times New Roman" pitchFamily="18" charset="0"/>
              </a:rPr>
              <a:t>Current Practices</a:t>
            </a:r>
            <a:r>
              <a:rPr lang="en-US" sz="2000" dirty="0" smtClean="0">
                <a:cs typeface="Times New Roman" pitchFamily="18" charset="0"/>
              </a:rPr>
              <a:t>: Examples of how segregation manifests in different education systems globally.</a:t>
            </a:r>
          </a:p>
          <a:p>
            <a:pPr algn="just">
              <a:buFont typeface="Wingdings" pitchFamily="2" charset="2"/>
              <a:buChar char="v"/>
            </a:pPr>
            <a:r>
              <a:rPr lang="en-US" sz="2000" b="1" dirty="0" smtClean="0">
                <a:cs typeface="Times New Roman" pitchFamily="18" charset="0"/>
              </a:rPr>
              <a:t>Impact on Students</a:t>
            </a:r>
            <a:r>
              <a:rPr lang="en-US" sz="2000" dirty="0" smtClean="0">
                <a:cs typeface="Times New Roman" pitchFamily="18" charset="0"/>
              </a:rPr>
              <a:t>: Effects of segregation on academic, social, and emotional development.</a:t>
            </a:r>
          </a:p>
          <a:p>
            <a:endParaRPr lang="en-US" sz="2000" dirty="0">
              <a:cs typeface="Times New Roman" pitchFamily="18" charset="0"/>
            </a:endParaRPr>
          </a:p>
        </p:txBody>
      </p:sp>
      <p:pic>
        <p:nvPicPr>
          <p:cNvPr id="3" name="Picture 2" descr="blue logo png.png"/>
          <p:cNvPicPr/>
          <p:nvPr/>
        </p:nvPicPr>
        <p:blipFill>
          <a:blip r:embed="rId2" cstate="print"/>
          <a:stretch>
            <a:fillRect/>
          </a:stretch>
        </p:blipFill>
        <p:spPr>
          <a:xfrm>
            <a:off x="7957751" y="5651157"/>
            <a:ext cx="924390" cy="884305"/>
          </a:xfrm>
          <a:prstGeom prst="rect">
            <a:avLst/>
          </a:prstGeom>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76649" y="428368"/>
            <a:ext cx="7714944" cy="4865947"/>
          </a:xfrm>
          <a:prstGeom prst="rect">
            <a:avLst/>
          </a:prstGeom>
          <a:solidFill>
            <a:schemeClr val="bg1"/>
          </a:solidFill>
        </p:spPr>
        <p:txBody>
          <a:bodyPr wrap="square" lIns="64008" tIns="32004" rIns="64008" bIns="32004">
            <a:spAutoFit/>
          </a:bodyPr>
          <a:lstStyle/>
          <a:p>
            <a:pPr algn="just"/>
            <a:r>
              <a:rPr lang="en-US" sz="2000" b="1" dirty="0" smtClean="0">
                <a:solidFill>
                  <a:srgbClr val="C00000"/>
                </a:solidFill>
                <a:cs typeface="Times New Roman" pitchFamily="18" charset="0"/>
              </a:rPr>
              <a:t>Centralized Decision-Making</a:t>
            </a:r>
          </a:p>
          <a:p>
            <a:pPr algn="just">
              <a:buFont typeface="Wingdings" pitchFamily="2" charset="2"/>
              <a:buChar char="v"/>
            </a:pPr>
            <a:r>
              <a:rPr lang="en-US" sz="1800" b="1" dirty="0" smtClean="0">
                <a:cs typeface="Times New Roman" pitchFamily="18" charset="0"/>
              </a:rPr>
              <a:t>Policy Formulation:</a:t>
            </a:r>
            <a:r>
              <a:rPr lang="en-US" sz="1800" dirty="0" smtClean="0">
                <a:cs typeface="Times New Roman" pitchFamily="18" charset="0"/>
              </a:rPr>
              <a:t> How policies are formulated and implemented at the national or regional level.</a:t>
            </a:r>
            <a:endParaRPr lang="en-US" sz="1800" b="1" dirty="0" smtClean="0">
              <a:cs typeface="Times New Roman" pitchFamily="18" charset="0"/>
            </a:endParaRPr>
          </a:p>
          <a:p>
            <a:pPr algn="just">
              <a:buFont typeface="Wingdings" pitchFamily="2" charset="2"/>
              <a:buChar char="v"/>
            </a:pPr>
            <a:r>
              <a:rPr lang="en-US" sz="1800" b="1" dirty="0" smtClean="0">
                <a:cs typeface="Times New Roman" pitchFamily="18" charset="0"/>
              </a:rPr>
              <a:t>Local Implications:</a:t>
            </a:r>
            <a:r>
              <a:rPr lang="en-US" sz="1800" dirty="0" smtClean="0">
                <a:cs typeface="Times New Roman" pitchFamily="18" charset="0"/>
              </a:rPr>
              <a:t> Challenges faced by local schools and communities due to  centralized decision-making.</a:t>
            </a:r>
          </a:p>
          <a:p>
            <a:pPr algn="just">
              <a:buFont typeface="Wingdings" pitchFamily="2" charset="2"/>
              <a:buChar char="v"/>
            </a:pPr>
            <a:r>
              <a:rPr lang="en-US" sz="1800" b="1" dirty="0" smtClean="0">
                <a:cs typeface="Times New Roman" pitchFamily="18" charset="0"/>
              </a:rPr>
              <a:t>Advocacy Strategies:</a:t>
            </a:r>
            <a:r>
              <a:rPr lang="en-US" sz="1800" dirty="0" smtClean="0">
                <a:cs typeface="Times New Roman" pitchFamily="18" charset="0"/>
              </a:rPr>
              <a:t> Strategies for advocating for decentralized decision-making to </a:t>
            </a:r>
          </a:p>
          <a:p>
            <a:pPr algn="just">
              <a:buFont typeface="Wingdings" pitchFamily="2" charset="2"/>
              <a:buChar char="v"/>
            </a:pPr>
            <a:r>
              <a:rPr lang="en-US" sz="1800" dirty="0" smtClean="0">
                <a:cs typeface="Times New Roman" pitchFamily="18" charset="0"/>
              </a:rPr>
              <a:t>promote  inclusivity.</a:t>
            </a:r>
          </a:p>
          <a:p>
            <a:pPr algn="just"/>
            <a:endParaRPr lang="en-US" sz="2000" dirty="0" smtClean="0">
              <a:cs typeface="Times New Roman" pitchFamily="18" charset="0"/>
            </a:endParaRPr>
          </a:p>
          <a:p>
            <a:pPr algn="just"/>
            <a:r>
              <a:rPr lang="en-US" sz="2000" b="1" dirty="0" smtClean="0">
                <a:solidFill>
                  <a:srgbClr val="C00000"/>
                </a:solidFill>
                <a:cs typeface="Times New Roman" pitchFamily="18" charset="0"/>
              </a:rPr>
              <a:t>Addressing Systemic Barriers</a:t>
            </a:r>
          </a:p>
          <a:p>
            <a:pPr algn="just">
              <a:buFont typeface="Wingdings" pitchFamily="2" charset="2"/>
              <a:buChar char="v"/>
            </a:pPr>
            <a:r>
              <a:rPr lang="en-US" sz="1800" b="1" dirty="0" smtClean="0">
                <a:cs typeface="Times New Roman" pitchFamily="18" charset="0"/>
              </a:rPr>
              <a:t>Policy Reform:</a:t>
            </a:r>
            <a:r>
              <a:rPr lang="en-US" sz="1800" dirty="0" smtClean="0">
                <a:cs typeface="Times New Roman" pitchFamily="18" charset="0"/>
              </a:rPr>
              <a:t> Advocating for inclusive policies at all levels of government.</a:t>
            </a:r>
          </a:p>
          <a:p>
            <a:pPr algn="just">
              <a:buFont typeface="Wingdings" pitchFamily="2" charset="2"/>
              <a:buChar char="v"/>
            </a:pPr>
            <a:r>
              <a:rPr lang="en-US" sz="1800" b="1" dirty="0" smtClean="0">
                <a:cs typeface="Times New Roman" pitchFamily="18" charset="0"/>
              </a:rPr>
              <a:t>Resource Allocation:</a:t>
            </a:r>
            <a:r>
              <a:rPr lang="en-US" sz="1800" dirty="0" smtClean="0">
                <a:cs typeface="Times New Roman" pitchFamily="18" charset="0"/>
              </a:rPr>
              <a:t> Ensuring equitable distribution of resources for inclusive </a:t>
            </a:r>
          </a:p>
          <a:p>
            <a:pPr algn="just">
              <a:buFont typeface="Wingdings" pitchFamily="2" charset="2"/>
              <a:buChar char="v"/>
            </a:pPr>
            <a:r>
              <a:rPr lang="en-US" sz="1800" dirty="0" smtClean="0">
                <a:cs typeface="Times New Roman" pitchFamily="18" charset="0"/>
              </a:rPr>
              <a:t> education.</a:t>
            </a:r>
          </a:p>
          <a:p>
            <a:pPr algn="just">
              <a:buFont typeface="Wingdings" pitchFamily="2" charset="2"/>
              <a:buChar char="v"/>
            </a:pPr>
            <a:r>
              <a:rPr lang="en-US" sz="1800" b="1" dirty="0" smtClean="0">
                <a:cs typeface="Times New Roman" pitchFamily="18" charset="0"/>
              </a:rPr>
              <a:t>Professional Development:</a:t>
            </a:r>
            <a:r>
              <a:rPr lang="en-US" sz="1800" dirty="0" smtClean="0">
                <a:cs typeface="Times New Roman" pitchFamily="18" charset="0"/>
              </a:rPr>
              <a:t> Training educators and administrators in inclusive  practices.</a:t>
            </a:r>
          </a:p>
          <a:p>
            <a:pPr algn="just">
              <a:buFont typeface="Wingdings" pitchFamily="2" charset="2"/>
              <a:buChar char="v"/>
            </a:pPr>
            <a:r>
              <a:rPr lang="en-US" sz="1800" b="1" dirty="0" smtClean="0">
                <a:cs typeface="Times New Roman" pitchFamily="18" charset="0"/>
              </a:rPr>
              <a:t>Community Engagement:</a:t>
            </a:r>
            <a:r>
              <a:rPr lang="en-US" sz="1800" dirty="0" smtClean="0">
                <a:cs typeface="Times New Roman" pitchFamily="18" charset="0"/>
              </a:rPr>
              <a:t> Involving parents, students, and community members in  decision-making processes</a:t>
            </a:r>
            <a:endParaRPr lang="en-US" sz="1800" dirty="0">
              <a:cs typeface="Times New Roman" pitchFamily="18" charset="0"/>
            </a:endParaRPr>
          </a:p>
        </p:txBody>
      </p:sp>
      <p:pic>
        <p:nvPicPr>
          <p:cNvPr id="3" name="Picture 2" descr="blue logo png.png"/>
          <p:cNvPicPr/>
          <p:nvPr/>
        </p:nvPicPr>
        <p:blipFill>
          <a:blip r:embed="rId2" cstate="print"/>
          <a:stretch>
            <a:fillRect/>
          </a:stretch>
        </p:blipFill>
        <p:spPr>
          <a:xfrm>
            <a:off x="7957751" y="5651157"/>
            <a:ext cx="924390" cy="884305"/>
          </a:xfrm>
          <a:prstGeom prst="rect">
            <a:avLst/>
          </a:prstGeom>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58678" y="708454"/>
            <a:ext cx="8175356" cy="4327338"/>
          </a:xfrm>
          <a:prstGeom prst="rect">
            <a:avLst/>
          </a:prstGeom>
          <a:solidFill>
            <a:schemeClr val="bg1"/>
          </a:solidFill>
        </p:spPr>
        <p:txBody>
          <a:bodyPr wrap="square" lIns="64008" tIns="32004" rIns="64008" bIns="32004">
            <a:spAutoFit/>
          </a:bodyPr>
          <a:lstStyle/>
          <a:p>
            <a:pPr algn="ctr"/>
            <a:r>
              <a:rPr lang="en-US" sz="2000" b="1" dirty="0" smtClean="0">
                <a:solidFill>
                  <a:srgbClr val="C00000"/>
                </a:solidFill>
                <a:cs typeface="Times New Roman" pitchFamily="18" charset="0"/>
              </a:rPr>
              <a:t>Advocacy and Lobbying for Inclusive Policies</a:t>
            </a:r>
          </a:p>
          <a:p>
            <a:endParaRPr lang="en-US" sz="1700" b="1" dirty="0" smtClean="0">
              <a:cs typeface="Times New Roman" pitchFamily="18" charset="0"/>
            </a:endParaRPr>
          </a:p>
          <a:p>
            <a:r>
              <a:rPr lang="en-US" sz="2000" b="1" dirty="0" smtClean="0">
                <a:solidFill>
                  <a:srgbClr val="7030A0"/>
                </a:solidFill>
                <a:cs typeface="Times New Roman" pitchFamily="18" charset="0"/>
              </a:rPr>
              <a:t>Importance of Advocacy:</a:t>
            </a:r>
            <a:r>
              <a:rPr lang="en-US" sz="2000" dirty="0" smtClean="0">
                <a:solidFill>
                  <a:srgbClr val="7030A0"/>
                </a:solidFill>
                <a:cs typeface="Times New Roman" pitchFamily="18" charset="0"/>
              </a:rPr>
              <a:t> </a:t>
            </a:r>
          </a:p>
          <a:p>
            <a:r>
              <a:rPr lang="en-US" sz="2000" dirty="0" smtClean="0">
                <a:cs typeface="Times New Roman" pitchFamily="18" charset="0"/>
              </a:rPr>
              <a:t>Advocacy efforts are crucial in influencing policymakers to 	prioritize inclusive education.</a:t>
            </a:r>
          </a:p>
          <a:p>
            <a:endParaRPr lang="en-US" sz="2000" dirty="0" smtClean="0">
              <a:cs typeface="Times New Roman" pitchFamily="18" charset="0"/>
            </a:endParaRPr>
          </a:p>
          <a:p>
            <a:r>
              <a:rPr lang="en-US" sz="2000" b="1" dirty="0" smtClean="0">
                <a:solidFill>
                  <a:srgbClr val="7030A0"/>
                </a:solidFill>
                <a:cs typeface="Times New Roman" pitchFamily="18" charset="0"/>
              </a:rPr>
              <a:t>Strategies for Advocacy:</a:t>
            </a:r>
            <a:endParaRPr lang="en-US" sz="2000" dirty="0" smtClean="0">
              <a:solidFill>
                <a:srgbClr val="7030A0"/>
              </a:solidFill>
              <a:cs typeface="Times New Roman" pitchFamily="18" charset="0"/>
            </a:endParaRPr>
          </a:p>
          <a:p>
            <a:pPr lvl="1">
              <a:buFont typeface="Wingdings" pitchFamily="2" charset="2"/>
              <a:buChar char="v"/>
            </a:pPr>
            <a:r>
              <a:rPr lang="en-US" sz="2000" dirty="0" smtClean="0">
                <a:cs typeface="Times New Roman" pitchFamily="18" charset="0"/>
              </a:rPr>
              <a:t>	Engaging with policymakers through meetings, presentations, and written proposals.</a:t>
            </a:r>
          </a:p>
          <a:p>
            <a:pPr lvl="1">
              <a:buFont typeface="Wingdings" pitchFamily="2" charset="2"/>
              <a:buChar char="v"/>
            </a:pPr>
            <a:r>
              <a:rPr lang="en-US" sz="2000" dirty="0" smtClean="0">
                <a:cs typeface="Times New Roman" pitchFamily="18" charset="0"/>
              </a:rPr>
              <a:t>	Forming alliances with advocacy groups, parents, and educators to amplify voices.</a:t>
            </a:r>
          </a:p>
          <a:p>
            <a:pPr lvl="1">
              <a:buFont typeface="Wingdings" pitchFamily="2" charset="2"/>
              <a:buChar char="v"/>
            </a:pPr>
            <a:r>
              <a:rPr lang="en-US" sz="2000" dirty="0" smtClean="0">
                <a:cs typeface="Times New Roman" pitchFamily="18" charset="0"/>
              </a:rPr>
              <a:t>	Using data and research to demonstrate the benefits of inclusive education.</a:t>
            </a:r>
          </a:p>
          <a:p>
            <a:endParaRPr lang="en-US" sz="2000" dirty="0">
              <a:cs typeface="Times New Roman" pitchFamily="18" charset="0"/>
            </a:endParaRPr>
          </a:p>
        </p:txBody>
      </p:sp>
      <p:pic>
        <p:nvPicPr>
          <p:cNvPr id="3" name="Picture 2" descr="blue logo png.png"/>
          <p:cNvPicPr/>
          <p:nvPr/>
        </p:nvPicPr>
        <p:blipFill>
          <a:blip r:embed="rId2" cstate="print"/>
          <a:stretch>
            <a:fillRect/>
          </a:stretch>
        </p:blipFill>
        <p:spPr>
          <a:xfrm>
            <a:off x="7957751" y="5651157"/>
            <a:ext cx="924390" cy="884305"/>
          </a:xfrm>
          <a:prstGeom prst="rect">
            <a:avLst/>
          </a:prstGeom>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47351" y="683741"/>
            <a:ext cx="7117492" cy="4247317"/>
          </a:xfrm>
          <a:prstGeom prst="rect">
            <a:avLst/>
          </a:prstGeom>
        </p:spPr>
        <p:txBody>
          <a:bodyPr wrap="square">
            <a:spAutoFit/>
          </a:bodyPr>
          <a:lstStyle/>
          <a:p>
            <a:pPr algn="ctr">
              <a:lnSpc>
                <a:spcPct val="150000"/>
              </a:lnSpc>
            </a:pPr>
            <a:r>
              <a:rPr lang="en-US" sz="1800" b="1" dirty="0" smtClean="0">
                <a:solidFill>
                  <a:srgbClr val="C00000"/>
                </a:solidFill>
                <a:cs typeface="Times New Roman" pitchFamily="18" charset="0"/>
              </a:rPr>
              <a:t>Collaborative Efforts with Policymakers and Stakeholders</a:t>
            </a:r>
          </a:p>
          <a:p>
            <a:pPr>
              <a:lnSpc>
                <a:spcPct val="150000"/>
              </a:lnSpc>
            </a:pPr>
            <a:r>
              <a:rPr lang="en-US" sz="1800" b="1" dirty="0" smtClean="0">
                <a:solidFill>
                  <a:srgbClr val="7030A0"/>
                </a:solidFill>
                <a:cs typeface="Times New Roman" pitchFamily="18" charset="0"/>
              </a:rPr>
              <a:t>Building Partnerships:</a:t>
            </a:r>
            <a:r>
              <a:rPr lang="en-US" sz="1800" dirty="0" smtClean="0">
                <a:solidFill>
                  <a:srgbClr val="7030A0"/>
                </a:solidFill>
                <a:cs typeface="Times New Roman" pitchFamily="18" charset="0"/>
              </a:rPr>
              <a:t> </a:t>
            </a:r>
          </a:p>
          <a:p>
            <a:pPr>
              <a:lnSpc>
                <a:spcPct val="150000"/>
              </a:lnSpc>
            </a:pPr>
            <a:r>
              <a:rPr lang="en-US" sz="1800" dirty="0" smtClean="0">
                <a:cs typeface="Times New Roman" pitchFamily="18" charset="0"/>
              </a:rPr>
              <a:t>Collaboration among educators, policymakers, and stakeholders is essential for effective change.</a:t>
            </a:r>
          </a:p>
          <a:p>
            <a:pPr>
              <a:lnSpc>
                <a:spcPct val="150000"/>
              </a:lnSpc>
            </a:pPr>
            <a:endParaRPr lang="en-US" sz="1800" b="1" dirty="0" smtClean="0">
              <a:solidFill>
                <a:srgbClr val="7030A0"/>
              </a:solidFill>
              <a:cs typeface="Times New Roman" pitchFamily="18" charset="0"/>
            </a:endParaRPr>
          </a:p>
          <a:p>
            <a:pPr>
              <a:lnSpc>
                <a:spcPct val="150000"/>
              </a:lnSpc>
            </a:pPr>
            <a:r>
              <a:rPr lang="en-US" sz="1800" b="1" dirty="0" smtClean="0">
                <a:solidFill>
                  <a:srgbClr val="7030A0"/>
                </a:solidFill>
                <a:cs typeface="Times New Roman" pitchFamily="18" charset="0"/>
              </a:rPr>
              <a:t>Roles and Responsibilities: </a:t>
            </a:r>
            <a:endParaRPr lang="en-US" sz="1100" dirty="0" smtClean="0">
              <a:cs typeface="Times New Roman" pitchFamily="18" charset="0"/>
            </a:endParaRPr>
          </a:p>
          <a:p>
            <a:pPr>
              <a:lnSpc>
                <a:spcPct val="150000"/>
              </a:lnSpc>
              <a:buFont typeface="Wingdings" pitchFamily="2" charset="2"/>
              <a:buChar char="v"/>
            </a:pPr>
            <a:r>
              <a:rPr lang="en-US" sz="1800" dirty="0" smtClean="0">
                <a:cs typeface="Times New Roman" pitchFamily="18" charset="0"/>
              </a:rPr>
              <a:t>Policymakers: Drafting and implementing inclusive education policies.</a:t>
            </a:r>
          </a:p>
          <a:p>
            <a:pPr>
              <a:lnSpc>
                <a:spcPct val="150000"/>
              </a:lnSpc>
              <a:buFont typeface="Wingdings" pitchFamily="2" charset="2"/>
              <a:buChar char="v"/>
            </a:pPr>
            <a:r>
              <a:rPr lang="en-US" sz="1800" dirty="0" smtClean="0">
                <a:cs typeface="Times New Roman" pitchFamily="18" charset="0"/>
              </a:rPr>
              <a:t>Educators: Providing input on classroom needs and effective practices</a:t>
            </a:r>
          </a:p>
          <a:p>
            <a:pPr>
              <a:lnSpc>
                <a:spcPct val="150000"/>
              </a:lnSpc>
              <a:buFont typeface="Wingdings" pitchFamily="2" charset="2"/>
              <a:buChar char="v"/>
            </a:pPr>
            <a:r>
              <a:rPr lang="en-US" sz="1800" dirty="0" smtClean="0">
                <a:cs typeface="Times New Roman" pitchFamily="18" charset="0"/>
              </a:rPr>
              <a:t>Stakeholders (parents, community members): Advocating for inclusive practices at local levels.</a:t>
            </a:r>
            <a:endParaRPr lang="en-US" sz="1600" dirty="0"/>
          </a:p>
        </p:txBody>
      </p:sp>
      <p:pic>
        <p:nvPicPr>
          <p:cNvPr id="3" name="Picture 2" descr="blue logo png.png"/>
          <p:cNvPicPr/>
          <p:nvPr/>
        </p:nvPicPr>
        <p:blipFill>
          <a:blip r:embed="rId2" cstate="print"/>
          <a:stretch>
            <a:fillRect/>
          </a:stretch>
        </p:blipFill>
        <p:spPr>
          <a:xfrm>
            <a:off x="7957751" y="5651157"/>
            <a:ext cx="924390" cy="884305"/>
          </a:xfrm>
          <a:prstGeom prst="rect">
            <a:avLst/>
          </a:prstGeom>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671764" y="384721"/>
            <a:ext cx="7870658" cy="680186"/>
          </a:xfrm>
          <a:prstGeom prst="rect">
            <a:avLst/>
          </a:prstGeom>
          <a:solidFill>
            <a:schemeClr val="accent1">
              <a:lumMod val="20000"/>
              <a:lumOff val="80000"/>
            </a:schemeClr>
          </a:solidFill>
          <a:ln w="9525">
            <a:noFill/>
            <a:miter lim="800000"/>
            <a:headEnd/>
            <a:tailEnd/>
          </a:ln>
          <a:effectLst/>
        </p:spPr>
        <p:txBody>
          <a:bodyPr vert="horz" wrap="square" lIns="64008" tIns="32004" rIns="64008" bIns="32004" numCol="1" anchor="ctr" anchorCtr="0" compatLnSpc="1">
            <a:prstTxWarp prst="textNoShape">
              <a:avLst/>
            </a:prstTxWarp>
            <a:spAutoFit/>
          </a:bodyPr>
          <a:lstStyle/>
          <a:p>
            <a:pPr lvl="1" algn="ctr" fontAlgn="base">
              <a:spcBef>
                <a:spcPct val="0"/>
              </a:spcBef>
              <a:spcAft>
                <a:spcPct val="0"/>
              </a:spcAft>
            </a:pPr>
            <a:r>
              <a:rPr lang="en-US" sz="2000" b="1" dirty="0" smtClean="0">
                <a:solidFill>
                  <a:srgbClr val="FF0000"/>
                </a:solidFill>
                <a:cs typeface="Times New Roman" pitchFamily="18" charset="0"/>
              </a:rPr>
              <a:t>Capacity Building for Inclusive Education Empowering Teachers and Stakeholders </a:t>
            </a:r>
          </a:p>
        </p:txBody>
      </p:sp>
      <p:sp>
        <p:nvSpPr>
          <p:cNvPr id="3" name="Rectangle 2"/>
          <p:cNvSpPr/>
          <p:nvPr/>
        </p:nvSpPr>
        <p:spPr>
          <a:xfrm>
            <a:off x="671765" y="1285103"/>
            <a:ext cx="8010916" cy="4407489"/>
          </a:xfrm>
          <a:prstGeom prst="rect">
            <a:avLst/>
          </a:prstGeom>
          <a:solidFill>
            <a:schemeClr val="bg1">
              <a:lumMod val="95000"/>
            </a:schemeClr>
          </a:solidFill>
        </p:spPr>
        <p:txBody>
          <a:bodyPr wrap="square" lIns="64008" tIns="32004" rIns="64008" bIns="32004">
            <a:spAutoFit/>
          </a:bodyPr>
          <a:lstStyle/>
          <a:p>
            <a:pPr algn="just">
              <a:lnSpc>
                <a:spcPct val="150000"/>
              </a:lnSpc>
            </a:pPr>
            <a:r>
              <a:rPr lang="en-US" sz="1800" b="1" dirty="0" smtClean="0">
                <a:solidFill>
                  <a:srgbClr val="FF0000"/>
                </a:solidFill>
                <a:cs typeface="Times New Roman" pitchFamily="18" charset="0"/>
              </a:rPr>
              <a:t>Introduction to Capacity Building</a:t>
            </a:r>
          </a:p>
          <a:p>
            <a:pPr algn="just">
              <a:lnSpc>
                <a:spcPct val="150000"/>
              </a:lnSpc>
            </a:pPr>
            <a:r>
              <a:rPr lang="en-US" sz="1800" b="1" dirty="0" smtClean="0">
                <a:cs typeface="Times New Roman" pitchFamily="18" charset="0"/>
              </a:rPr>
              <a:t>Definition:</a:t>
            </a:r>
            <a:r>
              <a:rPr lang="en-US" sz="1800" dirty="0" smtClean="0">
                <a:cs typeface="Times New Roman" pitchFamily="18" charset="0"/>
              </a:rPr>
              <a:t> Enhancing the knowledge, skills, and attitudes of educators and stakeholders to support inclusive  practices.</a:t>
            </a:r>
          </a:p>
          <a:p>
            <a:pPr algn="just">
              <a:lnSpc>
                <a:spcPct val="150000"/>
              </a:lnSpc>
            </a:pPr>
            <a:r>
              <a:rPr lang="en-US" sz="1800" b="1" dirty="0" smtClean="0">
                <a:cs typeface="Times New Roman" pitchFamily="18" charset="0"/>
              </a:rPr>
              <a:t> Importance:</a:t>
            </a:r>
            <a:r>
              <a:rPr lang="en-US" sz="1800" dirty="0" smtClean="0">
                <a:cs typeface="Times New Roman" pitchFamily="18" charset="0"/>
              </a:rPr>
              <a:t> Critical for creating inclusive learning environments that meet the diverse needs of all students.</a:t>
            </a:r>
          </a:p>
          <a:p>
            <a:pPr algn="just">
              <a:lnSpc>
                <a:spcPct val="150000"/>
              </a:lnSpc>
            </a:pPr>
            <a:endParaRPr lang="en-US" sz="1000" b="1" dirty="0" smtClean="0">
              <a:cs typeface="Times New Roman" pitchFamily="18" charset="0"/>
            </a:endParaRPr>
          </a:p>
          <a:p>
            <a:pPr algn="just">
              <a:lnSpc>
                <a:spcPct val="150000"/>
              </a:lnSpc>
            </a:pPr>
            <a:r>
              <a:rPr lang="en-US" sz="1800" b="1" dirty="0" smtClean="0">
                <a:cs typeface="Times New Roman" pitchFamily="18" charset="0"/>
              </a:rPr>
              <a:t> </a:t>
            </a:r>
            <a:r>
              <a:rPr lang="en-US" sz="1800" b="1" dirty="0" smtClean="0">
                <a:solidFill>
                  <a:srgbClr val="FF0000"/>
                </a:solidFill>
                <a:cs typeface="Times New Roman" pitchFamily="18" charset="0"/>
              </a:rPr>
              <a:t>Importance of Capacity Building Among Teachers</a:t>
            </a:r>
          </a:p>
          <a:p>
            <a:pPr algn="just">
              <a:lnSpc>
                <a:spcPct val="150000"/>
              </a:lnSpc>
            </a:pPr>
            <a:r>
              <a:rPr lang="en-US" sz="1800" b="1" dirty="0" smtClean="0">
                <a:cs typeface="Times New Roman" pitchFamily="18" charset="0"/>
              </a:rPr>
              <a:t> Role of Teachers:</a:t>
            </a:r>
            <a:r>
              <a:rPr lang="en-US" sz="1800" dirty="0" smtClean="0">
                <a:cs typeface="Times New Roman" pitchFamily="18" charset="0"/>
              </a:rPr>
              <a:t> Key influencers in implementing inclusive practices.</a:t>
            </a:r>
          </a:p>
          <a:p>
            <a:pPr algn="just">
              <a:lnSpc>
                <a:spcPct val="150000"/>
              </a:lnSpc>
            </a:pPr>
            <a:r>
              <a:rPr lang="en-US" sz="1800" b="1" dirty="0" smtClean="0">
                <a:cs typeface="Times New Roman" pitchFamily="18" charset="0"/>
              </a:rPr>
              <a:t> Benefits:</a:t>
            </a:r>
            <a:r>
              <a:rPr lang="en-US" sz="1800" dirty="0" smtClean="0">
                <a:cs typeface="Times New Roman" pitchFamily="18" charset="0"/>
              </a:rPr>
              <a:t> Improved teaching effectiveness, student engagement, and learning outcomes.</a:t>
            </a:r>
            <a:r>
              <a:rPr lang="en-US" sz="1800" b="1" dirty="0" smtClean="0">
                <a:cs typeface="Times New Roman" pitchFamily="18" charset="0"/>
              </a:rPr>
              <a:t> </a:t>
            </a:r>
          </a:p>
          <a:p>
            <a:pPr algn="just">
              <a:lnSpc>
                <a:spcPct val="150000"/>
              </a:lnSpc>
            </a:pPr>
            <a:r>
              <a:rPr lang="en-US" sz="1800" b="1" dirty="0" smtClean="0">
                <a:cs typeface="Times New Roman" pitchFamily="18" charset="0"/>
              </a:rPr>
              <a:t>Challenges:</a:t>
            </a:r>
            <a:r>
              <a:rPr lang="en-US" sz="1800" dirty="0" smtClean="0">
                <a:cs typeface="Times New Roman" pitchFamily="18" charset="0"/>
              </a:rPr>
              <a:t> Addressing barriers such as lack of training and resources.</a:t>
            </a:r>
          </a:p>
        </p:txBody>
      </p:sp>
      <p:pic>
        <p:nvPicPr>
          <p:cNvPr id="4" name="Picture 3" descr="blue logo png.png"/>
          <p:cNvPicPr/>
          <p:nvPr/>
        </p:nvPicPr>
        <p:blipFill>
          <a:blip r:embed="rId2" cstate="print"/>
          <a:stretch>
            <a:fillRect/>
          </a:stretch>
        </p:blipFill>
        <p:spPr>
          <a:xfrm>
            <a:off x="7957751" y="5651157"/>
            <a:ext cx="924390" cy="884305"/>
          </a:xfrm>
          <a:prstGeom prst="rect">
            <a:avLst/>
          </a:prstGeom>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36605" y="370703"/>
            <a:ext cx="8171936" cy="4939814"/>
          </a:xfrm>
          <a:prstGeom prst="rect">
            <a:avLst/>
          </a:prstGeom>
        </p:spPr>
        <p:txBody>
          <a:bodyPr wrap="square">
            <a:spAutoFit/>
          </a:bodyPr>
          <a:lstStyle/>
          <a:p>
            <a:r>
              <a:rPr lang="en-US" sz="1800" b="1" dirty="0" smtClean="0">
                <a:solidFill>
                  <a:srgbClr val="FF0000"/>
                </a:solidFill>
                <a:cs typeface="Times New Roman" pitchFamily="18" charset="0"/>
              </a:rPr>
              <a:t>Strategies for Capacity Building Among Teachers</a:t>
            </a:r>
          </a:p>
          <a:p>
            <a:pPr>
              <a:lnSpc>
                <a:spcPct val="150000"/>
              </a:lnSpc>
            </a:pPr>
            <a:endParaRPr lang="en-US" sz="1800" b="1" dirty="0" smtClean="0">
              <a:solidFill>
                <a:srgbClr val="7030A0"/>
              </a:solidFill>
              <a:cs typeface="Times New Roman" pitchFamily="18" charset="0"/>
            </a:endParaRPr>
          </a:p>
          <a:p>
            <a:pPr>
              <a:lnSpc>
                <a:spcPct val="150000"/>
              </a:lnSpc>
            </a:pPr>
            <a:r>
              <a:rPr lang="en-US" sz="1800" b="1" dirty="0" smtClean="0">
                <a:solidFill>
                  <a:srgbClr val="7030A0"/>
                </a:solidFill>
                <a:cs typeface="Times New Roman" pitchFamily="18" charset="0"/>
              </a:rPr>
              <a:t>Professional Development Programs:</a:t>
            </a:r>
          </a:p>
          <a:p>
            <a:pPr>
              <a:lnSpc>
                <a:spcPct val="150000"/>
              </a:lnSpc>
            </a:pPr>
            <a:r>
              <a:rPr lang="en-US" sz="1800" dirty="0" smtClean="0">
                <a:cs typeface="Times New Roman" pitchFamily="18" charset="0"/>
              </a:rPr>
              <a:t>Types of training (e.g., workshops, seminars, online courses).</a:t>
            </a:r>
          </a:p>
          <a:p>
            <a:pPr>
              <a:lnSpc>
                <a:spcPct val="150000"/>
              </a:lnSpc>
            </a:pPr>
            <a:r>
              <a:rPr lang="en-US" sz="1800" dirty="0" smtClean="0">
                <a:cs typeface="Times New Roman" pitchFamily="18" charset="0"/>
              </a:rPr>
              <a:t>Topics covered (e.g., inclusive teaching strategies, Universal Design for Learning).</a:t>
            </a:r>
          </a:p>
          <a:p>
            <a:pPr>
              <a:lnSpc>
                <a:spcPct val="150000"/>
              </a:lnSpc>
            </a:pPr>
            <a:r>
              <a:rPr lang="en-US" sz="1800" b="1" dirty="0" smtClean="0">
                <a:solidFill>
                  <a:srgbClr val="7030A0"/>
                </a:solidFill>
                <a:cs typeface="Times New Roman" pitchFamily="18" charset="0"/>
              </a:rPr>
              <a:t> Peer Learning and Collaboration:</a:t>
            </a:r>
          </a:p>
          <a:p>
            <a:pPr>
              <a:lnSpc>
                <a:spcPct val="150000"/>
              </a:lnSpc>
            </a:pPr>
            <a:r>
              <a:rPr lang="en-US" sz="1800" dirty="0" smtClean="0">
                <a:cs typeface="Times New Roman" pitchFamily="18" charset="0"/>
              </a:rPr>
              <a:t>Benefits of sharing experiences and best practices among educators. Establishing professional learning  communities.</a:t>
            </a:r>
          </a:p>
          <a:p>
            <a:pPr>
              <a:lnSpc>
                <a:spcPct val="150000"/>
              </a:lnSpc>
            </a:pPr>
            <a:r>
              <a:rPr lang="en-US" sz="1800" b="1" dirty="0" smtClean="0">
                <a:solidFill>
                  <a:srgbClr val="7030A0"/>
                </a:solidFill>
                <a:cs typeface="Times New Roman" pitchFamily="18" charset="0"/>
              </a:rPr>
              <a:t>Examples of Capacity Building Initiatives</a:t>
            </a:r>
          </a:p>
          <a:p>
            <a:pPr>
              <a:lnSpc>
                <a:spcPct val="150000"/>
              </a:lnSpc>
            </a:pPr>
            <a:r>
              <a:rPr lang="en-US" sz="1800" b="1" dirty="0" smtClean="0">
                <a:cs typeface="Times New Roman" pitchFamily="18" charset="0"/>
              </a:rPr>
              <a:t>Case Studies:</a:t>
            </a:r>
          </a:p>
          <a:p>
            <a:pPr>
              <a:lnSpc>
                <a:spcPct val="150000"/>
              </a:lnSpc>
            </a:pPr>
            <a:r>
              <a:rPr lang="en-US" sz="1800" dirty="0" smtClean="0">
                <a:cs typeface="Times New Roman" pitchFamily="18" charset="0"/>
              </a:rPr>
              <a:t>Highlight successful capacity building programs in inclusive education.</a:t>
            </a:r>
          </a:p>
          <a:p>
            <a:pPr>
              <a:lnSpc>
                <a:spcPct val="150000"/>
              </a:lnSpc>
            </a:pPr>
            <a:r>
              <a:rPr lang="en-US" sz="1800" dirty="0" smtClean="0">
                <a:cs typeface="Times New Roman" pitchFamily="18" charset="0"/>
              </a:rPr>
              <a:t>Discuss outcomes and impact on teaching practices and student outcomes.</a:t>
            </a:r>
            <a:endParaRPr lang="en-US" sz="1800" dirty="0">
              <a:cs typeface="Times New Roman" pitchFamily="18" charset="0"/>
            </a:endParaRPr>
          </a:p>
        </p:txBody>
      </p:sp>
      <p:pic>
        <p:nvPicPr>
          <p:cNvPr id="3" name="Picture 2" descr="blue logo png.png"/>
          <p:cNvPicPr/>
          <p:nvPr/>
        </p:nvPicPr>
        <p:blipFill>
          <a:blip r:embed="rId2" cstate="print"/>
          <a:stretch>
            <a:fillRect/>
          </a:stretch>
        </p:blipFill>
        <p:spPr>
          <a:xfrm>
            <a:off x="7957751" y="5651157"/>
            <a:ext cx="924390" cy="884305"/>
          </a:xfrm>
          <a:prstGeom prst="rect">
            <a:avLst/>
          </a:prstGeom>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54308" y="387178"/>
            <a:ext cx="7831811" cy="4684488"/>
          </a:xfrm>
          <a:prstGeom prst="rect">
            <a:avLst/>
          </a:prstGeom>
          <a:solidFill>
            <a:schemeClr val="bg1"/>
          </a:solidFill>
        </p:spPr>
        <p:txBody>
          <a:bodyPr wrap="square" lIns="64008" tIns="32004" rIns="64008" bIns="32004">
            <a:spAutoFit/>
          </a:bodyPr>
          <a:lstStyle/>
          <a:p>
            <a:pPr algn="just">
              <a:lnSpc>
                <a:spcPct val="150000"/>
              </a:lnSpc>
            </a:pPr>
            <a:r>
              <a:rPr lang="en-US" sz="2000" b="1" dirty="0" smtClean="0">
                <a:solidFill>
                  <a:srgbClr val="FF0000"/>
                </a:solidFill>
                <a:cs typeface="Times New Roman" pitchFamily="18" charset="0"/>
              </a:rPr>
              <a:t>Examples of Capacity Building Initiatives</a:t>
            </a:r>
          </a:p>
          <a:p>
            <a:pPr algn="just">
              <a:lnSpc>
                <a:spcPct val="150000"/>
              </a:lnSpc>
            </a:pPr>
            <a:r>
              <a:rPr lang="en-US" sz="1800" b="1" dirty="0" smtClean="0">
                <a:cs typeface="Times New Roman" pitchFamily="18" charset="0"/>
              </a:rPr>
              <a:t> Case Studies:</a:t>
            </a:r>
            <a:endParaRPr lang="en-US" sz="1800" dirty="0" smtClean="0">
              <a:cs typeface="Times New Roman" pitchFamily="18" charset="0"/>
            </a:endParaRPr>
          </a:p>
          <a:p>
            <a:pPr algn="just">
              <a:lnSpc>
                <a:spcPct val="150000"/>
              </a:lnSpc>
              <a:buFont typeface="Arial" pitchFamily="34" charset="0"/>
              <a:buChar char="•"/>
            </a:pPr>
            <a:r>
              <a:rPr lang="en-US" sz="1800" dirty="0" smtClean="0">
                <a:cs typeface="Times New Roman" pitchFamily="18" charset="0"/>
              </a:rPr>
              <a:t>    Highlight successful capacity building programs in inclusive education.</a:t>
            </a:r>
          </a:p>
          <a:p>
            <a:pPr algn="just">
              <a:lnSpc>
                <a:spcPct val="150000"/>
              </a:lnSpc>
              <a:buFont typeface="Arial" pitchFamily="34" charset="0"/>
              <a:buChar char="•"/>
            </a:pPr>
            <a:r>
              <a:rPr lang="en-US" sz="1800" dirty="0" smtClean="0">
                <a:cs typeface="Times New Roman" pitchFamily="18" charset="0"/>
              </a:rPr>
              <a:t>   Discuss outcomes and impact on teaching practices and student outcomes.</a:t>
            </a:r>
          </a:p>
          <a:p>
            <a:pPr lvl="1" algn="just">
              <a:lnSpc>
                <a:spcPct val="150000"/>
              </a:lnSpc>
            </a:pPr>
            <a:endParaRPr lang="en-US" sz="1800" dirty="0" smtClean="0">
              <a:cs typeface="Times New Roman" pitchFamily="18" charset="0"/>
            </a:endParaRPr>
          </a:p>
          <a:p>
            <a:pPr algn="just">
              <a:lnSpc>
                <a:spcPct val="150000"/>
              </a:lnSpc>
            </a:pPr>
            <a:r>
              <a:rPr lang="en-US" sz="2000" b="1" dirty="0" smtClean="0">
                <a:solidFill>
                  <a:srgbClr val="FF0000"/>
                </a:solidFill>
                <a:cs typeface="Times New Roman" pitchFamily="18" charset="0"/>
              </a:rPr>
              <a:t>Importance of Stakeholder Engagement</a:t>
            </a:r>
          </a:p>
          <a:p>
            <a:pPr algn="just">
              <a:lnSpc>
                <a:spcPct val="150000"/>
              </a:lnSpc>
              <a:buFont typeface="Wingdings" pitchFamily="2" charset="2"/>
              <a:buChar char="v"/>
            </a:pPr>
            <a:r>
              <a:rPr lang="en-US" sz="1800" b="1" dirty="0" smtClean="0">
                <a:cs typeface="Times New Roman" pitchFamily="18" charset="0"/>
              </a:rPr>
              <a:t>Stakeholders:</a:t>
            </a:r>
            <a:r>
              <a:rPr lang="en-US" sz="1800" dirty="0" smtClean="0">
                <a:cs typeface="Times New Roman" pitchFamily="18" charset="0"/>
              </a:rPr>
              <a:t> Parents, community members, NGOs, policymakers.</a:t>
            </a:r>
          </a:p>
          <a:p>
            <a:pPr algn="just">
              <a:lnSpc>
                <a:spcPct val="150000"/>
              </a:lnSpc>
              <a:buFont typeface="Wingdings" pitchFamily="2" charset="2"/>
              <a:buChar char="v"/>
            </a:pPr>
            <a:r>
              <a:rPr lang="en-US" sz="1800" b="1" dirty="0" smtClean="0">
                <a:cs typeface="Times New Roman" pitchFamily="18" charset="0"/>
              </a:rPr>
              <a:t>Role in Inclusive Education:</a:t>
            </a:r>
            <a:r>
              <a:rPr lang="en-US" sz="1800" dirty="0" smtClean="0">
                <a:cs typeface="Times New Roman" pitchFamily="18" charset="0"/>
              </a:rPr>
              <a:t> Advocacy, support, and collaboration.</a:t>
            </a:r>
          </a:p>
          <a:p>
            <a:pPr algn="just">
              <a:lnSpc>
                <a:spcPct val="150000"/>
              </a:lnSpc>
              <a:buFont typeface="Wingdings" pitchFamily="2" charset="2"/>
              <a:buChar char="v"/>
            </a:pPr>
            <a:r>
              <a:rPr lang="en-US" sz="1800" b="1" dirty="0" smtClean="0">
                <a:cs typeface="Times New Roman" pitchFamily="18" charset="0"/>
              </a:rPr>
              <a:t>Benefits:</a:t>
            </a:r>
            <a:r>
              <a:rPr lang="en-US" sz="1800" dirty="0" smtClean="0">
                <a:cs typeface="Times New Roman" pitchFamily="18" charset="0"/>
              </a:rPr>
              <a:t> Enhanced school-community partnerships and inclusive policy development.</a:t>
            </a:r>
          </a:p>
          <a:p>
            <a:pPr algn="just">
              <a:lnSpc>
                <a:spcPct val="150000"/>
              </a:lnSpc>
            </a:pPr>
            <a:endParaRPr lang="en-US" sz="1800" dirty="0" smtClean="0">
              <a:cs typeface="Times New Roman" pitchFamily="18" charset="0"/>
            </a:endParaRPr>
          </a:p>
        </p:txBody>
      </p:sp>
      <p:pic>
        <p:nvPicPr>
          <p:cNvPr id="3" name="Picture 2" descr="blue logo png.png"/>
          <p:cNvPicPr/>
          <p:nvPr/>
        </p:nvPicPr>
        <p:blipFill>
          <a:blip r:embed="rId2" cstate="print"/>
          <a:stretch>
            <a:fillRect/>
          </a:stretch>
        </p:blipFill>
        <p:spPr>
          <a:xfrm>
            <a:off x="7957751" y="5651157"/>
            <a:ext cx="924390" cy="884305"/>
          </a:xfrm>
          <a:prstGeom prst="rect">
            <a:avLst/>
          </a:prstGeom>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00215" y="864973"/>
            <a:ext cx="6993925" cy="4167744"/>
          </a:xfrm>
          <a:prstGeom prst="rect">
            <a:avLst/>
          </a:prstGeom>
        </p:spPr>
        <p:txBody>
          <a:bodyPr wrap="square">
            <a:spAutoFit/>
          </a:bodyPr>
          <a:lstStyle/>
          <a:p>
            <a:pPr algn="just">
              <a:lnSpc>
                <a:spcPct val="150000"/>
              </a:lnSpc>
            </a:pPr>
            <a:r>
              <a:rPr lang="en-US" sz="2000" b="1" dirty="0" smtClean="0">
                <a:solidFill>
                  <a:srgbClr val="FF0000"/>
                </a:solidFill>
                <a:cs typeface="Times New Roman" pitchFamily="18" charset="0"/>
              </a:rPr>
              <a:t>Strategies for Capacity Building Among Stakeholders</a:t>
            </a:r>
          </a:p>
          <a:p>
            <a:pPr algn="just">
              <a:lnSpc>
                <a:spcPct val="150000"/>
              </a:lnSpc>
            </a:pPr>
            <a:r>
              <a:rPr lang="en-US" sz="1800" b="1" dirty="0" smtClean="0">
                <a:cs typeface="Times New Roman" pitchFamily="18" charset="0"/>
              </a:rPr>
              <a:t> Workshops and Training Sessions:  </a:t>
            </a:r>
          </a:p>
          <a:p>
            <a:pPr algn="just">
              <a:lnSpc>
                <a:spcPct val="150000"/>
              </a:lnSpc>
            </a:pPr>
            <a:r>
              <a:rPr lang="en-US" sz="1800" dirty="0" smtClean="0">
                <a:cs typeface="Times New Roman" pitchFamily="18" charset="0"/>
              </a:rPr>
              <a:t>Educating stakeholders on the benefits of inclusive  education.  </a:t>
            </a:r>
          </a:p>
          <a:p>
            <a:pPr algn="just">
              <a:lnSpc>
                <a:spcPct val="150000"/>
              </a:lnSpc>
            </a:pPr>
            <a:r>
              <a:rPr lang="en-US" sz="1800" dirty="0" smtClean="0">
                <a:cs typeface="Times New Roman" pitchFamily="18" charset="0"/>
              </a:rPr>
              <a:t>Building skills in supporting inclusive practices at home and in the community.</a:t>
            </a:r>
          </a:p>
          <a:p>
            <a:pPr algn="just">
              <a:lnSpc>
                <a:spcPct val="150000"/>
              </a:lnSpc>
            </a:pPr>
            <a:endParaRPr lang="en-US" sz="1800" b="1" dirty="0" smtClean="0">
              <a:cs typeface="Times New Roman" pitchFamily="18" charset="0"/>
            </a:endParaRPr>
          </a:p>
          <a:p>
            <a:pPr algn="just">
              <a:lnSpc>
                <a:spcPct val="150000"/>
              </a:lnSpc>
            </a:pPr>
            <a:r>
              <a:rPr lang="en-US" sz="1800" b="1" dirty="0" smtClean="0">
                <a:cs typeface="Times New Roman" pitchFamily="18" charset="0"/>
              </a:rPr>
              <a:t>Partnership Development: </a:t>
            </a:r>
          </a:p>
          <a:p>
            <a:pPr algn="just">
              <a:lnSpc>
                <a:spcPct val="150000"/>
              </a:lnSpc>
            </a:pPr>
            <a:r>
              <a:rPr lang="en-US" sz="1800" dirty="0" smtClean="0">
                <a:cs typeface="Times New Roman" pitchFamily="18" charset="0"/>
              </a:rPr>
              <a:t>Collaborating with community organizations and advocacy groups.</a:t>
            </a:r>
          </a:p>
          <a:p>
            <a:pPr algn="just">
              <a:lnSpc>
                <a:spcPct val="150000"/>
              </a:lnSpc>
            </a:pPr>
            <a:r>
              <a:rPr lang="en-US" sz="1800" dirty="0" smtClean="0">
                <a:cs typeface="Times New Roman" pitchFamily="18" charset="0"/>
              </a:rPr>
              <a:t>Engaging stakeholders in decision-making processes.</a:t>
            </a:r>
          </a:p>
          <a:p>
            <a:pPr lvl="1" algn="just">
              <a:lnSpc>
                <a:spcPct val="150000"/>
              </a:lnSpc>
            </a:pPr>
            <a:endParaRPr lang="en-US" sz="1400" dirty="0"/>
          </a:p>
        </p:txBody>
      </p:sp>
      <p:pic>
        <p:nvPicPr>
          <p:cNvPr id="3" name="Picture 2" descr="blue logo png.png"/>
          <p:cNvPicPr/>
          <p:nvPr/>
        </p:nvPicPr>
        <p:blipFill>
          <a:blip r:embed="rId2" cstate="print"/>
          <a:stretch>
            <a:fillRect/>
          </a:stretch>
        </p:blipFill>
        <p:spPr>
          <a:xfrm>
            <a:off x="7957751" y="5651157"/>
            <a:ext cx="924390" cy="884305"/>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name="Slide 1">
    <p:spTree>
      <p:nvGrpSpPr>
        <p:cNvPr id="1" name=""/>
        <p:cNvGrpSpPr/>
        <p:nvPr/>
      </p:nvGrpSpPr>
      <p:grpSpPr>
        <a:xfrm>
          <a:off x="0" y="0"/>
          <a:ext cx="0" cy="0"/>
          <a:chOff x="0" y="0"/>
          <a:chExt cx="0" cy="0"/>
        </a:xfrm>
      </p:grpSpPr>
      <p:sp>
        <p:nvSpPr>
          <p:cNvPr id="6" name="Text 2"/>
          <p:cNvSpPr/>
          <p:nvPr/>
        </p:nvSpPr>
        <p:spPr>
          <a:xfrm>
            <a:off x="3456436" y="1309816"/>
            <a:ext cx="5162873" cy="2970019"/>
          </a:xfrm>
          <a:prstGeom prst="rect">
            <a:avLst/>
          </a:prstGeom>
          <a:noFill/>
          <a:ln/>
        </p:spPr>
        <p:txBody>
          <a:bodyPr wrap="square" lIns="64008" tIns="32004" rIns="64008" bIns="32004" rtlCol="0" anchor="t"/>
          <a:lstStyle/>
          <a:p>
            <a:pPr algn="ctr">
              <a:lnSpc>
                <a:spcPct val="150000"/>
              </a:lnSpc>
            </a:pPr>
            <a:r>
              <a:rPr lang="en-US" sz="2000" b="1" dirty="0" smtClean="0">
                <a:solidFill>
                  <a:srgbClr val="FF0000"/>
                </a:solidFill>
                <a:cs typeface="Times New Roman" pitchFamily="18" charset="0"/>
              </a:rPr>
              <a:t>Attitudinal Barriers to Inclusive Education</a:t>
            </a:r>
          </a:p>
          <a:p>
            <a:pPr algn="ctr">
              <a:lnSpc>
                <a:spcPct val="150000"/>
              </a:lnSpc>
            </a:pPr>
            <a:endParaRPr lang="en-US" sz="1000" b="1" dirty="0" smtClean="0">
              <a:cs typeface="Times New Roman" pitchFamily="18" charset="0"/>
            </a:endParaRPr>
          </a:p>
          <a:p>
            <a:pPr algn="just">
              <a:lnSpc>
                <a:spcPct val="150000"/>
              </a:lnSpc>
            </a:pPr>
            <a:r>
              <a:rPr lang="en-US" sz="1700" dirty="0" smtClean="0">
                <a:ea typeface="Nobile" pitchFamily="34" charset="-122"/>
                <a:cs typeface="Times New Roman" pitchFamily="18" charset="0"/>
              </a:rPr>
              <a:t>Attitudinal </a:t>
            </a:r>
            <a:r>
              <a:rPr lang="en-US" sz="1700" dirty="0">
                <a:ea typeface="Nobile" pitchFamily="34" charset="-122"/>
                <a:cs typeface="Times New Roman" pitchFamily="18" charset="0"/>
              </a:rPr>
              <a:t>barriers are deeply rooted beliefs, perceptions, and prejudices that prevent the effective implementation of inclusive education. These barriers limit opportunities for students with disabilities and create an unwelcoming environment in schools. Overcoming these challenges is crucial for fostering a truly inclusive education system where all learners can thrive.</a:t>
            </a:r>
            <a:endParaRPr lang="en-US" sz="1700" dirty="0">
              <a:cs typeface="Times New Roman" pitchFamily="18" charset="0"/>
            </a:endParaRPr>
          </a:p>
        </p:txBody>
      </p:sp>
      <p:sp>
        <p:nvSpPr>
          <p:cNvPr id="7" name="Shape 3"/>
          <p:cNvSpPr/>
          <p:nvPr/>
        </p:nvSpPr>
        <p:spPr>
          <a:xfrm>
            <a:off x="3969023" y="5651004"/>
            <a:ext cx="246831" cy="329108"/>
          </a:xfrm>
          <a:prstGeom prst="roundRect">
            <a:avLst>
              <a:gd name="adj" fmla="val 23151155"/>
            </a:avLst>
          </a:prstGeom>
          <a:noFill/>
          <a:ln w="7620">
            <a:solidFill>
              <a:srgbClr val="FFFFFF"/>
            </a:solidFill>
            <a:prstDash val="solid"/>
          </a:ln>
        </p:spPr>
      </p:sp>
      <p:pic>
        <p:nvPicPr>
          <p:cNvPr id="1027" name="Picture 3" descr="C:\Users\TechForest\Desktop\download (1).jpg"/>
          <p:cNvPicPr>
            <a:picLocks noChangeAspect="1" noChangeArrowheads="1"/>
          </p:cNvPicPr>
          <p:nvPr/>
        </p:nvPicPr>
        <p:blipFill>
          <a:blip r:embed="rId3"/>
          <a:srcRect/>
          <a:stretch>
            <a:fillRect/>
          </a:stretch>
        </p:blipFill>
        <p:spPr bwMode="auto">
          <a:xfrm>
            <a:off x="0" y="2066441"/>
            <a:ext cx="3166497" cy="3564610"/>
          </a:xfrm>
          <a:prstGeom prst="rect">
            <a:avLst/>
          </a:prstGeom>
          <a:noFill/>
        </p:spPr>
      </p:pic>
      <p:pic>
        <p:nvPicPr>
          <p:cNvPr id="8" name="Picture 7" descr="blue logo png.png"/>
          <p:cNvPicPr/>
          <p:nvPr/>
        </p:nvPicPr>
        <p:blipFill>
          <a:blip r:embed="rId4" cstate="print"/>
          <a:stretch>
            <a:fillRect/>
          </a:stretch>
        </p:blipFill>
        <p:spPr>
          <a:xfrm>
            <a:off x="7957751" y="5651157"/>
            <a:ext cx="924390" cy="884305"/>
          </a:xfrm>
          <a:prstGeom prst="rect">
            <a:avLst/>
          </a:prstGeom>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65509" y="464949"/>
            <a:ext cx="7284203" cy="4681282"/>
          </a:xfrm>
          <a:prstGeom prst="rect">
            <a:avLst/>
          </a:prstGeom>
          <a:solidFill>
            <a:schemeClr val="bg1"/>
          </a:solidFill>
        </p:spPr>
        <p:txBody>
          <a:bodyPr wrap="square" lIns="64008" tIns="32004" rIns="64008" bIns="32004">
            <a:spAutoFit/>
          </a:bodyPr>
          <a:lstStyle/>
          <a:p>
            <a:pPr algn="just"/>
            <a:endParaRPr lang="en-US" sz="2000" b="1" dirty="0" smtClean="0">
              <a:cs typeface="Times New Roman" pitchFamily="18" charset="0"/>
            </a:endParaRPr>
          </a:p>
          <a:p>
            <a:pPr algn="just"/>
            <a:r>
              <a:rPr lang="en-US" sz="2000" b="1" dirty="0" smtClean="0">
                <a:solidFill>
                  <a:srgbClr val="FF0000"/>
                </a:solidFill>
                <a:cs typeface="Times New Roman" pitchFamily="18" charset="0"/>
              </a:rPr>
              <a:t>Strategies for Capacity Building Among Stakeholders</a:t>
            </a:r>
          </a:p>
          <a:p>
            <a:pPr algn="just"/>
            <a:endParaRPr lang="en-US" sz="2000" b="1" dirty="0" smtClean="0">
              <a:cs typeface="Times New Roman" pitchFamily="18" charset="0"/>
            </a:endParaRPr>
          </a:p>
          <a:p>
            <a:pPr algn="just">
              <a:lnSpc>
                <a:spcPct val="150000"/>
              </a:lnSpc>
            </a:pPr>
            <a:r>
              <a:rPr lang="en-US" sz="2000" b="1" dirty="0" smtClean="0">
                <a:solidFill>
                  <a:srgbClr val="7030A0"/>
                </a:solidFill>
                <a:cs typeface="Times New Roman" pitchFamily="18" charset="0"/>
              </a:rPr>
              <a:t>Workshops and Training Sessions:</a:t>
            </a:r>
          </a:p>
          <a:p>
            <a:pPr algn="just">
              <a:lnSpc>
                <a:spcPct val="150000"/>
              </a:lnSpc>
            </a:pPr>
            <a:r>
              <a:rPr lang="en-US" sz="2000" dirty="0" smtClean="0">
                <a:cs typeface="Times New Roman" pitchFamily="18" charset="0"/>
              </a:rPr>
              <a:t>Educating stakeholders on the benefits of inclusive education.</a:t>
            </a:r>
          </a:p>
          <a:p>
            <a:pPr algn="just">
              <a:lnSpc>
                <a:spcPct val="150000"/>
              </a:lnSpc>
            </a:pPr>
            <a:r>
              <a:rPr lang="en-US" sz="2000" dirty="0" smtClean="0">
                <a:cs typeface="Times New Roman" pitchFamily="18" charset="0"/>
              </a:rPr>
              <a:t>Building skills in supporting inclusive practices at home and in the community.</a:t>
            </a:r>
          </a:p>
          <a:p>
            <a:pPr algn="just">
              <a:lnSpc>
                <a:spcPct val="150000"/>
              </a:lnSpc>
            </a:pPr>
            <a:endParaRPr lang="en-US" sz="2000" dirty="0" smtClean="0">
              <a:cs typeface="Times New Roman" pitchFamily="18" charset="0"/>
            </a:endParaRPr>
          </a:p>
          <a:p>
            <a:pPr algn="just">
              <a:lnSpc>
                <a:spcPct val="150000"/>
              </a:lnSpc>
            </a:pPr>
            <a:r>
              <a:rPr lang="en-US" sz="2000" b="1" dirty="0" smtClean="0">
                <a:solidFill>
                  <a:srgbClr val="7030A0"/>
                </a:solidFill>
                <a:cs typeface="Times New Roman" pitchFamily="18" charset="0"/>
              </a:rPr>
              <a:t>Partnership Development:</a:t>
            </a:r>
          </a:p>
          <a:p>
            <a:pPr algn="just">
              <a:lnSpc>
                <a:spcPct val="150000"/>
              </a:lnSpc>
            </a:pPr>
            <a:r>
              <a:rPr lang="en-US" sz="2000" dirty="0" smtClean="0">
                <a:cs typeface="Times New Roman" pitchFamily="18" charset="0"/>
              </a:rPr>
              <a:t>Collaborating with community organizations and advocacy groups.</a:t>
            </a:r>
          </a:p>
          <a:p>
            <a:pPr algn="just">
              <a:lnSpc>
                <a:spcPct val="150000"/>
              </a:lnSpc>
            </a:pPr>
            <a:r>
              <a:rPr lang="en-US" sz="2000" dirty="0" smtClean="0">
                <a:cs typeface="Times New Roman" pitchFamily="18" charset="0"/>
              </a:rPr>
              <a:t>Engaging stakeholders in decision-making processes.</a:t>
            </a:r>
            <a:endParaRPr lang="en-US" sz="2000" dirty="0">
              <a:cs typeface="Times New Roman" pitchFamily="18" charset="0"/>
            </a:endParaRPr>
          </a:p>
        </p:txBody>
      </p:sp>
      <p:pic>
        <p:nvPicPr>
          <p:cNvPr id="4" name="Picture 3" descr="blue logo png.png"/>
          <p:cNvPicPr/>
          <p:nvPr/>
        </p:nvPicPr>
        <p:blipFill>
          <a:blip r:embed="rId2" cstate="print"/>
          <a:stretch>
            <a:fillRect/>
          </a:stretch>
        </p:blipFill>
        <p:spPr>
          <a:xfrm>
            <a:off x="7957751" y="5651157"/>
            <a:ext cx="924390" cy="884305"/>
          </a:xfrm>
          <a:prstGeom prst="rect">
            <a:avLst/>
          </a:prstGeom>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5564" y="766119"/>
            <a:ext cx="7553991" cy="4127284"/>
          </a:xfrm>
          <a:prstGeom prst="rect">
            <a:avLst/>
          </a:prstGeom>
          <a:solidFill>
            <a:schemeClr val="bg1"/>
          </a:solidFill>
        </p:spPr>
        <p:txBody>
          <a:bodyPr wrap="square" lIns="64008" tIns="32004" rIns="64008" bIns="32004">
            <a:spAutoFit/>
          </a:bodyPr>
          <a:lstStyle/>
          <a:p>
            <a:pPr algn="ctr"/>
            <a:r>
              <a:rPr lang="en-US" sz="2400" b="1" dirty="0" smtClean="0">
                <a:solidFill>
                  <a:srgbClr val="FF0000"/>
                </a:solidFill>
                <a:cs typeface="Times New Roman" pitchFamily="18" charset="0"/>
              </a:rPr>
              <a:t>Benefits of Capacity Building</a:t>
            </a:r>
          </a:p>
          <a:p>
            <a:r>
              <a:rPr lang="en-US" sz="2000" b="1" dirty="0" smtClean="0">
                <a:cs typeface="Times New Roman" pitchFamily="18" charset="0"/>
              </a:rPr>
              <a:t>Improved Learning Outcomes:</a:t>
            </a:r>
            <a:endParaRPr lang="en-US" sz="2000" dirty="0" smtClean="0">
              <a:cs typeface="Times New Roman" pitchFamily="18" charset="0"/>
            </a:endParaRPr>
          </a:p>
          <a:p>
            <a:pPr lvl="1">
              <a:buFont typeface="Wingdings" pitchFamily="2" charset="2"/>
              <a:buChar char="ü"/>
            </a:pPr>
            <a:r>
              <a:rPr lang="en-US" sz="2000" dirty="0" smtClean="0">
                <a:cs typeface="Times New Roman" pitchFamily="18" charset="0"/>
              </a:rPr>
              <a:t>Academic and social-emotional growth for all students.</a:t>
            </a:r>
          </a:p>
          <a:p>
            <a:pPr lvl="1">
              <a:buFont typeface="Wingdings" pitchFamily="2" charset="2"/>
              <a:buChar char="ü"/>
            </a:pPr>
            <a:r>
              <a:rPr lang="en-US" sz="2000" dirty="0" smtClean="0">
                <a:cs typeface="Times New Roman" pitchFamily="18" charset="0"/>
              </a:rPr>
              <a:t>Increased student engagement and achievement.</a:t>
            </a:r>
          </a:p>
          <a:p>
            <a:pPr lvl="1"/>
            <a:endParaRPr lang="en-US" sz="2000" dirty="0" smtClean="0">
              <a:cs typeface="Times New Roman" pitchFamily="18" charset="0"/>
            </a:endParaRPr>
          </a:p>
          <a:p>
            <a:r>
              <a:rPr lang="en-US" sz="2000" b="1" dirty="0" smtClean="0">
                <a:cs typeface="Times New Roman" pitchFamily="18" charset="0"/>
              </a:rPr>
              <a:t>Enhanced School Culture:</a:t>
            </a:r>
            <a:endParaRPr lang="en-US" sz="2000" dirty="0" smtClean="0">
              <a:cs typeface="Times New Roman" pitchFamily="18" charset="0"/>
            </a:endParaRPr>
          </a:p>
          <a:p>
            <a:pPr lvl="1">
              <a:buFont typeface="Wingdings" pitchFamily="2" charset="2"/>
              <a:buChar char="ü"/>
            </a:pPr>
            <a:r>
              <a:rPr lang="en-US" sz="2000" dirty="0" smtClean="0">
                <a:cs typeface="Times New Roman" pitchFamily="18" charset="0"/>
              </a:rPr>
              <a:t>Development of supportive and inclusive learning environments.</a:t>
            </a:r>
          </a:p>
          <a:p>
            <a:pPr lvl="1">
              <a:buFont typeface="Wingdings" pitchFamily="2" charset="2"/>
              <a:buChar char="ü"/>
            </a:pPr>
            <a:r>
              <a:rPr lang="en-US" sz="2000" dirty="0" smtClean="0">
                <a:cs typeface="Times New Roman" pitchFamily="18" charset="0"/>
              </a:rPr>
              <a:t>Promoting a sense of belonging and respect among all students.</a:t>
            </a:r>
          </a:p>
          <a:p>
            <a:pPr lvl="1"/>
            <a:endParaRPr lang="en-US" sz="2000" dirty="0" smtClean="0">
              <a:cs typeface="Times New Roman" pitchFamily="18" charset="0"/>
            </a:endParaRPr>
          </a:p>
          <a:p>
            <a:r>
              <a:rPr lang="en-US" sz="2000" b="1" dirty="0" smtClean="0">
                <a:cs typeface="Times New Roman" pitchFamily="18" charset="0"/>
              </a:rPr>
              <a:t>Sustainability:</a:t>
            </a:r>
            <a:endParaRPr lang="en-US" sz="2000" dirty="0" smtClean="0">
              <a:cs typeface="Times New Roman" pitchFamily="18" charset="0"/>
            </a:endParaRPr>
          </a:p>
          <a:p>
            <a:pPr lvl="1">
              <a:buFont typeface="Wingdings" pitchFamily="2" charset="2"/>
              <a:buChar char="ü"/>
            </a:pPr>
            <a:r>
              <a:rPr lang="en-US" sz="2000" dirty="0" smtClean="0">
                <a:cs typeface="Times New Roman" pitchFamily="18" charset="0"/>
              </a:rPr>
              <a:t>Long-term impact on school practices and policies.</a:t>
            </a:r>
          </a:p>
          <a:p>
            <a:pPr lvl="1">
              <a:buFont typeface="Wingdings" pitchFamily="2" charset="2"/>
              <a:buChar char="ü"/>
            </a:pPr>
            <a:r>
              <a:rPr lang="en-US" sz="2000" dirty="0" smtClean="0">
                <a:cs typeface="Times New Roman" pitchFamily="18" charset="0"/>
              </a:rPr>
              <a:t>Creating lasting change and continuous improvement in inclusive education</a:t>
            </a:r>
            <a:r>
              <a:rPr lang="en-US" sz="1600" dirty="0" smtClean="0"/>
              <a:t>.</a:t>
            </a:r>
            <a:endParaRPr lang="en-US" sz="1600" dirty="0"/>
          </a:p>
        </p:txBody>
      </p:sp>
      <p:pic>
        <p:nvPicPr>
          <p:cNvPr id="3" name="Picture 2" descr="blue logo png.png"/>
          <p:cNvPicPr/>
          <p:nvPr/>
        </p:nvPicPr>
        <p:blipFill>
          <a:blip r:embed="rId2" cstate="print"/>
          <a:stretch>
            <a:fillRect/>
          </a:stretch>
        </p:blipFill>
        <p:spPr>
          <a:xfrm>
            <a:off x="7957751" y="5651157"/>
            <a:ext cx="924390" cy="884305"/>
          </a:xfrm>
          <a:prstGeom prst="rect">
            <a:avLst/>
          </a:prstGeom>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803418" y="276270"/>
            <a:ext cx="3694346" cy="403187"/>
          </a:xfrm>
          <a:prstGeom prst="rect">
            <a:avLst/>
          </a:prstGeom>
          <a:solidFill>
            <a:schemeClr val="accent4">
              <a:lumMod val="20000"/>
              <a:lumOff val="80000"/>
            </a:schemeClr>
          </a:solidFill>
        </p:spPr>
        <p:txBody>
          <a:bodyPr wrap="none" lIns="64008" tIns="32004" rIns="64008" bIns="32004">
            <a:spAutoFit/>
          </a:bodyPr>
          <a:lstStyle/>
          <a:p>
            <a:pPr algn="ctr"/>
            <a:r>
              <a:rPr lang="en-US" sz="2200" b="1" dirty="0" smtClean="0">
                <a:solidFill>
                  <a:srgbClr val="FF0000"/>
                </a:solidFill>
                <a:cs typeface="Times New Roman" pitchFamily="18" charset="0"/>
              </a:rPr>
              <a:t>Benefits of Inclusive Education</a:t>
            </a:r>
            <a:endParaRPr lang="en-US" sz="2200" b="1" dirty="0">
              <a:solidFill>
                <a:srgbClr val="FF0000"/>
              </a:solidFill>
              <a:cs typeface="Times New Roman" pitchFamily="18" charset="0"/>
            </a:endParaRPr>
          </a:p>
        </p:txBody>
      </p:sp>
      <p:sp>
        <p:nvSpPr>
          <p:cNvPr id="1025" name="Rectangle 1"/>
          <p:cNvSpPr>
            <a:spLocks noChangeArrowheads="1"/>
          </p:cNvSpPr>
          <p:nvPr/>
        </p:nvSpPr>
        <p:spPr bwMode="auto">
          <a:xfrm>
            <a:off x="313039" y="897924"/>
            <a:ext cx="8583826" cy="5119863"/>
          </a:xfrm>
          <a:prstGeom prst="rect">
            <a:avLst/>
          </a:prstGeom>
          <a:solidFill>
            <a:schemeClr val="bg1"/>
          </a:solidFill>
          <a:ln w="9525">
            <a:noFill/>
            <a:miter lim="800000"/>
            <a:headEnd/>
            <a:tailEnd/>
          </a:ln>
          <a:effectLst/>
        </p:spPr>
        <p:txBody>
          <a:bodyPr vert="horz" wrap="square" lIns="64008" tIns="32004" rIns="64008" bIns="32004" numCol="1" anchor="ctr" anchorCtr="0" compatLnSpc="1">
            <a:prstTxWarp prst="textNoShape">
              <a:avLst/>
            </a:prstTxWarp>
            <a:spAutoFit/>
          </a:bodyPr>
          <a:lstStyle/>
          <a:p>
            <a:pPr fontAlgn="base">
              <a:lnSpc>
                <a:spcPct val="150000"/>
              </a:lnSpc>
              <a:spcBef>
                <a:spcPct val="0"/>
              </a:spcBef>
              <a:spcAft>
                <a:spcPct val="0"/>
              </a:spcAft>
            </a:pPr>
            <a:r>
              <a:rPr lang="en-US" sz="2000" b="1" dirty="0" smtClean="0">
                <a:solidFill>
                  <a:srgbClr val="7030A0"/>
                </a:solidFill>
                <a:ea typeface="Times New Roman" pitchFamily="18" charset="0"/>
                <a:cs typeface="Times New Roman" pitchFamily="18" charset="0"/>
              </a:rPr>
              <a:t>Key Features of Inclusive Education</a:t>
            </a:r>
            <a:endParaRPr lang="en-US" sz="2000" b="1" dirty="0" smtClean="0">
              <a:solidFill>
                <a:srgbClr val="7030A0"/>
              </a:solidFill>
              <a:cs typeface="Times New Roman" pitchFamily="18" charset="0"/>
            </a:endParaRPr>
          </a:p>
          <a:p>
            <a:pPr eaLnBrk="0" fontAlgn="base" hangingPunct="0">
              <a:lnSpc>
                <a:spcPct val="150000"/>
              </a:lnSpc>
              <a:spcBef>
                <a:spcPct val="0"/>
              </a:spcBef>
              <a:spcAft>
                <a:spcPct val="0"/>
              </a:spcAft>
            </a:pPr>
            <a:r>
              <a:rPr lang="en-US" sz="2000" dirty="0" smtClean="0">
                <a:ea typeface="Times New Roman" pitchFamily="18" charset="0"/>
                <a:cs typeface="Times New Roman" pitchFamily="18" charset="0"/>
              </a:rPr>
              <a:t> *Universal Design for Learning (UDL): Creating flexible learning  environments.</a:t>
            </a:r>
            <a:endParaRPr lang="en-US" sz="2000" dirty="0" smtClean="0">
              <a:cs typeface="Times New Roman" pitchFamily="18" charset="0"/>
            </a:endParaRPr>
          </a:p>
          <a:p>
            <a:pPr eaLnBrk="0" fontAlgn="base" hangingPunct="0">
              <a:lnSpc>
                <a:spcPct val="150000"/>
              </a:lnSpc>
              <a:spcBef>
                <a:spcPct val="0"/>
              </a:spcBef>
              <a:spcAft>
                <a:spcPct val="0"/>
              </a:spcAft>
            </a:pPr>
            <a:r>
              <a:rPr lang="en-US" sz="2000" dirty="0" smtClean="0">
                <a:ea typeface="Times New Roman" pitchFamily="18" charset="0"/>
                <a:cs typeface="Times New Roman" pitchFamily="18" charset="0"/>
              </a:rPr>
              <a:t>*Differentiated Instruction:  Tailoring teaching methods to meet diverse needs.</a:t>
            </a:r>
            <a:endParaRPr lang="en-US" sz="2000" dirty="0" smtClean="0">
              <a:cs typeface="Times New Roman" pitchFamily="18" charset="0"/>
            </a:endParaRPr>
          </a:p>
          <a:p>
            <a:pPr eaLnBrk="0" fontAlgn="base" hangingPunct="0">
              <a:lnSpc>
                <a:spcPct val="150000"/>
              </a:lnSpc>
              <a:spcBef>
                <a:spcPct val="0"/>
              </a:spcBef>
              <a:spcAft>
                <a:spcPct val="0"/>
              </a:spcAft>
            </a:pPr>
            <a:r>
              <a:rPr lang="en-US" sz="2000" dirty="0" smtClean="0">
                <a:ea typeface="Times New Roman" pitchFamily="18" charset="0"/>
                <a:cs typeface="Times New Roman" pitchFamily="18" charset="0"/>
              </a:rPr>
              <a:t>*Collaborative Teaching: Co-teaching models and teamwork among educators.</a:t>
            </a:r>
          </a:p>
          <a:p>
            <a:pPr eaLnBrk="0" fontAlgn="base" hangingPunct="0">
              <a:lnSpc>
                <a:spcPct val="150000"/>
              </a:lnSpc>
              <a:spcBef>
                <a:spcPct val="0"/>
              </a:spcBef>
              <a:spcAft>
                <a:spcPct val="0"/>
              </a:spcAft>
            </a:pPr>
            <a:endParaRPr lang="en-US" sz="800" dirty="0" smtClean="0">
              <a:cs typeface="Times New Roman" pitchFamily="18" charset="0"/>
            </a:endParaRPr>
          </a:p>
          <a:p>
            <a:pPr eaLnBrk="0" fontAlgn="base" hangingPunct="0">
              <a:lnSpc>
                <a:spcPct val="150000"/>
              </a:lnSpc>
              <a:spcBef>
                <a:spcPct val="0"/>
              </a:spcBef>
              <a:spcAft>
                <a:spcPct val="0"/>
              </a:spcAft>
            </a:pPr>
            <a:r>
              <a:rPr lang="en-US" sz="2000" dirty="0" smtClean="0">
                <a:solidFill>
                  <a:srgbClr val="7030A0"/>
                </a:solidFill>
                <a:ea typeface="Times New Roman" pitchFamily="18" charset="0"/>
                <a:cs typeface="Times New Roman" pitchFamily="18" charset="0"/>
              </a:rPr>
              <a:t> </a:t>
            </a:r>
            <a:r>
              <a:rPr lang="en-US" sz="2000" b="1" dirty="0" smtClean="0">
                <a:solidFill>
                  <a:srgbClr val="7030A0"/>
                </a:solidFill>
                <a:ea typeface="Times New Roman" pitchFamily="18" charset="0"/>
                <a:cs typeface="Times New Roman" pitchFamily="18" charset="0"/>
              </a:rPr>
              <a:t>Universal Design for Learning (UDL)</a:t>
            </a:r>
            <a:endParaRPr lang="en-US" sz="2000" b="1" dirty="0" smtClean="0">
              <a:solidFill>
                <a:srgbClr val="7030A0"/>
              </a:solidFill>
              <a:cs typeface="Times New Roman" pitchFamily="18" charset="0"/>
            </a:endParaRPr>
          </a:p>
          <a:p>
            <a:pPr eaLnBrk="0" fontAlgn="base" hangingPunct="0">
              <a:lnSpc>
                <a:spcPct val="150000"/>
              </a:lnSpc>
              <a:spcBef>
                <a:spcPct val="0"/>
              </a:spcBef>
              <a:spcAft>
                <a:spcPct val="0"/>
              </a:spcAft>
            </a:pPr>
            <a:r>
              <a:rPr lang="en-US" sz="2000" dirty="0" smtClean="0">
                <a:ea typeface="Times New Roman" pitchFamily="18" charset="0"/>
                <a:cs typeface="Times New Roman" pitchFamily="18" charset="0"/>
              </a:rPr>
              <a:t>     * Principles:  Multiple means of representation, expression, and engagement.</a:t>
            </a:r>
            <a:endParaRPr lang="en-US" sz="2000" dirty="0" smtClean="0">
              <a:cs typeface="Times New Roman" pitchFamily="18" charset="0"/>
            </a:endParaRPr>
          </a:p>
          <a:p>
            <a:pPr eaLnBrk="0" fontAlgn="base" hangingPunct="0">
              <a:lnSpc>
                <a:spcPct val="150000"/>
              </a:lnSpc>
              <a:spcBef>
                <a:spcPct val="0"/>
              </a:spcBef>
              <a:spcAft>
                <a:spcPct val="0"/>
              </a:spcAft>
            </a:pPr>
            <a:r>
              <a:rPr lang="en-US" sz="2000" dirty="0" smtClean="0">
                <a:ea typeface="Times New Roman" pitchFamily="18" charset="0"/>
                <a:cs typeface="Times New Roman" pitchFamily="18" charset="0"/>
              </a:rPr>
              <a:t>     * Implementation: Examples of UDL in the classroom.</a:t>
            </a:r>
          </a:p>
          <a:p>
            <a:pPr eaLnBrk="0" fontAlgn="base" hangingPunct="0">
              <a:lnSpc>
                <a:spcPct val="150000"/>
              </a:lnSpc>
              <a:spcBef>
                <a:spcPct val="0"/>
              </a:spcBef>
              <a:spcAft>
                <a:spcPct val="0"/>
              </a:spcAft>
            </a:pPr>
            <a:endParaRPr lang="en-US" sz="700" dirty="0" smtClean="0">
              <a:cs typeface="Times New Roman" pitchFamily="18" charset="0"/>
            </a:endParaRPr>
          </a:p>
          <a:p>
            <a:pPr eaLnBrk="0" fontAlgn="base" hangingPunct="0">
              <a:lnSpc>
                <a:spcPct val="150000"/>
              </a:lnSpc>
              <a:spcBef>
                <a:spcPct val="0"/>
              </a:spcBef>
              <a:spcAft>
                <a:spcPct val="0"/>
              </a:spcAft>
            </a:pPr>
            <a:r>
              <a:rPr lang="en-US" sz="2000" b="1" dirty="0" smtClean="0">
                <a:solidFill>
                  <a:srgbClr val="7030A0"/>
                </a:solidFill>
                <a:ea typeface="Times New Roman" pitchFamily="18" charset="0"/>
                <a:cs typeface="Times New Roman" pitchFamily="18" charset="0"/>
              </a:rPr>
              <a:t>Differentiated Instruction</a:t>
            </a:r>
            <a:endParaRPr lang="en-US" sz="2000" b="1" dirty="0" smtClean="0">
              <a:solidFill>
                <a:srgbClr val="7030A0"/>
              </a:solidFill>
              <a:cs typeface="Times New Roman" pitchFamily="18" charset="0"/>
            </a:endParaRPr>
          </a:p>
          <a:p>
            <a:pPr eaLnBrk="0" fontAlgn="base" hangingPunct="0">
              <a:lnSpc>
                <a:spcPct val="150000"/>
              </a:lnSpc>
              <a:spcBef>
                <a:spcPct val="0"/>
              </a:spcBef>
              <a:spcAft>
                <a:spcPct val="0"/>
              </a:spcAft>
            </a:pPr>
            <a:r>
              <a:rPr lang="en-US" sz="2000" dirty="0" smtClean="0">
                <a:ea typeface="Times New Roman" pitchFamily="18" charset="0"/>
                <a:cs typeface="Times New Roman" pitchFamily="18" charset="0"/>
              </a:rPr>
              <a:t>     *Definition:   Adapting instruction to meet individual learning needs.</a:t>
            </a:r>
            <a:endParaRPr lang="en-US" sz="2000" dirty="0" smtClean="0">
              <a:cs typeface="Times New Roman" pitchFamily="18" charset="0"/>
            </a:endParaRPr>
          </a:p>
          <a:p>
            <a:pPr eaLnBrk="0" fontAlgn="base" hangingPunct="0">
              <a:lnSpc>
                <a:spcPct val="150000"/>
              </a:lnSpc>
              <a:spcBef>
                <a:spcPct val="0"/>
              </a:spcBef>
              <a:spcAft>
                <a:spcPct val="0"/>
              </a:spcAft>
            </a:pPr>
            <a:r>
              <a:rPr lang="en-US" sz="2000" dirty="0" smtClean="0">
                <a:ea typeface="Times New Roman" pitchFamily="18" charset="0"/>
                <a:cs typeface="Times New Roman" pitchFamily="18" charset="0"/>
              </a:rPr>
              <a:t>     *Strategies:   Varied teaching methods, materials, and assessments.</a:t>
            </a:r>
            <a:endParaRPr lang="en-US" sz="2000" dirty="0" smtClean="0">
              <a:cs typeface="Times New Roman" pitchFamily="18" charset="0"/>
            </a:endParaRPr>
          </a:p>
        </p:txBody>
      </p:sp>
      <p:pic>
        <p:nvPicPr>
          <p:cNvPr id="4" name="Picture 3" descr="blue logo png.png"/>
          <p:cNvPicPr/>
          <p:nvPr/>
        </p:nvPicPr>
        <p:blipFill>
          <a:blip r:embed="rId2" cstate="print"/>
          <a:stretch>
            <a:fillRect/>
          </a:stretch>
        </p:blipFill>
        <p:spPr>
          <a:xfrm>
            <a:off x="7957751" y="5651157"/>
            <a:ext cx="924390" cy="884305"/>
          </a:xfrm>
          <a:prstGeom prst="rect">
            <a:avLst/>
          </a:prstGeom>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Rectangle 1"/>
          <p:cNvSpPr>
            <a:spLocks noChangeArrowheads="1"/>
          </p:cNvSpPr>
          <p:nvPr/>
        </p:nvSpPr>
        <p:spPr bwMode="auto">
          <a:xfrm>
            <a:off x="597941" y="502508"/>
            <a:ext cx="7516678" cy="4681282"/>
          </a:xfrm>
          <a:prstGeom prst="rect">
            <a:avLst/>
          </a:prstGeom>
          <a:solidFill>
            <a:schemeClr val="bg1"/>
          </a:solidFill>
          <a:ln w="9525">
            <a:noFill/>
            <a:miter lim="800000"/>
            <a:headEnd/>
            <a:tailEnd/>
          </a:ln>
          <a:effectLst/>
        </p:spPr>
        <p:txBody>
          <a:bodyPr vert="horz" wrap="square" lIns="64008" tIns="32004" rIns="64008" bIns="32004" numCol="1" anchor="ctr" anchorCtr="0" compatLnSpc="1">
            <a:prstTxWarp prst="textNoShape">
              <a:avLst/>
            </a:prstTxWarp>
            <a:spAutoFit/>
          </a:bodyPr>
          <a:lstStyle/>
          <a:p>
            <a:pPr fontAlgn="base">
              <a:spcBef>
                <a:spcPct val="0"/>
              </a:spcBef>
              <a:spcAft>
                <a:spcPct val="0"/>
              </a:spcAft>
              <a:buFont typeface="Wingdings" pitchFamily="2" charset="2"/>
              <a:buChar char="v"/>
            </a:pPr>
            <a:r>
              <a:rPr lang="en-US" sz="2000" dirty="0" smtClean="0">
                <a:solidFill>
                  <a:srgbClr val="FF0000"/>
                </a:solidFill>
                <a:ea typeface="Times New Roman" pitchFamily="18" charset="0"/>
                <a:cs typeface="Times New Roman" pitchFamily="18" charset="0"/>
              </a:rPr>
              <a:t> </a:t>
            </a:r>
            <a:r>
              <a:rPr lang="en-US" sz="2000" b="1" dirty="0" smtClean="0">
                <a:solidFill>
                  <a:srgbClr val="FF0000"/>
                </a:solidFill>
                <a:ea typeface="Times New Roman" pitchFamily="18" charset="0"/>
                <a:cs typeface="Times New Roman" pitchFamily="18" charset="0"/>
              </a:rPr>
              <a:t>Collaborative Teaching</a:t>
            </a:r>
            <a:endParaRPr lang="en-US" sz="2000" b="1" dirty="0" smtClean="0">
              <a:solidFill>
                <a:srgbClr val="FF0000"/>
              </a:solidFill>
              <a:cs typeface="Times New Roman" pitchFamily="18" charset="0"/>
            </a:endParaRPr>
          </a:p>
          <a:p>
            <a:pPr lvl="1" eaLnBrk="0" fontAlgn="base" hangingPunct="0">
              <a:spcBef>
                <a:spcPct val="0"/>
              </a:spcBef>
              <a:spcAft>
                <a:spcPct val="0"/>
              </a:spcAft>
              <a:buFont typeface="Wingdings" pitchFamily="2" charset="2"/>
              <a:buChar char="ü"/>
            </a:pPr>
            <a:r>
              <a:rPr lang="en-US" sz="2000" dirty="0" smtClean="0">
                <a:ea typeface="Times New Roman" pitchFamily="18" charset="0"/>
                <a:cs typeface="Times New Roman" pitchFamily="18" charset="0"/>
              </a:rPr>
              <a:t> Models: Team teaching, parallel teaching, and station teaching.</a:t>
            </a:r>
            <a:endParaRPr lang="en-US" sz="2000" dirty="0" smtClean="0">
              <a:cs typeface="Times New Roman" pitchFamily="18" charset="0"/>
            </a:endParaRPr>
          </a:p>
          <a:p>
            <a:pPr lvl="1" eaLnBrk="0" fontAlgn="base" hangingPunct="0">
              <a:spcBef>
                <a:spcPct val="0"/>
              </a:spcBef>
              <a:spcAft>
                <a:spcPct val="0"/>
              </a:spcAft>
              <a:buFont typeface="Wingdings" pitchFamily="2" charset="2"/>
              <a:buChar char="ü"/>
            </a:pPr>
            <a:r>
              <a:rPr lang="en-US" sz="2000" dirty="0" smtClean="0">
                <a:ea typeface="Times New Roman" pitchFamily="18" charset="0"/>
                <a:cs typeface="Times New Roman" pitchFamily="18" charset="0"/>
              </a:rPr>
              <a:t> Benefits: Enhanced support and diverse perspectives in instruction.</a:t>
            </a:r>
          </a:p>
          <a:p>
            <a:pPr lvl="1" eaLnBrk="0" fontAlgn="base" hangingPunct="0">
              <a:spcBef>
                <a:spcPct val="0"/>
              </a:spcBef>
              <a:spcAft>
                <a:spcPct val="0"/>
              </a:spcAft>
            </a:pPr>
            <a:endParaRPr lang="en-US" sz="2000" dirty="0" smtClean="0">
              <a:cs typeface="Times New Roman" pitchFamily="18" charset="0"/>
            </a:endParaRPr>
          </a:p>
          <a:p>
            <a:pPr eaLnBrk="0" fontAlgn="base" hangingPunct="0">
              <a:spcBef>
                <a:spcPct val="0"/>
              </a:spcBef>
              <a:spcAft>
                <a:spcPct val="0"/>
              </a:spcAft>
              <a:buFont typeface="Wingdings" pitchFamily="2" charset="2"/>
              <a:buChar char="v"/>
            </a:pPr>
            <a:r>
              <a:rPr lang="en-US" sz="2000" b="1" dirty="0" smtClean="0">
                <a:solidFill>
                  <a:srgbClr val="FF0000"/>
                </a:solidFill>
                <a:ea typeface="Times New Roman" pitchFamily="18" charset="0"/>
                <a:cs typeface="Times New Roman" pitchFamily="18" charset="0"/>
              </a:rPr>
              <a:t> Inclusive Curriculum</a:t>
            </a:r>
            <a:endParaRPr lang="en-US" sz="2000" b="1" dirty="0" smtClean="0">
              <a:solidFill>
                <a:srgbClr val="FF0000"/>
              </a:solidFill>
              <a:cs typeface="Times New Roman" pitchFamily="18" charset="0"/>
            </a:endParaRPr>
          </a:p>
          <a:p>
            <a:pPr lvl="1" eaLnBrk="0" fontAlgn="base" hangingPunct="0">
              <a:spcBef>
                <a:spcPct val="0"/>
              </a:spcBef>
              <a:spcAft>
                <a:spcPct val="0"/>
              </a:spcAft>
              <a:buFont typeface="Wingdings" pitchFamily="2" charset="2"/>
              <a:buChar char="ü"/>
            </a:pPr>
            <a:r>
              <a:rPr lang="en-US" sz="2000" dirty="0" smtClean="0">
                <a:ea typeface="Times New Roman" pitchFamily="18" charset="0"/>
                <a:cs typeface="Times New Roman" pitchFamily="18" charset="0"/>
              </a:rPr>
              <a:t>Definition: A curriculum that reflects diverse cultures, experiences, and  perspectives.</a:t>
            </a:r>
            <a:endParaRPr lang="en-US" sz="2000" dirty="0" smtClean="0">
              <a:cs typeface="Times New Roman" pitchFamily="18" charset="0"/>
            </a:endParaRPr>
          </a:p>
          <a:p>
            <a:pPr lvl="1" eaLnBrk="0" fontAlgn="base" hangingPunct="0">
              <a:spcBef>
                <a:spcPct val="0"/>
              </a:spcBef>
              <a:spcAft>
                <a:spcPct val="0"/>
              </a:spcAft>
              <a:buFont typeface="Wingdings" pitchFamily="2" charset="2"/>
              <a:buChar char="ü"/>
            </a:pPr>
            <a:r>
              <a:rPr lang="en-US" sz="2000" dirty="0" smtClean="0">
                <a:ea typeface="Times New Roman" pitchFamily="18" charset="0"/>
                <a:cs typeface="Times New Roman" pitchFamily="18" charset="0"/>
              </a:rPr>
              <a:t>Examples: Integrating multicultural education and diverse learning materials.</a:t>
            </a:r>
          </a:p>
          <a:p>
            <a:pPr lvl="1" eaLnBrk="0" fontAlgn="base" hangingPunct="0">
              <a:spcBef>
                <a:spcPct val="0"/>
              </a:spcBef>
              <a:spcAft>
                <a:spcPct val="0"/>
              </a:spcAft>
            </a:pPr>
            <a:endParaRPr lang="en-US" sz="2000" dirty="0" smtClean="0">
              <a:cs typeface="Times New Roman" pitchFamily="18" charset="0"/>
            </a:endParaRPr>
          </a:p>
          <a:p>
            <a:pPr eaLnBrk="0" fontAlgn="base" hangingPunct="0">
              <a:spcBef>
                <a:spcPct val="0"/>
              </a:spcBef>
              <a:spcAft>
                <a:spcPct val="0"/>
              </a:spcAft>
              <a:buFont typeface="Wingdings" pitchFamily="2" charset="2"/>
              <a:buChar char="v"/>
            </a:pPr>
            <a:r>
              <a:rPr lang="en-US" sz="2000" dirty="0" smtClean="0">
                <a:solidFill>
                  <a:srgbClr val="FF0000"/>
                </a:solidFill>
                <a:ea typeface="Times New Roman" pitchFamily="18" charset="0"/>
                <a:cs typeface="Times New Roman" pitchFamily="18" charset="0"/>
              </a:rPr>
              <a:t> </a:t>
            </a:r>
            <a:r>
              <a:rPr lang="en-US" sz="2000" b="1" dirty="0" smtClean="0">
                <a:solidFill>
                  <a:srgbClr val="FF0000"/>
                </a:solidFill>
                <a:ea typeface="Times New Roman" pitchFamily="18" charset="0"/>
                <a:cs typeface="Times New Roman" pitchFamily="18" charset="0"/>
              </a:rPr>
              <a:t>Support Services</a:t>
            </a:r>
            <a:endParaRPr lang="en-US" sz="2000" b="1" dirty="0" smtClean="0">
              <a:solidFill>
                <a:srgbClr val="FF0000"/>
              </a:solidFill>
              <a:cs typeface="Times New Roman" pitchFamily="18" charset="0"/>
            </a:endParaRPr>
          </a:p>
          <a:p>
            <a:pPr lvl="1" eaLnBrk="0" fontAlgn="base" hangingPunct="0">
              <a:spcBef>
                <a:spcPct val="0"/>
              </a:spcBef>
              <a:spcAft>
                <a:spcPct val="0"/>
              </a:spcAft>
              <a:buFont typeface="Wingdings" pitchFamily="2" charset="2"/>
              <a:buChar char="ü"/>
            </a:pPr>
            <a:r>
              <a:rPr lang="en-US" sz="2000" dirty="0" smtClean="0">
                <a:ea typeface="Times New Roman" pitchFamily="18" charset="0"/>
                <a:cs typeface="Times New Roman" pitchFamily="18" charset="0"/>
              </a:rPr>
              <a:t>Types of Support: Special education services, speech and language therapy, occupational therapy.</a:t>
            </a:r>
            <a:endParaRPr lang="en-US" sz="2000" dirty="0" smtClean="0">
              <a:cs typeface="Times New Roman" pitchFamily="18" charset="0"/>
            </a:endParaRPr>
          </a:p>
          <a:p>
            <a:pPr lvl="1" eaLnBrk="0" fontAlgn="base" hangingPunct="0">
              <a:spcBef>
                <a:spcPct val="0"/>
              </a:spcBef>
              <a:spcAft>
                <a:spcPct val="0"/>
              </a:spcAft>
              <a:buFont typeface="Wingdings" pitchFamily="2" charset="2"/>
              <a:buChar char="ü"/>
            </a:pPr>
            <a:r>
              <a:rPr lang="en-US" sz="2000" dirty="0" smtClean="0">
                <a:ea typeface="Times New Roman" pitchFamily="18" charset="0"/>
                <a:cs typeface="Times New Roman" pitchFamily="18" charset="0"/>
              </a:rPr>
              <a:t>Role in Inclusion: Enhancing student access and participation.</a:t>
            </a:r>
            <a:endParaRPr lang="en-US" sz="2000" dirty="0" smtClean="0">
              <a:cs typeface="Times New Roman" pitchFamily="18" charset="0"/>
            </a:endParaRPr>
          </a:p>
        </p:txBody>
      </p:sp>
      <p:pic>
        <p:nvPicPr>
          <p:cNvPr id="3" name="Picture 2" descr="blue logo png.png"/>
          <p:cNvPicPr/>
          <p:nvPr/>
        </p:nvPicPr>
        <p:blipFill>
          <a:blip r:embed="rId2" cstate="print"/>
          <a:stretch>
            <a:fillRect/>
          </a:stretch>
        </p:blipFill>
        <p:spPr>
          <a:xfrm>
            <a:off x="7957751" y="5651157"/>
            <a:ext cx="924390" cy="884305"/>
          </a:xfrm>
          <a:prstGeom prst="rect">
            <a:avLst/>
          </a:prstGeom>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Rectangle 1"/>
          <p:cNvSpPr>
            <a:spLocks noChangeArrowheads="1"/>
          </p:cNvSpPr>
          <p:nvPr/>
        </p:nvSpPr>
        <p:spPr bwMode="auto">
          <a:xfrm>
            <a:off x="691978" y="415592"/>
            <a:ext cx="7100161" cy="4869153"/>
          </a:xfrm>
          <a:prstGeom prst="rect">
            <a:avLst/>
          </a:prstGeom>
          <a:noFill/>
          <a:ln w="9525">
            <a:noFill/>
            <a:miter lim="800000"/>
            <a:headEnd/>
            <a:tailEnd/>
          </a:ln>
          <a:effectLst/>
        </p:spPr>
        <p:txBody>
          <a:bodyPr vert="horz" wrap="square" lIns="64008" tIns="32004" rIns="64008" bIns="32004" numCol="1" anchor="ctr" anchorCtr="0" compatLnSpc="1">
            <a:prstTxWarp prst="textNoShape">
              <a:avLst/>
            </a:prstTxWarp>
            <a:spAutoFit/>
          </a:bodyPr>
          <a:lstStyle/>
          <a:p>
            <a:pPr algn="just" fontAlgn="base">
              <a:lnSpc>
                <a:spcPct val="150000"/>
              </a:lnSpc>
              <a:spcBef>
                <a:spcPct val="0"/>
              </a:spcBef>
              <a:spcAft>
                <a:spcPct val="0"/>
              </a:spcAft>
            </a:pPr>
            <a:r>
              <a:rPr lang="en-US" sz="2400" b="1" dirty="0" smtClean="0">
                <a:solidFill>
                  <a:srgbClr val="FF0000"/>
                </a:solidFill>
                <a:ea typeface="Times New Roman" pitchFamily="18" charset="0"/>
                <a:cs typeface="Times New Roman" pitchFamily="18" charset="0"/>
              </a:rPr>
              <a:t>Benefits for Students with Disabilities</a:t>
            </a:r>
            <a:endParaRPr lang="en-US" sz="2400" b="1" dirty="0" smtClean="0">
              <a:solidFill>
                <a:srgbClr val="FF0000"/>
              </a:solidFill>
              <a:cs typeface="Times New Roman" pitchFamily="18" charset="0"/>
            </a:endParaRPr>
          </a:p>
          <a:p>
            <a:pPr algn="just" eaLnBrk="0" fontAlgn="base" hangingPunct="0">
              <a:lnSpc>
                <a:spcPct val="150000"/>
              </a:lnSpc>
              <a:spcBef>
                <a:spcPct val="0"/>
              </a:spcBef>
              <a:spcAft>
                <a:spcPct val="0"/>
              </a:spcAft>
            </a:pPr>
            <a:r>
              <a:rPr lang="en-US" sz="1600" dirty="0" smtClean="0">
                <a:ea typeface="Times New Roman" pitchFamily="18" charset="0"/>
                <a:cs typeface="Times New Roman" pitchFamily="18" charset="0"/>
              </a:rPr>
              <a:t>*</a:t>
            </a:r>
            <a:r>
              <a:rPr lang="en-US" sz="1800" dirty="0" smtClean="0">
                <a:ea typeface="Times New Roman" pitchFamily="18" charset="0"/>
                <a:cs typeface="Times New Roman" pitchFamily="18" charset="0"/>
              </a:rPr>
              <a:t>Academic Growth: Higher achievement and engagement.</a:t>
            </a:r>
            <a:endParaRPr lang="en-US" sz="1800" dirty="0" smtClean="0">
              <a:cs typeface="Times New Roman" pitchFamily="18" charset="0"/>
            </a:endParaRPr>
          </a:p>
          <a:p>
            <a:pPr algn="just" eaLnBrk="0" fontAlgn="base" hangingPunct="0">
              <a:lnSpc>
                <a:spcPct val="150000"/>
              </a:lnSpc>
              <a:spcBef>
                <a:spcPct val="0"/>
              </a:spcBef>
              <a:spcAft>
                <a:spcPct val="0"/>
              </a:spcAft>
            </a:pPr>
            <a:r>
              <a:rPr lang="en-US" sz="1800" dirty="0" smtClean="0">
                <a:ea typeface="Times New Roman" pitchFamily="18" charset="0"/>
                <a:cs typeface="Times New Roman" pitchFamily="18" charset="0"/>
              </a:rPr>
              <a:t>*Social Development: Improved social skills and relationships.</a:t>
            </a:r>
            <a:endParaRPr lang="en-US" sz="1800" dirty="0" smtClean="0">
              <a:cs typeface="Times New Roman" pitchFamily="18" charset="0"/>
            </a:endParaRPr>
          </a:p>
          <a:p>
            <a:pPr algn="just" eaLnBrk="0" fontAlgn="base" hangingPunct="0">
              <a:lnSpc>
                <a:spcPct val="150000"/>
              </a:lnSpc>
              <a:spcBef>
                <a:spcPct val="0"/>
              </a:spcBef>
              <a:spcAft>
                <a:spcPct val="0"/>
              </a:spcAft>
            </a:pPr>
            <a:r>
              <a:rPr lang="en-US" sz="1800" dirty="0" smtClean="0">
                <a:ea typeface="Times New Roman" pitchFamily="18" charset="0"/>
                <a:cs typeface="Times New Roman" pitchFamily="18" charset="0"/>
              </a:rPr>
              <a:t>*Self-Esteem: Increased confidence and independence.</a:t>
            </a:r>
          </a:p>
          <a:p>
            <a:pPr lvl="1" algn="just" eaLnBrk="0" fontAlgn="base" hangingPunct="0">
              <a:lnSpc>
                <a:spcPct val="150000"/>
              </a:lnSpc>
              <a:spcBef>
                <a:spcPct val="0"/>
              </a:spcBef>
              <a:spcAft>
                <a:spcPct val="0"/>
              </a:spcAft>
            </a:pPr>
            <a:endParaRPr lang="en-US" sz="1000" dirty="0" smtClean="0">
              <a:cs typeface="Times New Roman" pitchFamily="18" charset="0"/>
            </a:endParaRPr>
          </a:p>
          <a:p>
            <a:pPr algn="just" eaLnBrk="0" fontAlgn="base" hangingPunct="0">
              <a:lnSpc>
                <a:spcPct val="150000"/>
              </a:lnSpc>
              <a:spcBef>
                <a:spcPct val="0"/>
              </a:spcBef>
              <a:spcAft>
                <a:spcPct val="0"/>
              </a:spcAft>
            </a:pPr>
            <a:r>
              <a:rPr lang="en-US" sz="1600" dirty="0" smtClean="0">
                <a:solidFill>
                  <a:srgbClr val="FF0000"/>
                </a:solidFill>
                <a:ea typeface="Times New Roman" pitchFamily="18" charset="0"/>
                <a:cs typeface="Times New Roman" pitchFamily="18" charset="0"/>
              </a:rPr>
              <a:t> </a:t>
            </a:r>
            <a:r>
              <a:rPr lang="en-US" sz="2400" b="1" dirty="0" smtClean="0">
                <a:solidFill>
                  <a:srgbClr val="FF0000"/>
                </a:solidFill>
                <a:ea typeface="Times New Roman" pitchFamily="18" charset="0"/>
                <a:cs typeface="Times New Roman" pitchFamily="18" charset="0"/>
              </a:rPr>
              <a:t>Benefits for Typically Developing Students</a:t>
            </a:r>
            <a:endParaRPr lang="en-US" sz="2400" b="1" dirty="0" smtClean="0">
              <a:solidFill>
                <a:srgbClr val="FF0000"/>
              </a:solidFill>
              <a:cs typeface="Times New Roman" pitchFamily="18" charset="0"/>
            </a:endParaRPr>
          </a:p>
          <a:p>
            <a:pPr algn="just" eaLnBrk="0" fontAlgn="base" hangingPunct="0">
              <a:lnSpc>
                <a:spcPct val="150000"/>
              </a:lnSpc>
              <a:spcBef>
                <a:spcPct val="0"/>
              </a:spcBef>
              <a:spcAft>
                <a:spcPct val="0"/>
              </a:spcAft>
            </a:pPr>
            <a:r>
              <a:rPr lang="en-US" sz="1600" dirty="0" smtClean="0">
                <a:ea typeface="Times New Roman" pitchFamily="18" charset="0"/>
                <a:cs typeface="Times New Roman" pitchFamily="18" charset="0"/>
              </a:rPr>
              <a:t>*</a:t>
            </a:r>
            <a:r>
              <a:rPr lang="en-US" sz="1800" dirty="0" smtClean="0">
                <a:ea typeface="Times New Roman" pitchFamily="18" charset="0"/>
                <a:cs typeface="Times New Roman" pitchFamily="18" charset="0"/>
              </a:rPr>
              <a:t>Empathy and Understanding: Greater appreciation for diversity.</a:t>
            </a:r>
            <a:endParaRPr lang="en-US" sz="1800" dirty="0" smtClean="0">
              <a:cs typeface="Times New Roman" pitchFamily="18" charset="0"/>
            </a:endParaRPr>
          </a:p>
          <a:p>
            <a:pPr algn="just" eaLnBrk="0" fontAlgn="base" hangingPunct="0">
              <a:lnSpc>
                <a:spcPct val="150000"/>
              </a:lnSpc>
              <a:spcBef>
                <a:spcPct val="0"/>
              </a:spcBef>
              <a:spcAft>
                <a:spcPct val="0"/>
              </a:spcAft>
            </a:pPr>
            <a:r>
              <a:rPr lang="en-US" sz="1800" dirty="0" smtClean="0">
                <a:ea typeface="Times New Roman" pitchFamily="18" charset="0"/>
                <a:cs typeface="Times New Roman" pitchFamily="18" charset="0"/>
              </a:rPr>
              <a:t>*Social Skills: Enhanced communication and collaboration skills.</a:t>
            </a:r>
            <a:endParaRPr lang="en-US" sz="1800" dirty="0" smtClean="0">
              <a:cs typeface="Times New Roman" pitchFamily="18" charset="0"/>
            </a:endParaRPr>
          </a:p>
          <a:p>
            <a:pPr algn="just" eaLnBrk="0" fontAlgn="base" hangingPunct="0">
              <a:lnSpc>
                <a:spcPct val="150000"/>
              </a:lnSpc>
              <a:spcBef>
                <a:spcPct val="0"/>
              </a:spcBef>
              <a:spcAft>
                <a:spcPct val="0"/>
              </a:spcAft>
            </a:pPr>
            <a:r>
              <a:rPr lang="en-US" sz="1800" dirty="0" smtClean="0">
                <a:ea typeface="Times New Roman" pitchFamily="18" charset="0"/>
                <a:cs typeface="Times New Roman" pitchFamily="18" charset="0"/>
              </a:rPr>
              <a:t>*Academic Benefits: Exposure to diverse perspectives and problem-solving approaches.</a:t>
            </a:r>
          </a:p>
          <a:p>
            <a:pPr lvl="1" algn="just" eaLnBrk="0" fontAlgn="base" hangingPunct="0">
              <a:lnSpc>
                <a:spcPct val="150000"/>
              </a:lnSpc>
              <a:spcBef>
                <a:spcPct val="0"/>
              </a:spcBef>
              <a:spcAft>
                <a:spcPct val="0"/>
              </a:spcAft>
            </a:pPr>
            <a:endParaRPr lang="en-US" sz="1800" dirty="0" smtClean="0">
              <a:ea typeface="Times New Roman" pitchFamily="18" charset="0"/>
              <a:cs typeface="Times New Roman" pitchFamily="18" charset="0"/>
            </a:endParaRPr>
          </a:p>
        </p:txBody>
      </p:sp>
      <p:pic>
        <p:nvPicPr>
          <p:cNvPr id="3" name="Picture 2" descr="blue logo png.png"/>
          <p:cNvPicPr/>
          <p:nvPr/>
        </p:nvPicPr>
        <p:blipFill>
          <a:blip r:embed="rId2" cstate="print"/>
          <a:stretch>
            <a:fillRect/>
          </a:stretch>
        </p:blipFill>
        <p:spPr>
          <a:xfrm>
            <a:off x="7957751" y="5651157"/>
            <a:ext cx="924390" cy="884305"/>
          </a:xfrm>
          <a:prstGeom prst="rect">
            <a:avLst/>
          </a:prstGeom>
        </p:spPr>
      </p:pic>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40259" y="1169773"/>
            <a:ext cx="6755027" cy="3922612"/>
          </a:xfrm>
          <a:prstGeom prst="rect">
            <a:avLst/>
          </a:prstGeom>
        </p:spPr>
        <p:txBody>
          <a:bodyPr wrap="square">
            <a:spAutoFit/>
          </a:bodyPr>
          <a:lstStyle/>
          <a:p>
            <a:pPr algn="just" eaLnBrk="0" fontAlgn="base" hangingPunct="0">
              <a:lnSpc>
                <a:spcPct val="150000"/>
              </a:lnSpc>
              <a:spcBef>
                <a:spcPct val="0"/>
              </a:spcBef>
              <a:spcAft>
                <a:spcPct val="0"/>
              </a:spcAft>
            </a:pPr>
            <a:r>
              <a:rPr lang="en-US" sz="2800" b="1" dirty="0" smtClean="0">
                <a:ea typeface="Times New Roman" pitchFamily="18" charset="0"/>
                <a:cs typeface="Times New Roman" pitchFamily="18" charset="0"/>
              </a:rPr>
              <a:t>Benefits for Teachers</a:t>
            </a:r>
            <a:endParaRPr lang="en-US" sz="2800" b="1" dirty="0" smtClean="0">
              <a:cs typeface="Times New Roman" pitchFamily="18" charset="0"/>
            </a:endParaRPr>
          </a:p>
          <a:p>
            <a:pPr lvl="1" algn="just" eaLnBrk="0" fontAlgn="base" hangingPunct="0">
              <a:lnSpc>
                <a:spcPct val="150000"/>
              </a:lnSpc>
              <a:spcBef>
                <a:spcPct val="0"/>
              </a:spcBef>
              <a:spcAft>
                <a:spcPct val="0"/>
              </a:spcAft>
            </a:pPr>
            <a:r>
              <a:rPr lang="en-US" sz="1800" dirty="0" smtClean="0">
                <a:ea typeface="Times New Roman" pitchFamily="18" charset="0"/>
                <a:cs typeface="Times New Roman" pitchFamily="18" charset="0"/>
              </a:rPr>
              <a:t>*</a:t>
            </a:r>
            <a:r>
              <a:rPr lang="en-US" sz="2000" dirty="0" smtClean="0">
                <a:ea typeface="Times New Roman" pitchFamily="18" charset="0"/>
                <a:cs typeface="Times New Roman" pitchFamily="18" charset="0"/>
              </a:rPr>
              <a:t>Professional Growth: Enhanced skills in differentiated instruction and classroom management.</a:t>
            </a:r>
            <a:endParaRPr lang="en-US" sz="2000" dirty="0" smtClean="0">
              <a:cs typeface="Times New Roman" pitchFamily="18" charset="0"/>
            </a:endParaRPr>
          </a:p>
          <a:p>
            <a:pPr lvl="1" algn="just" eaLnBrk="0" fontAlgn="base" hangingPunct="0">
              <a:lnSpc>
                <a:spcPct val="150000"/>
              </a:lnSpc>
              <a:spcBef>
                <a:spcPct val="0"/>
              </a:spcBef>
              <a:spcAft>
                <a:spcPct val="0"/>
              </a:spcAft>
            </a:pPr>
            <a:r>
              <a:rPr lang="en-US" sz="2000" dirty="0" smtClean="0">
                <a:ea typeface="Times New Roman" pitchFamily="18" charset="0"/>
                <a:cs typeface="Times New Roman" pitchFamily="18" charset="0"/>
              </a:rPr>
              <a:t>*Collaboration: Opportunities for teamwork and professional learning communities.</a:t>
            </a:r>
            <a:endParaRPr lang="en-US" sz="2000" dirty="0" smtClean="0">
              <a:cs typeface="Times New Roman" pitchFamily="18" charset="0"/>
            </a:endParaRPr>
          </a:p>
          <a:p>
            <a:pPr lvl="1" algn="just" eaLnBrk="0" fontAlgn="base" hangingPunct="0">
              <a:lnSpc>
                <a:spcPct val="150000"/>
              </a:lnSpc>
              <a:spcBef>
                <a:spcPct val="0"/>
              </a:spcBef>
              <a:spcAft>
                <a:spcPct val="0"/>
              </a:spcAft>
            </a:pPr>
            <a:r>
              <a:rPr lang="en-US" sz="2000" dirty="0" smtClean="0">
                <a:ea typeface="Times New Roman" pitchFamily="18" charset="0"/>
                <a:cs typeface="Times New Roman" pitchFamily="18" charset="0"/>
              </a:rPr>
              <a:t>*Job Satisfaction: Positive impact on student outcomes and classroom dynamics.</a:t>
            </a:r>
            <a:endParaRPr lang="en-US" sz="2000" dirty="0" smtClean="0">
              <a:cs typeface="Times New Roman" pitchFamily="18" charset="0"/>
            </a:endParaRPr>
          </a:p>
          <a:p>
            <a:pPr lvl="1" algn="just" eaLnBrk="0" fontAlgn="base" hangingPunct="0">
              <a:lnSpc>
                <a:spcPct val="150000"/>
              </a:lnSpc>
              <a:spcBef>
                <a:spcPct val="0"/>
              </a:spcBef>
              <a:spcAft>
                <a:spcPct val="0"/>
              </a:spcAft>
            </a:pPr>
            <a:r>
              <a:rPr lang="en-US" sz="2000" dirty="0" smtClean="0">
                <a:ea typeface="Times New Roman" pitchFamily="18" charset="0"/>
                <a:cs typeface="Times New Roman" pitchFamily="18" charset="0"/>
              </a:rPr>
              <a:t> </a:t>
            </a:r>
            <a:endParaRPr lang="en-US" sz="2000" dirty="0" smtClean="0">
              <a:cs typeface="Times New Roman" pitchFamily="18" charset="0"/>
            </a:endParaRPr>
          </a:p>
        </p:txBody>
      </p:sp>
      <p:pic>
        <p:nvPicPr>
          <p:cNvPr id="3" name="Picture 2" descr="blue logo png.png"/>
          <p:cNvPicPr/>
          <p:nvPr/>
        </p:nvPicPr>
        <p:blipFill>
          <a:blip r:embed="rId2" cstate="print"/>
          <a:stretch>
            <a:fillRect/>
          </a:stretch>
        </p:blipFill>
        <p:spPr>
          <a:xfrm>
            <a:off x="7957751" y="5651157"/>
            <a:ext cx="924390" cy="884305"/>
          </a:xfrm>
          <a:prstGeom prst="rect">
            <a:avLst/>
          </a:prstGeom>
        </p:spPr>
      </p:pic>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71500" y="477795"/>
            <a:ext cx="7600435" cy="4912114"/>
          </a:xfrm>
          <a:prstGeom prst="rect">
            <a:avLst/>
          </a:prstGeom>
          <a:solidFill>
            <a:schemeClr val="bg1"/>
          </a:solidFill>
        </p:spPr>
        <p:txBody>
          <a:bodyPr wrap="square" lIns="64008" tIns="32004" rIns="64008" bIns="32004">
            <a:spAutoFit/>
          </a:bodyPr>
          <a:lstStyle/>
          <a:p>
            <a:pPr lvl="0" eaLnBrk="0" fontAlgn="base" hangingPunct="0">
              <a:lnSpc>
                <a:spcPct val="150000"/>
              </a:lnSpc>
              <a:spcBef>
                <a:spcPct val="0"/>
              </a:spcBef>
              <a:spcAft>
                <a:spcPct val="0"/>
              </a:spcAft>
            </a:pPr>
            <a:r>
              <a:rPr lang="en-US" sz="2400" b="1" dirty="0" smtClean="0">
                <a:solidFill>
                  <a:srgbClr val="FF0000"/>
                </a:solidFill>
                <a:ea typeface="Times New Roman" pitchFamily="18" charset="0"/>
                <a:cs typeface="Times New Roman" pitchFamily="18" charset="0"/>
              </a:rPr>
              <a:t>Benefits for Schools</a:t>
            </a:r>
            <a:endParaRPr lang="en-US" sz="2400" b="1" dirty="0" smtClean="0">
              <a:solidFill>
                <a:srgbClr val="FF0000"/>
              </a:solidFill>
              <a:cs typeface="Times New Roman" pitchFamily="18" charset="0"/>
            </a:endParaRPr>
          </a:p>
          <a:p>
            <a:pPr lvl="1" eaLnBrk="0" fontAlgn="base" hangingPunct="0">
              <a:lnSpc>
                <a:spcPct val="150000"/>
              </a:lnSpc>
              <a:spcBef>
                <a:spcPct val="0"/>
              </a:spcBef>
              <a:spcAft>
                <a:spcPct val="0"/>
              </a:spcAft>
            </a:pPr>
            <a:r>
              <a:rPr lang="en-US" sz="1800" dirty="0" smtClean="0">
                <a:ea typeface="Times New Roman" pitchFamily="18" charset="0"/>
                <a:cs typeface="Times New Roman" pitchFamily="18" charset="0"/>
              </a:rPr>
              <a:t>*Inclusive Culture: A supportive and welcoming environment for all.</a:t>
            </a:r>
            <a:endParaRPr lang="en-US" sz="1800" dirty="0" smtClean="0">
              <a:cs typeface="Times New Roman" pitchFamily="18" charset="0"/>
            </a:endParaRPr>
          </a:p>
          <a:p>
            <a:pPr lvl="1" eaLnBrk="0" fontAlgn="base" hangingPunct="0">
              <a:lnSpc>
                <a:spcPct val="150000"/>
              </a:lnSpc>
              <a:spcBef>
                <a:spcPct val="0"/>
              </a:spcBef>
              <a:spcAft>
                <a:spcPct val="0"/>
              </a:spcAft>
            </a:pPr>
            <a:r>
              <a:rPr lang="en-US" sz="1800" dirty="0" smtClean="0">
                <a:ea typeface="Times New Roman" pitchFamily="18" charset="0"/>
                <a:cs typeface="Times New Roman" pitchFamily="18" charset="0"/>
              </a:rPr>
              <a:t>*Community Engagement: Stronger connections with families and the community.</a:t>
            </a:r>
            <a:endParaRPr lang="en-US" sz="1800" dirty="0" smtClean="0">
              <a:cs typeface="Times New Roman" pitchFamily="18" charset="0"/>
            </a:endParaRPr>
          </a:p>
          <a:p>
            <a:pPr lvl="1" eaLnBrk="0" fontAlgn="base" hangingPunct="0">
              <a:lnSpc>
                <a:spcPct val="150000"/>
              </a:lnSpc>
              <a:spcBef>
                <a:spcPct val="0"/>
              </a:spcBef>
              <a:spcAft>
                <a:spcPct val="0"/>
              </a:spcAft>
            </a:pPr>
            <a:r>
              <a:rPr lang="en-US" sz="1800" dirty="0" smtClean="0">
                <a:ea typeface="Times New Roman" pitchFamily="18" charset="0"/>
                <a:cs typeface="Times New Roman" pitchFamily="18" charset="0"/>
              </a:rPr>
              <a:t>*Positive Outcomes:  Improved school reputation and student retention.</a:t>
            </a:r>
            <a:endParaRPr lang="en-US" sz="1800" dirty="0" smtClean="0">
              <a:cs typeface="Times New Roman" pitchFamily="18" charset="0"/>
            </a:endParaRPr>
          </a:p>
          <a:p>
            <a:pPr lvl="0" eaLnBrk="0" fontAlgn="base" hangingPunct="0">
              <a:lnSpc>
                <a:spcPct val="150000"/>
              </a:lnSpc>
              <a:spcBef>
                <a:spcPct val="0"/>
              </a:spcBef>
              <a:spcAft>
                <a:spcPct val="0"/>
              </a:spcAft>
            </a:pPr>
            <a:r>
              <a:rPr lang="en-US" sz="2400" b="1" dirty="0" smtClean="0">
                <a:solidFill>
                  <a:srgbClr val="FF0000"/>
                </a:solidFill>
                <a:ea typeface="Times New Roman" pitchFamily="18" charset="0"/>
                <a:cs typeface="Times New Roman" pitchFamily="18" charset="0"/>
              </a:rPr>
              <a:t>Benefits for Society</a:t>
            </a:r>
            <a:endParaRPr lang="en-US" sz="2400" b="1" dirty="0" smtClean="0">
              <a:solidFill>
                <a:srgbClr val="FF0000"/>
              </a:solidFill>
              <a:cs typeface="Times New Roman" pitchFamily="18" charset="0"/>
            </a:endParaRPr>
          </a:p>
          <a:p>
            <a:pPr lvl="1" eaLnBrk="0" fontAlgn="base" hangingPunct="0">
              <a:lnSpc>
                <a:spcPct val="150000"/>
              </a:lnSpc>
              <a:spcBef>
                <a:spcPct val="0"/>
              </a:spcBef>
              <a:spcAft>
                <a:spcPct val="0"/>
              </a:spcAft>
            </a:pPr>
            <a:r>
              <a:rPr lang="en-US" sz="1800" dirty="0" smtClean="0">
                <a:ea typeface="Times New Roman" pitchFamily="18" charset="0"/>
                <a:cs typeface="Times New Roman" pitchFamily="18" charset="0"/>
              </a:rPr>
              <a:t>*Social Cohesion: Promoting understanding and acceptance of diversity.</a:t>
            </a:r>
            <a:endParaRPr lang="en-US" sz="1800" dirty="0" smtClean="0">
              <a:cs typeface="Times New Roman" pitchFamily="18" charset="0"/>
            </a:endParaRPr>
          </a:p>
          <a:p>
            <a:pPr lvl="1" eaLnBrk="0" fontAlgn="base" hangingPunct="0">
              <a:lnSpc>
                <a:spcPct val="150000"/>
              </a:lnSpc>
              <a:spcBef>
                <a:spcPct val="0"/>
              </a:spcBef>
              <a:spcAft>
                <a:spcPct val="0"/>
              </a:spcAft>
            </a:pPr>
            <a:r>
              <a:rPr lang="en-US" sz="1800" dirty="0" smtClean="0">
                <a:ea typeface="Times New Roman" pitchFamily="18" charset="0"/>
                <a:cs typeface="Times New Roman" pitchFamily="18" charset="0"/>
              </a:rPr>
              <a:t>*Economic Benefits:  Preparing all students for meaningful employment and contributions to society.</a:t>
            </a:r>
            <a:endParaRPr lang="en-US" sz="1800" dirty="0" smtClean="0">
              <a:cs typeface="Times New Roman" pitchFamily="18" charset="0"/>
            </a:endParaRPr>
          </a:p>
          <a:p>
            <a:pPr lvl="1" eaLnBrk="0" fontAlgn="base" hangingPunct="0">
              <a:lnSpc>
                <a:spcPct val="150000"/>
              </a:lnSpc>
              <a:spcBef>
                <a:spcPct val="0"/>
              </a:spcBef>
              <a:spcAft>
                <a:spcPct val="0"/>
              </a:spcAft>
            </a:pPr>
            <a:r>
              <a:rPr lang="en-US" sz="1800" dirty="0" smtClean="0">
                <a:ea typeface="Times New Roman" pitchFamily="18" charset="0"/>
                <a:cs typeface="Times New Roman" pitchFamily="18" charset="0"/>
              </a:rPr>
              <a:t>*Long-Term Impact: Creating inclusive communities and reducing discrimination.</a:t>
            </a:r>
            <a:endParaRPr lang="en-US" sz="1800" dirty="0" smtClean="0">
              <a:cs typeface="Times New Roman" pitchFamily="18" charset="0"/>
            </a:endParaRPr>
          </a:p>
        </p:txBody>
      </p:sp>
      <p:pic>
        <p:nvPicPr>
          <p:cNvPr id="3" name="Picture 2" descr="blue logo png.png"/>
          <p:cNvPicPr/>
          <p:nvPr/>
        </p:nvPicPr>
        <p:blipFill>
          <a:blip r:embed="rId2" cstate="print"/>
          <a:stretch>
            <a:fillRect/>
          </a:stretch>
        </p:blipFill>
        <p:spPr>
          <a:xfrm>
            <a:off x="7957751" y="5651157"/>
            <a:ext cx="924390" cy="884305"/>
          </a:xfrm>
          <a:prstGeom prst="rect">
            <a:avLst/>
          </a:prstGeom>
        </p:spPr>
      </p:pic>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22" name="Picture 2" descr="C:\Users\TechForest\Desktop\download (2).jpg"/>
          <p:cNvPicPr>
            <a:picLocks noChangeAspect="1" noChangeArrowheads="1"/>
          </p:cNvPicPr>
          <p:nvPr/>
        </p:nvPicPr>
        <p:blipFill>
          <a:blip r:embed="rId2"/>
          <a:srcRect/>
          <a:stretch>
            <a:fillRect/>
          </a:stretch>
        </p:blipFill>
        <p:spPr bwMode="auto">
          <a:xfrm>
            <a:off x="1704814" y="852406"/>
            <a:ext cx="5889356" cy="5036949"/>
          </a:xfrm>
          <a:prstGeom prst="rect">
            <a:avLst/>
          </a:prstGeom>
          <a:noFill/>
        </p:spPr>
      </p:pic>
      <p:pic>
        <p:nvPicPr>
          <p:cNvPr id="3" name="Picture 2" descr="blue logo png.png"/>
          <p:cNvPicPr/>
          <p:nvPr/>
        </p:nvPicPr>
        <p:blipFill>
          <a:blip r:embed="rId3" cstate="print"/>
          <a:stretch>
            <a:fillRect/>
          </a:stretch>
        </p:blipFill>
        <p:spPr>
          <a:xfrm>
            <a:off x="7957751" y="5651157"/>
            <a:ext cx="924390" cy="884305"/>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name="Slide 2">
    <p:spTree>
      <p:nvGrpSpPr>
        <p:cNvPr id="1" name=""/>
        <p:cNvGrpSpPr/>
        <p:nvPr/>
      </p:nvGrpSpPr>
      <p:grpSpPr>
        <a:xfrm>
          <a:off x="0" y="0"/>
          <a:ext cx="0" cy="0"/>
          <a:chOff x="0" y="0"/>
          <a:chExt cx="0" cy="0"/>
        </a:xfrm>
      </p:grpSpPr>
      <p:pic>
        <p:nvPicPr>
          <p:cNvPr id="2" name="Image 0" descr="preencoded.png"/>
          <p:cNvPicPr>
            <a:picLocks noChangeAspect="1"/>
          </p:cNvPicPr>
          <p:nvPr/>
        </p:nvPicPr>
        <p:blipFill>
          <a:blip r:embed="rId3"/>
          <a:stretch>
            <a:fillRect/>
          </a:stretch>
        </p:blipFill>
        <p:spPr>
          <a:xfrm>
            <a:off x="0" y="0"/>
            <a:ext cx="9144000" cy="6858000"/>
          </a:xfrm>
          <a:prstGeom prst="rect">
            <a:avLst/>
          </a:prstGeom>
        </p:spPr>
      </p:pic>
      <p:sp>
        <p:nvSpPr>
          <p:cNvPr id="3" name="Shape 0"/>
          <p:cNvSpPr/>
          <p:nvPr/>
        </p:nvSpPr>
        <p:spPr>
          <a:xfrm>
            <a:off x="0" y="0"/>
            <a:ext cx="9144000" cy="6858000"/>
          </a:xfrm>
          <a:prstGeom prst="rect">
            <a:avLst/>
          </a:prstGeom>
          <a:solidFill>
            <a:srgbClr val="F9F9FF">
              <a:alpha val="75000"/>
            </a:srgbClr>
          </a:solidFill>
          <a:ln/>
        </p:spPr>
      </p:sp>
      <p:pic>
        <p:nvPicPr>
          <p:cNvPr id="4" name="Image 1" descr="preencoded.png"/>
          <p:cNvPicPr>
            <a:picLocks noChangeAspect="1"/>
          </p:cNvPicPr>
          <p:nvPr/>
        </p:nvPicPr>
        <p:blipFill>
          <a:blip r:embed="rId4"/>
          <a:stretch>
            <a:fillRect/>
          </a:stretch>
        </p:blipFill>
        <p:spPr>
          <a:xfrm>
            <a:off x="6596141" y="1329828"/>
            <a:ext cx="2286000" cy="3757316"/>
          </a:xfrm>
          <a:prstGeom prst="rect">
            <a:avLst/>
          </a:prstGeom>
        </p:spPr>
      </p:pic>
      <p:sp>
        <p:nvSpPr>
          <p:cNvPr id="5" name="Text 1"/>
          <p:cNvSpPr/>
          <p:nvPr/>
        </p:nvSpPr>
        <p:spPr>
          <a:xfrm>
            <a:off x="412775" y="387458"/>
            <a:ext cx="5588571" cy="684508"/>
          </a:xfrm>
          <a:prstGeom prst="rect">
            <a:avLst/>
          </a:prstGeom>
          <a:noFill/>
          <a:ln/>
        </p:spPr>
        <p:txBody>
          <a:bodyPr wrap="none" lIns="64008" tIns="32004" rIns="64008" bIns="32004" rtlCol="0" anchor="t"/>
          <a:lstStyle/>
          <a:p>
            <a:pPr algn="just">
              <a:lnSpc>
                <a:spcPts val="3250"/>
              </a:lnSpc>
            </a:pPr>
            <a:r>
              <a:rPr lang="en-US" sz="2000" b="1" dirty="0">
                <a:solidFill>
                  <a:srgbClr val="FF0000"/>
                </a:solidFill>
                <a:ea typeface="Corben" pitchFamily="34" charset="-122"/>
                <a:cs typeface="Corben" pitchFamily="34" charset="-120"/>
              </a:rPr>
              <a:t>The Impact of Prejudices and Stereotypes</a:t>
            </a:r>
            <a:endParaRPr lang="en-US" sz="2000" b="1" dirty="0">
              <a:solidFill>
                <a:srgbClr val="FF0000"/>
              </a:solidFill>
            </a:endParaRPr>
          </a:p>
        </p:txBody>
      </p:sp>
      <p:sp>
        <p:nvSpPr>
          <p:cNvPr id="6" name="Shape 2"/>
          <p:cNvSpPr/>
          <p:nvPr/>
        </p:nvSpPr>
        <p:spPr>
          <a:xfrm>
            <a:off x="412776" y="1329828"/>
            <a:ext cx="2957289" cy="2996782"/>
          </a:xfrm>
          <a:prstGeom prst="roundRect">
            <a:avLst>
              <a:gd name="adj" fmla="val 3251"/>
            </a:avLst>
          </a:prstGeom>
          <a:solidFill>
            <a:srgbClr val="D2D9F9"/>
          </a:solidFill>
          <a:ln w="7620">
            <a:solidFill>
              <a:srgbClr val="B8BFDF"/>
            </a:solidFill>
            <a:prstDash val="solid"/>
          </a:ln>
        </p:spPr>
      </p:sp>
      <p:sp>
        <p:nvSpPr>
          <p:cNvPr id="7" name="Text 3"/>
          <p:cNvSpPr/>
          <p:nvPr/>
        </p:nvSpPr>
        <p:spPr>
          <a:xfrm>
            <a:off x="826003" y="1329829"/>
            <a:ext cx="1798141" cy="409178"/>
          </a:xfrm>
          <a:prstGeom prst="rect">
            <a:avLst/>
          </a:prstGeom>
          <a:noFill/>
          <a:ln/>
        </p:spPr>
        <p:txBody>
          <a:bodyPr wrap="none" lIns="64008" tIns="32004" rIns="64008" bIns="32004" rtlCol="0" anchor="t"/>
          <a:lstStyle/>
          <a:p>
            <a:pPr algn="just">
              <a:lnSpc>
                <a:spcPts val="1625"/>
              </a:lnSpc>
            </a:pPr>
            <a:r>
              <a:rPr lang="en-US" sz="1700" b="1" dirty="0">
                <a:solidFill>
                  <a:srgbClr val="7030A0"/>
                </a:solidFill>
                <a:ea typeface="Corben" pitchFamily="34" charset="-122"/>
                <a:cs typeface="Times New Roman" pitchFamily="18" charset="0"/>
              </a:rPr>
              <a:t>Underestimating Abilities</a:t>
            </a:r>
            <a:endParaRPr lang="en-US" sz="1700" b="1" dirty="0">
              <a:solidFill>
                <a:srgbClr val="7030A0"/>
              </a:solidFill>
              <a:cs typeface="Times New Roman" pitchFamily="18" charset="0"/>
            </a:endParaRPr>
          </a:p>
        </p:txBody>
      </p:sp>
      <p:sp>
        <p:nvSpPr>
          <p:cNvPr id="8" name="Text 4"/>
          <p:cNvSpPr/>
          <p:nvPr/>
        </p:nvSpPr>
        <p:spPr>
          <a:xfrm>
            <a:off x="535410" y="1739007"/>
            <a:ext cx="2712021" cy="1767483"/>
          </a:xfrm>
          <a:prstGeom prst="rect">
            <a:avLst/>
          </a:prstGeom>
          <a:noFill/>
          <a:ln/>
        </p:spPr>
        <p:txBody>
          <a:bodyPr wrap="square" lIns="64008" tIns="32004" rIns="64008" bIns="32004" rtlCol="0" anchor="t"/>
          <a:lstStyle/>
          <a:p>
            <a:pPr algn="just">
              <a:lnSpc>
                <a:spcPts val="1664"/>
              </a:lnSpc>
            </a:pPr>
            <a:r>
              <a:rPr lang="en-US" sz="1700" dirty="0">
                <a:ea typeface="Nobile" pitchFamily="34" charset="-122"/>
                <a:cs typeface="Times New Roman" pitchFamily="18" charset="0"/>
              </a:rPr>
              <a:t>Prejudices and stereotypes often lead to the belief that students with disabilities are less capable or cannot achieve the same academic standards as their peers. This can result in lowered expectations and fewer opportunities for growth and success.</a:t>
            </a:r>
            <a:endParaRPr lang="en-US" sz="1700" dirty="0">
              <a:cs typeface="Times New Roman" pitchFamily="18" charset="0"/>
            </a:endParaRPr>
          </a:p>
        </p:txBody>
      </p:sp>
      <p:sp>
        <p:nvSpPr>
          <p:cNvPr id="9" name="Shape 5"/>
          <p:cNvSpPr/>
          <p:nvPr/>
        </p:nvSpPr>
        <p:spPr>
          <a:xfrm>
            <a:off x="3487937" y="1329828"/>
            <a:ext cx="2957289" cy="2996782"/>
          </a:xfrm>
          <a:prstGeom prst="roundRect">
            <a:avLst>
              <a:gd name="adj" fmla="val 3251"/>
            </a:avLst>
          </a:prstGeom>
          <a:solidFill>
            <a:srgbClr val="D2D9F9"/>
          </a:solidFill>
          <a:ln w="7620">
            <a:solidFill>
              <a:srgbClr val="B8BFDF"/>
            </a:solidFill>
            <a:prstDash val="solid"/>
          </a:ln>
        </p:spPr>
      </p:sp>
      <p:sp>
        <p:nvSpPr>
          <p:cNvPr id="10" name="Text 6"/>
          <p:cNvSpPr/>
          <p:nvPr/>
        </p:nvSpPr>
        <p:spPr>
          <a:xfrm>
            <a:off x="3736811" y="1370508"/>
            <a:ext cx="2140967" cy="245666"/>
          </a:xfrm>
          <a:prstGeom prst="rect">
            <a:avLst/>
          </a:prstGeom>
          <a:noFill/>
          <a:ln/>
        </p:spPr>
        <p:txBody>
          <a:bodyPr wrap="none" lIns="64008" tIns="32004" rIns="64008" bIns="32004" rtlCol="0" anchor="t"/>
          <a:lstStyle/>
          <a:p>
            <a:pPr algn="just">
              <a:lnSpc>
                <a:spcPts val="1625"/>
              </a:lnSpc>
            </a:pPr>
            <a:r>
              <a:rPr lang="en-US" sz="1700" b="1" dirty="0">
                <a:solidFill>
                  <a:srgbClr val="7030A0"/>
                </a:solidFill>
                <a:ea typeface="Corben" pitchFamily="34" charset="-122"/>
                <a:cs typeface="Times New Roman" pitchFamily="18" charset="0"/>
              </a:rPr>
              <a:t>Marginalization and Exclusion</a:t>
            </a:r>
            <a:endParaRPr lang="en-US" sz="1700" b="1" dirty="0">
              <a:solidFill>
                <a:srgbClr val="7030A0"/>
              </a:solidFill>
              <a:cs typeface="Times New Roman" pitchFamily="18" charset="0"/>
            </a:endParaRPr>
          </a:p>
        </p:txBody>
      </p:sp>
      <p:sp>
        <p:nvSpPr>
          <p:cNvPr id="11" name="Text 7"/>
          <p:cNvSpPr/>
          <p:nvPr/>
        </p:nvSpPr>
        <p:spPr>
          <a:xfrm>
            <a:off x="3610571" y="2156848"/>
            <a:ext cx="2712021" cy="1950203"/>
          </a:xfrm>
          <a:prstGeom prst="rect">
            <a:avLst/>
          </a:prstGeom>
          <a:noFill/>
          <a:ln/>
        </p:spPr>
        <p:txBody>
          <a:bodyPr wrap="square" lIns="64008" tIns="32004" rIns="64008" bIns="32004" rtlCol="0" anchor="t"/>
          <a:lstStyle/>
          <a:p>
            <a:pPr algn="just">
              <a:lnSpc>
                <a:spcPts val="1664"/>
              </a:lnSpc>
            </a:pPr>
            <a:r>
              <a:rPr lang="en-US" sz="1700" dirty="0">
                <a:ea typeface="Nobile" pitchFamily="34" charset="-122"/>
                <a:cs typeface="Times New Roman" pitchFamily="18" charset="0"/>
              </a:rPr>
              <a:t>Negative attitudes can perpetuate the marginalization and exclusion of students with disabilities, denying them the chance to fully participate in all aspects of school life and denying their peers the benefits of inclusive education</a:t>
            </a:r>
            <a:r>
              <a:rPr lang="en-US" sz="1400" dirty="0">
                <a:ea typeface="Nobile" pitchFamily="34" charset="-122"/>
                <a:cs typeface="Times New Roman" pitchFamily="18" charset="0"/>
              </a:rPr>
              <a:t>.</a:t>
            </a:r>
            <a:endParaRPr lang="en-US" sz="1400" dirty="0">
              <a:cs typeface="Times New Roman" pitchFamily="18" charset="0"/>
            </a:endParaRPr>
          </a:p>
        </p:txBody>
      </p:sp>
      <p:sp>
        <p:nvSpPr>
          <p:cNvPr id="12" name="Shape 8"/>
          <p:cNvSpPr/>
          <p:nvPr/>
        </p:nvSpPr>
        <p:spPr>
          <a:xfrm>
            <a:off x="412775" y="4627634"/>
            <a:ext cx="6032451" cy="1481987"/>
          </a:xfrm>
          <a:prstGeom prst="roundRect">
            <a:avLst>
              <a:gd name="adj" fmla="val 4977"/>
            </a:avLst>
          </a:prstGeom>
          <a:solidFill>
            <a:srgbClr val="D2D9F9"/>
          </a:solidFill>
          <a:ln w="7620">
            <a:solidFill>
              <a:srgbClr val="B8BFDF"/>
            </a:solidFill>
            <a:prstDash val="solid"/>
          </a:ln>
        </p:spPr>
      </p:sp>
      <p:sp>
        <p:nvSpPr>
          <p:cNvPr id="13" name="Text 9"/>
          <p:cNvSpPr/>
          <p:nvPr/>
        </p:nvSpPr>
        <p:spPr>
          <a:xfrm>
            <a:off x="535410" y="4687816"/>
            <a:ext cx="1474217" cy="245666"/>
          </a:xfrm>
          <a:prstGeom prst="rect">
            <a:avLst/>
          </a:prstGeom>
          <a:noFill/>
          <a:ln/>
        </p:spPr>
        <p:txBody>
          <a:bodyPr wrap="none" lIns="64008" tIns="32004" rIns="64008" bIns="32004" rtlCol="0" anchor="t"/>
          <a:lstStyle/>
          <a:p>
            <a:pPr algn="just">
              <a:lnSpc>
                <a:spcPts val="1625"/>
              </a:lnSpc>
            </a:pPr>
            <a:r>
              <a:rPr lang="en-US" sz="1600" b="1" dirty="0">
                <a:solidFill>
                  <a:srgbClr val="7030A0"/>
                </a:solidFill>
                <a:ea typeface="Corben" pitchFamily="34" charset="-122"/>
                <a:cs typeface="Times New Roman" pitchFamily="18" charset="0"/>
              </a:rPr>
              <a:t>Lack of Support</a:t>
            </a:r>
            <a:endParaRPr lang="en-US" sz="1600" b="1" dirty="0">
              <a:solidFill>
                <a:srgbClr val="7030A0"/>
              </a:solidFill>
              <a:cs typeface="Times New Roman" pitchFamily="18" charset="0"/>
            </a:endParaRPr>
          </a:p>
        </p:txBody>
      </p:sp>
      <p:sp>
        <p:nvSpPr>
          <p:cNvPr id="14" name="Text 10"/>
          <p:cNvSpPr/>
          <p:nvPr/>
        </p:nvSpPr>
        <p:spPr>
          <a:xfrm>
            <a:off x="535410" y="4933482"/>
            <a:ext cx="5787182" cy="1176139"/>
          </a:xfrm>
          <a:prstGeom prst="rect">
            <a:avLst/>
          </a:prstGeom>
          <a:noFill/>
          <a:ln/>
        </p:spPr>
        <p:txBody>
          <a:bodyPr wrap="square" lIns="64008" tIns="32004" rIns="64008" bIns="32004" rtlCol="0" anchor="t"/>
          <a:lstStyle/>
          <a:p>
            <a:pPr algn="just">
              <a:lnSpc>
                <a:spcPts val="1664"/>
              </a:lnSpc>
            </a:pPr>
            <a:r>
              <a:rPr lang="en-US" sz="1700" dirty="0">
                <a:ea typeface="Nobile" pitchFamily="34" charset="-122"/>
                <a:cs typeface="Times New Roman" pitchFamily="18" charset="0"/>
              </a:rPr>
              <a:t>Prejudices can also lead to a reluctance to provide the necessary accommodations, modifications, and support that students with disabilities require to succeed, further hindering their educational experiences.</a:t>
            </a:r>
            <a:endParaRPr lang="en-US" sz="1700" dirty="0">
              <a:cs typeface="Times New Roman" pitchFamily="18" charset="0"/>
            </a:endParaRPr>
          </a:p>
        </p:txBody>
      </p:sp>
      <p:pic>
        <p:nvPicPr>
          <p:cNvPr id="16" name="Picture 15" descr="blue logo png.png"/>
          <p:cNvPicPr/>
          <p:nvPr/>
        </p:nvPicPr>
        <p:blipFill>
          <a:blip r:embed="rId5" cstate="print"/>
          <a:stretch>
            <a:fillRect/>
          </a:stretch>
        </p:blipFill>
        <p:spPr>
          <a:xfrm>
            <a:off x="7957751" y="5651157"/>
            <a:ext cx="924390" cy="884305"/>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name="Slide 3">
    <p:spTree>
      <p:nvGrpSpPr>
        <p:cNvPr id="1" name=""/>
        <p:cNvGrpSpPr/>
        <p:nvPr/>
      </p:nvGrpSpPr>
      <p:grpSpPr>
        <a:xfrm>
          <a:off x="0" y="0"/>
          <a:ext cx="0" cy="0"/>
          <a:chOff x="0" y="0"/>
          <a:chExt cx="0" cy="0"/>
        </a:xfrm>
      </p:grpSpPr>
      <p:pic>
        <p:nvPicPr>
          <p:cNvPr id="2" name="Image 0" descr="preencoded.png"/>
          <p:cNvPicPr>
            <a:picLocks noChangeAspect="1"/>
          </p:cNvPicPr>
          <p:nvPr/>
        </p:nvPicPr>
        <p:blipFill>
          <a:blip r:embed="rId3"/>
          <a:stretch>
            <a:fillRect/>
          </a:stretch>
        </p:blipFill>
        <p:spPr>
          <a:xfrm>
            <a:off x="0" y="0"/>
            <a:ext cx="9144000" cy="6858000"/>
          </a:xfrm>
          <a:prstGeom prst="rect">
            <a:avLst/>
          </a:prstGeom>
        </p:spPr>
      </p:pic>
      <p:sp>
        <p:nvSpPr>
          <p:cNvPr id="3" name="Shape 0"/>
          <p:cNvSpPr/>
          <p:nvPr/>
        </p:nvSpPr>
        <p:spPr>
          <a:xfrm>
            <a:off x="0" y="0"/>
            <a:ext cx="9144000" cy="6858000"/>
          </a:xfrm>
          <a:prstGeom prst="rect">
            <a:avLst/>
          </a:prstGeom>
          <a:solidFill>
            <a:srgbClr val="F9F9FF">
              <a:alpha val="75000"/>
            </a:srgbClr>
          </a:solidFill>
          <a:ln/>
        </p:spPr>
      </p:sp>
      <p:sp>
        <p:nvSpPr>
          <p:cNvPr id="4" name="Text 1"/>
          <p:cNvSpPr/>
          <p:nvPr/>
        </p:nvSpPr>
        <p:spPr>
          <a:xfrm>
            <a:off x="540023" y="1016694"/>
            <a:ext cx="5688509" cy="642938"/>
          </a:xfrm>
          <a:prstGeom prst="rect">
            <a:avLst/>
          </a:prstGeom>
          <a:noFill/>
          <a:ln/>
        </p:spPr>
        <p:txBody>
          <a:bodyPr wrap="none" lIns="64008" tIns="32004" rIns="64008" bIns="32004" rtlCol="0" anchor="t"/>
          <a:lstStyle/>
          <a:p>
            <a:pPr algn="just">
              <a:lnSpc>
                <a:spcPts val="4253"/>
              </a:lnSpc>
            </a:pPr>
            <a:r>
              <a:rPr lang="en-US" sz="3200" dirty="0">
                <a:solidFill>
                  <a:srgbClr val="FF0000"/>
                </a:solidFill>
                <a:ea typeface="Corben" pitchFamily="34" charset="-122"/>
                <a:cs typeface="Corben" pitchFamily="34" charset="-120"/>
              </a:rPr>
              <a:t>Overcoming the Fear of Change</a:t>
            </a:r>
            <a:endParaRPr lang="en-US" sz="3200" dirty="0">
              <a:solidFill>
                <a:srgbClr val="FF0000"/>
              </a:solidFill>
            </a:endParaRPr>
          </a:p>
        </p:txBody>
      </p:sp>
      <p:sp>
        <p:nvSpPr>
          <p:cNvPr id="5" name="Text 2"/>
          <p:cNvSpPr/>
          <p:nvPr/>
        </p:nvSpPr>
        <p:spPr>
          <a:xfrm>
            <a:off x="540024" y="2173883"/>
            <a:ext cx="2436763" cy="642938"/>
          </a:xfrm>
          <a:prstGeom prst="rect">
            <a:avLst/>
          </a:prstGeom>
          <a:noFill/>
          <a:ln/>
        </p:spPr>
        <p:txBody>
          <a:bodyPr wrap="square" lIns="64008" tIns="32004" rIns="64008" bIns="32004" rtlCol="0" anchor="t"/>
          <a:lstStyle/>
          <a:p>
            <a:pPr algn="ctr">
              <a:lnSpc>
                <a:spcPts val="2127"/>
              </a:lnSpc>
            </a:pPr>
            <a:r>
              <a:rPr lang="en-US" sz="1700" b="1" dirty="0">
                <a:solidFill>
                  <a:srgbClr val="7030A0"/>
                </a:solidFill>
                <a:ea typeface="Corben" pitchFamily="34" charset="-122"/>
                <a:cs typeface="Corben" pitchFamily="34" charset="-120"/>
              </a:rPr>
              <a:t>Resistance to New Practices</a:t>
            </a:r>
            <a:endParaRPr lang="en-US" sz="1700" b="1" dirty="0">
              <a:solidFill>
                <a:srgbClr val="7030A0"/>
              </a:solidFill>
            </a:endParaRPr>
          </a:p>
        </p:txBody>
      </p:sp>
      <p:sp>
        <p:nvSpPr>
          <p:cNvPr id="6" name="Text 3"/>
          <p:cNvSpPr/>
          <p:nvPr/>
        </p:nvSpPr>
        <p:spPr>
          <a:xfrm>
            <a:off x="540024" y="3022501"/>
            <a:ext cx="2436763" cy="2633663"/>
          </a:xfrm>
          <a:prstGeom prst="rect">
            <a:avLst/>
          </a:prstGeom>
          <a:noFill/>
          <a:ln/>
        </p:spPr>
        <p:txBody>
          <a:bodyPr wrap="square" lIns="64008" tIns="32004" rIns="64008" bIns="32004" rtlCol="0" anchor="t"/>
          <a:lstStyle/>
          <a:p>
            <a:pPr algn="just">
              <a:lnSpc>
                <a:spcPts val="2177"/>
              </a:lnSpc>
            </a:pPr>
            <a:r>
              <a:rPr lang="en-US" sz="1400" dirty="0">
                <a:ea typeface="Nobile" pitchFamily="34" charset="-122"/>
                <a:cs typeface="Nobile" pitchFamily="34" charset="-120"/>
              </a:rPr>
              <a:t>Educators may be hesitant to adopt inclusive teaching methods, modify their classroom setups, or incorporate assistive technologies, fearing the disruption to their established routines and the need to learn new skills.</a:t>
            </a:r>
            <a:endParaRPr lang="en-US" sz="1400" dirty="0"/>
          </a:p>
        </p:txBody>
      </p:sp>
      <p:sp>
        <p:nvSpPr>
          <p:cNvPr id="7" name="Text 4"/>
          <p:cNvSpPr/>
          <p:nvPr/>
        </p:nvSpPr>
        <p:spPr>
          <a:xfrm>
            <a:off x="3357934" y="2173883"/>
            <a:ext cx="1928813" cy="321469"/>
          </a:xfrm>
          <a:prstGeom prst="rect">
            <a:avLst/>
          </a:prstGeom>
          <a:noFill/>
          <a:ln/>
        </p:spPr>
        <p:txBody>
          <a:bodyPr wrap="none" lIns="64008" tIns="32004" rIns="64008" bIns="32004" rtlCol="0" anchor="t"/>
          <a:lstStyle/>
          <a:p>
            <a:pPr algn="ctr">
              <a:lnSpc>
                <a:spcPts val="2127"/>
              </a:lnSpc>
            </a:pPr>
            <a:r>
              <a:rPr lang="en-US" sz="1700" b="1" dirty="0">
                <a:solidFill>
                  <a:srgbClr val="7030A0"/>
                </a:solidFill>
                <a:ea typeface="Corben" pitchFamily="34" charset="-122"/>
                <a:cs typeface="Corben" pitchFamily="34" charset="-120"/>
              </a:rPr>
              <a:t>Lack of Confidence</a:t>
            </a:r>
            <a:endParaRPr lang="en-US" sz="1700" b="1" dirty="0">
              <a:solidFill>
                <a:srgbClr val="7030A0"/>
              </a:solidFill>
            </a:endParaRPr>
          </a:p>
        </p:txBody>
      </p:sp>
      <p:sp>
        <p:nvSpPr>
          <p:cNvPr id="8" name="Text 5"/>
          <p:cNvSpPr/>
          <p:nvPr/>
        </p:nvSpPr>
        <p:spPr>
          <a:xfrm>
            <a:off x="3357935" y="2701032"/>
            <a:ext cx="2436763" cy="1975247"/>
          </a:xfrm>
          <a:prstGeom prst="rect">
            <a:avLst/>
          </a:prstGeom>
          <a:noFill/>
          <a:ln/>
        </p:spPr>
        <p:txBody>
          <a:bodyPr wrap="square" lIns="64008" tIns="32004" rIns="64008" bIns="32004" rtlCol="0" anchor="t"/>
          <a:lstStyle/>
          <a:p>
            <a:pPr algn="just">
              <a:lnSpc>
                <a:spcPts val="2177"/>
              </a:lnSpc>
            </a:pPr>
            <a:r>
              <a:rPr lang="en-US" sz="1400" dirty="0">
                <a:ea typeface="Nobile" pitchFamily="34" charset="-122"/>
                <a:cs typeface="Nobile" pitchFamily="34" charset="-120"/>
              </a:rPr>
              <a:t>Some teachers may lack the confidence or knowledge to effectively implement inclusive practices, leading to a reluctance to try new approaches that could benefit all students.</a:t>
            </a:r>
            <a:endParaRPr lang="en-US" sz="1400" dirty="0"/>
          </a:p>
        </p:txBody>
      </p:sp>
      <p:sp>
        <p:nvSpPr>
          <p:cNvPr id="9" name="Text 6"/>
          <p:cNvSpPr/>
          <p:nvPr/>
        </p:nvSpPr>
        <p:spPr>
          <a:xfrm>
            <a:off x="6175846" y="2173883"/>
            <a:ext cx="1928813" cy="321469"/>
          </a:xfrm>
          <a:prstGeom prst="rect">
            <a:avLst/>
          </a:prstGeom>
          <a:noFill/>
          <a:ln/>
        </p:spPr>
        <p:txBody>
          <a:bodyPr wrap="none" lIns="64008" tIns="32004" rIns="64008" bIns="32004" rtlCol="0" anchor="t"/>
          <a:lstStyle/>
          <a:p>
            <a:pPr algn="ctr">
              <a:lnSpc>
                <a:spcPts val="2127"/>
              </a:lnSpc>
            </a:pPr>
            <a:r>
              <a:rPr lang="en-US" sz="1700" b="1" dirty="0">
                <a:solidFill>
                  <a:srgbClr val="7030A0"/>
                </a:solidFill>
                <a:ea typeface="Corben" pitchFamily="34" charset="-122"/>
                <a:cs typeface="Corben" pitchFamily="34" charset="-120"/>
              </a:rPr>
              <a:t>Overcoming Inertia</a:t>
            </a:r>
            <a:endParaRPr lang="en-US" sz="1700" b="1" dirty="0">
              <a:solidFill>
                <a:srgbClr val="7030A0"/>
              </a:solidFill>
            </a:endParaRPr>
          </a:p>
        </p:txBody>
      </p:sp>
      <p:sp>
        <p:nvSpPr>
          <p:cNvPr id="10" name="Text 7"/>
          <p:cNvSpPr/>
          <p:nvPr/>
        </p:nvSpPr>
        <p:spPr>
          <a:xfrm>
            <a:off x="6175847" y="2701032"/>
            <a:ext cx="2436763" cy="2304455"/>
          </a:xfrm>
          <a:prstGeom prst="rect">
            <a:avLst/>
          </a:prstGeom>
          <a:noFill/>
          <a:ln/>
        </p:spPr>
        <p:txBody>
          <a:bodyPr wrap="square" lIns="64008" tIns="32004" rIns="64008" bIns="32004" rtlCol="0" anchor="t"/>
          <a:lstStyle/>
          <a:p>
            <a:pPr algn="just">
              <a:lnSpc>
                <a:spcPts val="2177"/>
              </a:lnSpc>
            </a:pPr>
            <a:r>
              <a:rPr lang="en-US" sz="1400" dirty="0">
                <a:ea typeface="Nobile" pitchFamily="34" charset="-122"/>
                <a:cs typeface="Nobile" pitchFamily="34" charset="-120"/>
              </a:rPr>
              <a:t>Addressing the fear of change requires providing educators with the necessary training, resources, and support to feel empowered and equipped to embrace inclusive education strategies.</a:t>
            </a:r>
            <a:endParaRPr lang="en-US" sz="1400" dirty="0"/>
          </a:p>
        </p:txBody>
      </p:sp>
      <p:pic>
        <p:nvPicPr>
          <p:cNvPr id="12" name="Picture 11" descr="blue logo png.png"/>
          <p:cNvPicPr/>
          <p:nvPr/>
        </p:nvPicPr>
        <p:blipFill>
          <a:blip r:embed="rId4" cstate="print"/>
          <a:stretch>
            <a:fillRect/>
          </a:stretch>
        </p:blipFill>
        <p:spPr>
          <a:xfrm>
            <a:off x="7957751" y="5651157"/>
            <a:ext cx="924390" cy="884305"/>
          </a:xfrm>
          <a:prstGeom prst="rect">
            <a:avLst/>
          </a:prstGeo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name="Slide 4">
    <p:spTree>
      <p:nvGrpSpPr>
        <p:cNvPr id="1" name=""/>
        <p:cNvGrpSpPr/>
        <p:nvPr/>
      </p:nvGrpSpPr>
      <p:grpSpPr>
        <a:xfrm>
          <a:off x="0" y="0"/>
          <a:ext cx="0" cy="0"/>
          <a:chOff x="0" y="0"/>
          <a:chExt cx="0" cy="0"/>
        </a:xfrm>
      </p:grpSpPr>
      <p:sp>
        <p:nvSpPr>
          <p:cNvPr id="4" name="Text 1"/>
          <p:cNvSpPr/>
          <p:nvPr/>
        </p:nvSpPr>
        <p:spPr>
          <a:xfrm>
            <a:off x="540023" y="1082179"/>
            <a:ext cx="6023595" cy="642938"/>
          </a:xfrm>
          <a:prstGeom prst="rect">
            <a:avLst/>
          </a:prstGeom>
          <a:noFill/>
          <a:ln/>
        </p:spPr>
        <p:txBody>
          <a:bodyPr wrap="none" lIns="64008" tIns="32004" rIns="64008" bIns="32004" rtlCol="0" anchor="t"/>
          <a:lstStyle/>
          <a:p>
            <a:pPr>
              <a:lnSpc>
                <a:spcPts val="4253"/>
              </a:lnSpc>
            </a:pPr>
            <a:r>
              <a:rPr lang="en-US" sz="2800" dirty="0">
                <a:solidFill>
                  <a:srgbClr val="FF0000"/>
                </a:solidFill>
                <a:latin typeface="Corben" pitchFamily="34" charset="0"/>
                <a:ea typeface="Corben" pitchFamily="34" charset="-122"/>
                <a:cs typeface="Corben" pitchFamily="34" charset="-120"/>
              </a:rPr>
              <a:t>The Dangers of Low Expectations</a:t>
            </a:r>
            <a:endParaRPr lang="en-US" sz="2800" dirty="0">
              <a:solidFill>
                <a:srgbClr val="FF0000"/>
              </a:solidFill>
            </a:endParaRPr>
          </a:p>
        </p:txBody>
      </p:sp>
      <p:sp>
        <p:nvSpPr>
          <p:cNvPr id="5" name="Shape 2"/>
          <p:cNvSpPr/>
          <p:nvPr/>
        </p:nvSpPr>
        <p:spPr>
          <a:xfrm>
            <a:off x="540023" y="2367955"/>
            <a:ext cx="347142" cy="462856"/>
          </a:xfrm>
          <a:prstGeom prst="roundRect">
            <a:avLst>
              <a:gd name="adj" fmla="val 20003"/>
            </a:avLst>
          </a:prstGeom>
          <a:solidFill>
            <a:srgbClr val="D2D9F9"/>
          </a:solidFill>
          <a:ln w="15240">
            <a:solidFill>
              <a:srgbClr val="B8BFDF"/>
            </a:solidFill>
            <a:prstDash val="solid"/>
          </a:ln>
        </p:spPr>
      </p:sp>
      <p:sp>
        <p:nvSpPr>
          <p:cNvPr id="6" name="Text 3"/>
          <p:cNvSpPr/>
          <p:nvPr/>
        </p:nvSpPr>
        <p:spPr>
          <a:xfrm>
            <a:off x="679401" y="2445048"/>
            <a:ext cx="68386" cy="308570"/>
          </a:xfrm>
          <a:prstGeom prst="rect">
            <a:avLst/>
          </a:prstGeom>
          <a:noFill/>
          <a:ln/>
        </p:spPr>
        <p:txBody>
          <a:bodyPr wrap="none" lIns="64008" tIns="32004" rIns="64008" bIns="32004" rtlCol="0" anchor="t"/>
          <a:lstStyle/>
          <a:p>
            <a:pPr algn="ctr">
              <a:lnSpc>
                <a:spcPts val="2041"/>
              </a:lnSpc>
            </a:pPr>
            <a:r>
              <a:rPr lang="en-US" sz="2000" dirty="0">
                <a:solidFill>
                  <a:srgbClr val="404155"/>
                </a:solidFill>
                <a:latin typeface="Corben" pitchFamily="34" charset="0"/>
                <a:ea typeface="Corben" pitchFamily="34" charset="-122"/>
                <a:cs typeface="Corben" pitchFamily="34" charset="-120"/>
              </a:rPr>
              <a:t>1</a:t>
            </a:r>
            <a:endParaRPr lang="en-US" sz="2000" dirty="0"/>
          </a:p>
        </p:txBody>
      </p:sp>
      <p:sp>
        <p:nvSpPr>
          <p:cNvPr id="7" name="Text 4"/>
          <p:cNvSpPr/>
          <p:nvPr/>
        </p:nvSpPr>
        <p:spPr>
          <a:xfrm>
            <a:off x="1041425" y="2367955"/>
            <a:ext cx="2083743" cy="642938"/>
          </a:xfrm>
          <a:prstGeom prst="rect">
            <a:avLst/>
          </a:prstGeom>
          <a:noFill/>
          <a:ln/>
        </p:spPr>
        <p:txBody>
          <a:bodyPr wrap="square" lIns="64008" tIns="32004" rIns="64008" bIns="32004" rtlCol="0" anchor="t"/>
          <a:lstStyle/>
          <a:p>
            <a:pPr>
              <a:lnSpc>
                <a:spcPts val="2127"/>
              </a:lnSpc>
            </a:pPr>
            <a:r>
              <a:rPr lang="en-US" sz="1700" b="1" dirty="0">
                <a:solidFill>
                  <a:srgbClr val="7030A0"/>
                </a:solidFill>
                <a:latin typeface="Corben" pitchFamily="34" charset="0"/>
                <a:ea typeface="Corben" pitchFamily="34" charset="-122"/>
                <a:cs typeface="Corben" pitchFamily="34" charset="-120"/>
              </a:rPr>
              <a:t>Limiting Opportunities</a:t>
            </a:r>
            <a:endParaRPr lang="en-US" sz="1700" b="1" dirty="0">
              <a:solidFill>
                <a:srgbClr val="7030A0"/>
              </a:solidFill>
            </a:endParaRPr>
          </a:p>
        </p:txBody>
      </p:sp>
      <p:sp>
        <p:nvSpPr>
          <p:cNvPr id="8" name="Text 5"/>
          <p:cNvSpPr/>
          <p:nvPr/>
        </p:nvSpPr>
        <p:spPr>
          <a:xfrm>
            <a:off x="1041425" y="3134320"/>
            <a:ext cx="2083743" cy="2304455"/>
          </a:xfrm>
          <a:prstGeom prst="rect">
            <a:avLst/>
          </a:prstGeom>
          <a:noFill/>
          <a:ln/>
        </p:spPr>
        <p:txBody>
          <a:bodyPr wrap="square" lIns="64008" tIns="32004" rIns="64008" bIns="32004" rtlCol="0" anchor="t"/>
          <a:lstStyle/>
          <a:p>
            <a:pPr algn="just">
              <a:lnSpc>
                <a:spcPts val="2177"/>
              </a:lnSpc>
            </a:pPr>
            <a:r>
              <a:rPr lang="en-US" sz="1400" dirty="0">
                <a:latin typeface="Nobile" pitchFamily="34" charset="0"/>
                <a:ea typeface="Nobile" pitchFamily="34" charset="-122"/>
                <a:cs typeface="Nobile" pitchFamily="34" charset="-120"/>
              </a:rPr>
              <a:t>Low expectations can restrict the academic and extracurricular opportunities available to students with disabilities, denying them the chance to reach their full potential.</a:t>
            </a:r>
            <a:endParaRPr lang="en-US" sz="1400" dirty="0"/>
          </a:p>
        </p:txBody>
      </p:sp>
      <p:sp>
        <p:nvSpPr>
          <p:cNvPr id="9" name="Shape 6"/>
          <p:cNvSpPr/>
          <p:nvPr/>
        </p:nvSpPr>
        <p:spPr>
          <a:xfrm>
            <a:off x="3279428" y="2367955"/>
            <a:ext cx="347142" cy="462856"/>
          </a:xfrm>
          <a:prstGeom prst="roundRect">
            <a:avLst>
              <a:gd name="adj" fmla="val 20003"/>
            </a:avLst>
          </a:prstGeom>
          <a:solidFill>
            <a:srgbClr val="D2D9F9"/>
          </a:solidFill>
          <a:ln w="15240">
            <a:solidFill>
              <a:srgbClr val="B8BFDF"/>
            </a:solidFill>
            <a:prstDash val="solid"/>
          </a:ln>
        </p:spPr>
      </p:sp>
      <p:sp>
        <p:nvSpPr>
          <p:cNvPr id="10" name="Text 7"/>
          <p:cNvSpPr/>
          <p:nvPr/>
        </p:nvSpPr>
        <p:spPr>
          <a:xfrm>
            <a:off x="3392612" y="2445048"/>
            <a:ext cx="120699" cy="308570"/>
          </a:xfrm>
          <a:prstGeom prst="rect">
            <a:avLst/>
          </a:prstGeom>
          <a:noFill/>
          <a:ln/>
        </p:spPr>
        <p:txBody>
          <a:bodyPr wrap="none" lIns="64008" tIns="32004" rIns="64008" bIns="32004" rtlCol="0" anchor="t"/>
          <a:lstStyle/>
          <a:p>
            <a:pPr algn="ctr">
              <a:lnSpc>
                <a:spcPts val="2041"/>
              </a:lnSpc>
            </a:pPr>
            <a:r>
              <a:rPr lang="en-US" sz="2000" dirty="0">
                <a:solidFill>
                  <a:srgbClr val="404155"/>
                </a:solidFill>
                <a:latin typeface="Corben" pitchFamily="34" charset="0"/>
                <a:ea typeface="Corben" pitchFamily="34" charset="-122"/>
                <a:cs typeface="Corben" pitchFamily="34" charset="-120"/>
              </a:rPr>
              <a:t>2</a:t>
            </a:r>
            <a:endParaRPr lang="en-US" sz="2000" dirty="0"/>
          </a:p>
        </p:txBody>
      </p:sp>
      <p:sp>
        <p:nvSpPr>
          <p:cNvPr id="11" name="Text 8"/>
          <p:cNvSpPr/>
          <p:nvPr/>
        </p:nvSpPr>
        <p:spPr>
          <a:xfrm>
            <a:off x="3780830" y="2367955"/>
            <a:ext cx="2083743" cy="642938"/>
          </a:xfrm>
          <a:prstGeom prst="rect">
            <a:avLst/>
          </a:prstGeom>
          <a:noFill/>
          <a:ln/>
        </p:spPr>
        <p:txBody>
          <a:bodyPr wrap="square" lIns="64008" tIns="32004" rIns="64008" bIns="32004" rtlCol="0" anchor="t"/>
          <a:lstStyle/>
          <a:p>
            <a:pPr>
              <a:lnSpc>
                <a:spcPts val="2127"/>
              </a:lnSpc>
            </a:pPr>
            <a:r>
              <a:rPr lang="en-US" sz="1700" b="1" dirty="0">
                <a:solidFill>
                  <a:srgbClr val="7030A0"/>
                </a:solidFill>
                <a:latin typeface="Corben" pitchFamily="34" charset="0"/>
                <a:ea typeface="Corben" pitchFamily="34" charset="-122"/>
                <a:cs typeface="Corben" pitchFamily="34" charset="-120"/>
              </a:rPr>
              <a:t>Diminished Self-Esteem</a:t>
            </a:r>
            <a:endParaRPr lang="en-US" sz="1700" b="1" dirty="0">
              <a:solidFill>
                <a:srgbClr val="7030A0"/>
              </a:solidFill>
            </a:endParaRPr>
          </a:p>
        </p:txBody>
      </p:sp>
      <p:sp>
        <p:nvSpPr>
          <p:cNvPr id="12" name="Text 9"/>
          <p:cNvSpPr/>
          <p:nvPr/>
        </p:nvSpPr>
        <p:spPr>
          <a:xfrm>
            <a:off x="3780830" y="3134320"/>
            <a:ext cx="2083743" cy="2304455"/>
          </a:xfrm>
          <a:prstGeom prst="rect">
            <a:avLst/>
          </a:prstGeom>
          <a:noFill/>
          <a:ln/>
        </p:spPr>
        <p:txBody>
          <a:bodyPr wrap="square" lIns="64008" tIns="32004" rIns="64008" bIns="32004" rtlCol="0" anchor="t"/>
          <a:lstStyle/>
          <a:p>
            <a:pPr algn="just">
              <a:lnSpc>
                <a:spcPts val="2177"/>
              </a:lnSpc>
            </a:pPr>
            <a:r>
              <a:rPr lang="en-US" sz="1400" dirty="0">
                <a:latin typeface="Nobile" pitchFamily="34" charset="0"/>
                <a:ea typeface="Nobile" pitchFamily="34" charset="-122"/>
                <a:cs typeface="Nobile" pitchFamily="34" charset="-120"/>
              </a:rPr>
              <a:t>Consistently being underestimated can negatively impact a student's self-confidence and motivation, leading to a self-fulfilling prophecy of underachievement.</a:t>
            </a:r>
            <a:endParaRPr lang="en-US" sz="1400" dirty="0"/>
          </a:p>
        </p:txBody>
      </p:sp>
      <p:sp>
        <p:nvSpPr>
          <p:cNvPr id="13" name="Shape 10"/>
          <p:cNvSpPr/>
          <p:nvPr/>
        </p:nvSpPr>
        <p:spPr>
          <a:xfrm>
            <a:off x="6018833" y="2367955"/>
            <a:ext cx="347142" cy="462856"/>
          </a:xfrm>
          <a:prstGeom prst="roundRect">
            <a:avLst>
              <a:gd name="adj" fmla="val 20003"/>
            </a:avLst>
          </a:prstGeom>
          <a:solidFill>
            <a:srgbClr val="D2D9F9"/>
          </a:solidFill>
          <a:ln w="15240">
            <a:solidFill>
              <a:srgbClr val="B8BFDF"/>
            </a:solidFill>
            <a:prstDash val="solid"/>
          </a:ln>
        </p:spPr>
      </p:sp>
      <p:sp>
        <p:nvSpPr>
          <p:cNvPr id="14" name="Text 11"/>
          <p:cNvSpPr/>
          <p:nvPr/>
        </p:nvSpPr>
        <p:spPr>
          <a:xfrm>
            <a:off x="6127403" y="2445048"/>
            <a:ext cx="130001" cy="308570"/>
          </a:xfrm>
          <a:prstGeom prst="rect">
            <a:avLst/>
          </a:prstGeom>
          <a:noFill/>
          <a:ln/>
        </p:spPr>
        <p:txBody>
          <a:bodyPr wrap="none" lIns="64008" tIns="32004" rIns="64008" bIns="32004" rtlCol="0" anchor="t"/>
          <a:lstStyle/>
          <a:p>
            <a:pPr algn="ctr">
              <a:lnSpc>
                <a:spcPts val="2041"/>
              </a:lnSpc>
            </a:pPr>
            <a:r>
              <a:rPr lang="en-US" sz="2000" dirty="0">
                <a:solidFill>
                  <a:srgbClr val="404155"/>
                </a:solidFill>
                <a:latin typeface="Corben" pitchFamily="34" charset="0"/>
                <a:ea typeface="Corben" pitchFamily="34" charset="-122"/>
                <a:cs typeface="Corben" pitchFamily="34" charset="-120"/>
              </a:rPr>
              <a:t>3</a:t>
            </a:r>
            <a:endParaRPr lang="en-US" sz="2000" dirty="0"/>
          </a:p>
        </p:txBody>
      </p:sp>
      <p:sp>
        <p:nvSpPr>
          <p:cNvPr id="15" name="Text 12"/>
          <p:cNvSpPr/>
          <p:nvPr/>
        </p:nvSpPr>
        <p:spPr>
          <a:xfrm>
            <a:off x="6520234" y="2367956"/>
            <a:ext cx="1928813" cy="321469"/>
          </a:xfrm>
          <a:prstGeom prst="rect">
            <a:avLst/>
          </a:prstGeom>
          <a:noFill/>
          <a:ln/>
        </p:spPr>
        <p:txBody>
          <a:bodyPr wrap="none" lIns="64008" tIns="32004" rIns="64008" bIns="32004" rtlCol="0" anchor="t"/>
          <a:lstStyle/>
          <a:p>
            <a:pPr>
              <a:lnSpc>
                <a:spcPts val="2127"/>
              </a:lnSpc>
            </a:pPr>
            <a:r>
              <a:rPr lang="en-US" sz="1700" b="1" dirty="0">
                <a:solidFill>
                  <a:srgbClr val="7030A0"/>
                </a:solidFill>
                <a:latin typeface="Corben" pitchFamily="34" charset="0"/>
                <a:ea typeface="Corben" pitchFamily="34" charset="-122"/>
                <a:cs typeface="Corben" pitchFamily="34" charset="-120"/>
              </a:rPr>
              <a:t>Missed Potential</a:t>
            </a:r>
            <a:endParaRPr lang="en-US" sz="1700" b="1" dirty="0">
              <a:solidFill>
                <a:srgbClr val="7030A0"/>
              </a:solidFill>
            </a:endParaRPr>
          </a:p>
        </p:txBody>
      </p:sp>
      <p:sp>
        <p:nvSpPr>
          <p:cNvPr id="16" name="Text 13"/>
          <p:cNvSpPr/>
          <p:nvPr/>
        </p:nvSpPr>
        <p:spPr>
          <a:xfrm>
            <a:off x="6520234" y="2812852"/>
            <a:ext cx="2083743" cy="2962870"/>
          </a:xfrm>
          <a:prstGeom prst="rect">
            <a:avLst/>
          </a:prstGeom>
          <a:noFill/>
          <a:ln/>
        </p:spPr>
        <p:txBody>
          <a:bodyPr wrap="square" lIns="64008" tIns="32004" rIns="64008" bIns="32004" rtlCol="0" anchor="t"/>
          <a:lstStyle/>
          <a:p>
            <a:pPr algn="just">
              <a:lnSpc>
                <a:spcPts val="2177"/>
              </a:lnSpc>
            </a:pPr>
            <a:r>
              <a:rPr lang="en-US" sz="1400" dirty="0">
                <a:latin typeface="Nobile" pitchFamily="34" charset="0"/>
                <a:ea typeface="Nobile" pitchFamily="34" charset="-122"/>
                <a:cs typeface="Nobile" pitchFamily="34" charset="-120"/>
              </a:rPr>
              <a:t>When educators and the broader school community hold low expectations, they fail to recognize and nurture the true capabilities of students with disabilities, resulting in missed opportunities for growth and success.</a:t>
            </a:r>
            <a:endParaRPr lang="en-US" sz="1400" dirty="0"/>
          </a:p>
        </p:txBody>
      </p:sp>
      <p:pic>
        <p:nvPicPr>
          <p:cNvPr id="18" name="Picture 17" descr="blue logo png.png"/>
          <p:cNvPicPr/>
          <p:nvPr/>
        </p:nvPicPr>
        <p:blipFill>
          <a:blip r:embed="rId3" cstate="print"/>
          <a:stretch>
            <a:fillRect/>
          </a:stretch>
        </p:blipFill>
        <p:spPr>
          <a:xfrm>
            <a:off x="7957751" y="5651157"/>
            <a:ext cx="924390" cy="884305"/>
          </a:xfrm>
          <a:prstGeom prst="rect">
            <a:avLst/>
          </a:prstGeo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name="Slide 5">
    <p:spTree>
      <p:nvGrpSpPr>
        <p:cNvPr id="1" name=""/>
        <p:cNvGrpSpPr/>
        <p:nvPr/>
      </p:nvGrpSpPr>
      <p:grpSpPr>
        <a:xfrm>
          <a:off x="0" y="0"/>
          <a:ext cx="0" cy="0"/>
          <a:chOff x="0" y="0"/>
          <a:chExt cx="0" cy="0"/>
        </a:xfrm>
      </p:grpSpPr>
      <p:pic>
        <p:nvPicPr>
          <p:cNvPr id="2" name="Image 0" descr="preencoded.png"/>
          <p:cNvPicPr>
            <a:picLocks noChangeAspect="1"/>
          </p:cNvPicPr>
          <p:nvPr/>
        </p:nvPicPr>
        <p:blipFill>
          <a:blip r:embed="rId3"/>
          <a:stretch>
            <a:fillRect/>
          </a:stretch>
        </p:blipFill>
        <p:spPr>
          <a:xfrm>
            <a:off x="0" y="0"/>
            <a:ext cx="9144000" cy="6858000"/>
          </a:xfrm>
          <a:prstGeom prst="rect">
            <a:avLst/>
          </a:prstGeom>
        </p:spPr>
      </p:pic>
      <p:sp>
        <p:nvSpPr>
          <p:cNvPr id="3" name="Shape 0"/>
          <p:cNvSpPr/>
          <p:nvPr/>
        </p:nvSpPr>
        <p:spPr>
          <a:xfrm>
            <a:off x="0" y="0"/>
            <a:ext cx="9144000" cy="6858000"/>
          </a:xfrm>
          <a:prstGeom prst="rect">
            <a:avLst/>
          </a:prstGeom>
          <a:solidFill>
            <a:srgbClr val="F9F9FF">
              <a:alpha val="75000"/>
            </a:srgbClr>
          </a:solidFill>
          <a:ln/>
        </p:spPr>
      </p:sp>
      <p:pic>
        <p:nvPicPr>
          <p:cNvPr id="4" name="Image 1" descr="preencoded.png"/>
          <p:cNvPicPr>
            <a:picLocks noChangeAspect="1"/>
          </p:cNvPicPr>
          <p:nvPr/>
        </p:nvPicPr>
        <p:blipFill>
          <a:blip r:embed="rId4"/>
          <a:stretch>
            <a:fillRect/>
          </a:stretch>
        </p:blipFill>
        <p:spPr>
          <a:xfrm>
            <a:off x="6858000" y="0"/>
            <a:ext cx="2286000" cy="6858000"/>
          </a:xfrm>
          <a:prstGeom prst="rect">
            <a:avLst/>
          </a:prstGeom>
        </p:spPr>
      </p:pic>
      <p:sp>
        <p:nvSpPr>
          <p:cNvPr id="5" name="Text 1"/>
          <p:cNvSpPr/>
          <p:nvPr/>
        </p:nvSpPr>
        <p:spPr>
          <a:xfrm>
            <a:off x="377576" y="543719"/>
            <a:ext cx="5445919" cy="472579"/>
          </a:xfrm>
          <a:prstGeom prst="rect">
            <a:avLst/>
          </a:prstGeom>
          <a:noFill/>
          <a:ln/>
        </p:spPr>
        <p:txBody>
          <a:bodyPr wrap="none" lIns="64008" tIns="32004" rIns="64008" bIns="32004" rtlCol="0" anchor="t"/>
          <a:lstStyle/>
          <a:p>
            <a:pPr>
              <a:lnSpc>
                <a:spcPts val="3126"/>
              </a:lnSpc>
            </a:pPr>
            <a:r>
              <a:rPr lang="en-US" sz="2400" b="1" dirty="0">
                <a:solidFill>
                  <a:srgbClr val="FF0000"/>
                </a:solidFill>
                <a:ea typeface="Corben" pitchFamily="34" charset="-122"/>
                <a:cs typeface="Corben" pitchFamily="34" charset="-120"/>
              </a:rPr>
              <a:t>Fostering Awareness and Understanding</a:t>
            </a:r>
            <a:endParaRPr lang="en-US" sz="2400" b="1" dirty="0">
              <a:solidFill>
                <a:srgbClr val="FF0000"/>
              </a:solidFill>
            </a:endParaRPr>
          </a:p>
        </p:txBody>
      </p:sp>
      <p:sp>
        <p:nvSpPr>
          <p:cNvPr id="6" name="Shape 2"/>
          <p:cNvSpPr/>
          <p:nvPr/>
        </p:nvSpPr>
        <p:spPr>
          <a:xfrm>
            <a:off x="555799" y="1715691"/>
            <a:ext cx="22622" cy="4125913"/>
          </a:xfrm>
          <a:prstGeom prst="roundRect">
            <a:avLst>
              <a:gd name="adj" fmla="val 225666"/>
            </a:avLst>
          </a:prstGeom>
          <a:solidFill>
            <a:srgbClr val="B8BFDF"/>
          </a:solidFill>
          <a:ln/>
        </p:spPr>
      </p:sp>
      <p:sp>
        <p:nvSpPr>
          <p:cNvPr id="7" name="Shape 3"/>
          <p:cNvSpPr/>
          <p:nvPr/>
        </p:nvSpPr>
        <p:spPr>
          <a:xfrm>
            <a:off x="694730" y="2040930"/>
            <a:ext cx="396999" cy="30163"/>
          </a:xfrm>
          <a:prstGeom prst="roundRect">
            <a:avLst>
              <a:gd name="adj" fmla="val 225666"/>
            </a:avLst>
          </a:prstGeom>
          <a:solidFill>
            <a:srgbClr val="B8BFDF"/>
          </a:solidFill>
          <a:ln/>
        </p:spPr>
      </p:sp>
      <p:sp>
        <p:nvSpPr>
          <p:cNvPr id="8" name="Shape 4"/>
          <p:cNvSpPr/>
          <p:nvPr/>
        </p:nvSpPr>
        <p:spPr>
          <a:xfrm>
            <a:off x="439489" y="1885851"/>
            <a:ext cx="255240" cy="340320"/>
          </a:xfrm>
          <a:prstGeom prst="roundRect">
            <a:avLst>
              <a:gd name="adj" fmla="val 20001"/>
            </a:avLst>
          </a:prstGeom>
          <a:solidFill>
            <a:srgbClr val="D2D9F9"/>
          </a:solidFill>
          <a:ln w="7620">
            <a:solidFill>
              <a:srgbClr val="B8BFDF"/>
            </a:solidFill>
            <a:prstDash val="solid"/>
          </a:ln>
        </p:spPr>
      </p:sp>
      <p:sp>
        <p:nvSpPr>
          <p:cNvPr id="9" name="Text 5"/>
          <p:cNvSpPr/>
          <p:nvPr/>
        </p:nvSpPr>
        <p:spPr>
          <a:xfrm>
            <a:off x="541957" y="1942505"/>
            <a:ext cx="50304" cy="226913"/>
          </a:xfrm>
          <a:prstGeom prst="rect">
            <a:avLst/>
          </a:prstGeom>
          <a:noFill/>
          <a:ln/>
        </p:spPr>
        <p:txBody>
          <a:bodyPr wrap="none" lIns="64008" tIns="32004" rIns="64008" bIns="32004" rtlCol="0" anchor="t"/>
          <a:lstStyle/>
          <a:p>
            <a:pPr algn="ctr">
              <a:lnSpc>
                <a:spcPts val="1501"/>
              </a:lnSpc>
            </a:pPr>
            <a:r>
              <a:rPr lang="en-US" sz="2000" dirty="0">
                <a:ea typeface="Corben" pitchFamily="34" charset="-122"/>
                <a:cs typeface="Corben" pitchFamily="34" charset="-120"/>
              </a:rPr>
              <a:t>1</a:t>
            </a:r>
            <a:endParaRPr lang="en-US" sz="2000" dirty="0"/>
          </a:p>
        </p:txBody>
      </p:sp>
      <p:sp>
        <p:nvSpPr>
          <p:cNvPr id="10" name="Text 6"/>
          <p:cNvSpPr/>
          <p:nvPr/>
        </p:nvSpPr>
        <p:spPr>
          <a:xfrm>
            <a:off x="1190997" y="1866901"/>
            <a:ext cx="1591196" cy="236339"/>
          </a:xfrm>
          <a:prstGeom prst="rect">
            <a:avLst/>
          </a:prstGeom>
          <a:noFill/>
          <a:ln/>
        </p:spPr>
        <p:txBody>
          <a:bodyPr wrap="none" lIns="64008" tIns="32004" rIns="64008" bIns="32004" rtlCol="0" anchor="t"/>
          <a:lstStyle/>
          <a:p>
            <a:pPr>
              <a:lnSpc>
                <a:spcPts val="1563"/>
              </a:lnSpc>
            </a:pPr>
            <a:r>
              <a:rPr lang="en-US" sz="1800" b="1" dirty="0">
                <a:solidFill>
                  <a:srgbClr val="7030A0"/>
                </a:solidFill>
                <a:ea typeface="Corben" pitchFamily="34" charset="-122"/>
                <a:cs typeface="Corben" pitchFamily="34" charset="-120"/>
              </a:rPr>
              <a:t>Educating Stakeholders</a:t>
            </a:r>
            <a:endParaRPr lang="en-US" sz="1800" b="1" dirty="0">
              <a:solidFill>
                <a:srgbClr val="7030A0"/>
              </a:solidFill>
            </a:endParaRPr>
          </a:p>
        </p:txBody>
      </p:sp>
      <p:sp>
        <p:nvSpPr>
          <p:cNvPr id="11" name="Text 7"/>
          <p:cNvSpPr/>
          <p:nvPr/>
        </p:nvSpPr>
        <p:spPr>
          <a:xfrm>
            <a:off x="1190997" y="2193925"/>
            <a:ext cx="5270004" cy="725686"/>
          </a:xfrm>
          <a:prstGeom prst="rect">
            <a:avLst/>
          </a:prstGeom>
          <a:noFill/>
          <a:ln/>
        </p:spPr>
        <p:txBody>
          <a:bodyPr wrap="square" lIns="64008" tIns="32004" rIns="64008" bIns="32004" rtlCol="0" anchor="t"/>
          <a:lstStyle/>
          <a:p>
            <a:pPr>
              <a:lnSpc>
                <a:spcPts val="1601"/>
              </a:lnSpc>
            </a:pPr>
            <a:r>
              <a:rPr lang="en-US" sz="1400" dirty="0">
                <a:ea typeface="Nobile" pitchFamily="34" charset="-122"/>
                <a:cs typeface="Nobile" pitchFamily="34" charset="-120"/>
              </a:rPr>
              <a:t>Comprehensive awareness campaigns targeting educators, administrators, students, and the broader community can help dispel myths and promote a deeper understanding of the principles and benefits of inclusive education.</a:t>
            </a:r>
            <a:endParaRPr lang="en-US" sz="1400" dirty="0"/>
          </a:p>
        </p:txBody>
      </p:sp>
      <p:sp>
        <p:nvSpPr>
          <p:cNvPr id="12" name="Shape 8"/>
          <p:cNvSpPr/>
          <p:nvPr/>
        </p:nvSpPr>
        <p:spPr>
          <a:xfrm>
            <a:off x="694730" y="3547269"/>
            <a:ext cx="396999" cy="30163"/>
          </a:xfrm>
          <a:prstGeom prst="roundRect">
            <a:avLst>
              <a:gd name="adj" fmla="val 225666"/>
            </a:avLst>
          </a:prstGeom>
          <a:solidFill>
            <a:srgbClr val="B8BFDF"/>
          </a:solidFill>
          <a:ln/>
        </p:spPr>
      </p:sp>
      <p:sp>
        <p:nvSpPr>
          <p:cNvPr id="13" name="Shape 9"/>
          <p:cNvSpPr/>
          <p:nvPr/>
        </p:nvSpPr>
        <p:spPr>
          <a:xfrm>
            <a:off x="439489" y="3392190"/>
            <a:ext cx="255240" cy="340320"/>
          </a:xfrm>
          <a:prstGeom prst="roundRect">
            <a:avLst>
              <a:gd name="adj" fmla="val 20001"/>
            </a:avLst>
          </a:prstGeom>
          <a:solidFill>
            <a:srgbClr val="D2D9F9"/>
          </a:solidFill>
          <a:ln w="7620">
            <a:solidFill>
              <a:srgbClr val="B8BFDF"/>
            </a:solidFill>
            <a:prstDash val="solid"/>
          </a:ln>
        </p:spPr>
      </p:sp>
      <p:sp>
        <p:nvSpPr>
          <p:cNvPr id="14" name="Text 10"/>
          <p:cNvSpPr/>
          <p:nvPr/>
        </p:nvSpPr>
        <p:spPr>
          <a:xfrm>
            <a:off x="522685" y="3448844"/>
            <a:ext cx="88776" cy="226913"/>
          </a:xfrm>
          <a:prstGeom prst="rect">
            <a:avLst/>
          </a:prstGeom>
          <a:noFill/>
          <a:ln/>
        </p:spPr>
        <p:txBody>
          <a:bodyPr wrap="none" lIns="64008" tIns="32004" rIns="64008" bIns="32004" rtlCol="0" anchor="t"/>
          <a:lstStyle/>
          <a:p>
            <a:pPr algn="ctr">
              <a:lnSpc>
                <a:spcPts val="1501"/>
              </a:lnSpc>
            </a:pPr>
            <a:r>
              <a:rPr lang="en-US" sz="2000" dirty="0">
                <a:ea typeface="Corben" pitchFamily="34" charset="-122"/>
                <a:cs typeface="Corben" pitchFamily="34" charset="-120"/>
              </a:rPr>
              <a:t>2</a:t>
            </a:r>
            <a:endParaRPr lang="en-US" sz="2000" dirty="0"/>
          </a:p>
        </p:txBody>
      </p:sp>
      <p:sp>
        <p:nvSpPr>
          <p:cNvPr id="15" name="Text 11"/>
          <p:cNvSpPr/>
          <p:nvPr/>
        </p:nvSpPr>
        <p:spPr>
          <a:xfrm>
            <a:off x="1190997" y="3373240"/>
            <a:ext cx="1909539" cy="236339"/>
          </a:xfrm>
          <a:prstGeom prst="rect">
            <a:avLst/>
          </a:prstGeom>
          <a:noFill/>
          <a:ln/>
        </p:spPr>
        <p:txBody>
          <a:bodyPr wrap="none" lIns="64008" tIns="32004" rIns="64008" bIns="32004" rtlCol="0" anchor="t"/>
          <a:lstStyle/>
          <a:p>
            <a:pPr>
              <a:lnSpc>
                <a:spcPts val="1563"/>
              </a:lnSpc>
            </a:pPr>
            <a:r>
              <a:rPr lang="en-US" sz="1800" b="1" dirty="0">
                <a:solidFill>
                  <a:srgbClr val="7030A0"/>
                </a:solidFill>
                <a:ea typeface="Corben" pitchFamily="34" charset="-122"/>
                <a:cs typeface="Corben" pitchFamily="34" charset="-120"/>
              </a:rPr>
              <a:t>Highlighting Success Stories</a:t>
            </a:r>
            <a:endParaRPr lang="en-US" sz="1800" b="1" dirty="0">
              <a:solidFill>
                <a:srgbClr val="7030A0"/>
              </a:solidFill>
            </a:endParaRPr>
          </a:p>
        </p:txBody>
      </p:sp>
      <p:sp>
        <p:nvSpPr>
          <p:cNvPr id="16" name="Text 12"/>
          <p:cNvSpPr/>
          <p:nvPr/>
        </p:nvSpPr>
        <p:spPr>
          <a:xfrm>
            <a:off x="1190997" y="3700264"/>
            <a:ext cx="5270004" cy="483791"/>
          </a:xfrm>
          <a:prstGeom prst="rect">
            <a:avLst/>
          </a:prstGeom>
          <a:noFill/>
          <a:ln/>
        </p:spPr>
        <p:txBody>
          <a:bodyPr wrap="square" lIns="64008" tIns="32004" rIns="64008" bIns="32004" rtlCol="0" anchor="t"/>
          <a:lstStyle/>
          <a:p>
            <a:pPr>
              <a:lnSpc>
                <a:spcPts val="1601"/>
              </a:lnSpc>
            </a:pPr>
            <a:r>
              <a:rPr lang="en-US" sz="1400" dirty="0">
                <a:ea typeface="Nobile" pitchFamily="34" charset="-122"/>
                <a:cs typeface="Nobile" pitchFamily="34" charset="-120"/>
              </a:rPr>
              <a:t>Sharing real-life examples of students with disabilities thriving in inclusive environments can challenge existing stereotypes and inspire others to embrace inclusive practices.</a:t>
            </a:r>
            <a:endParaRPr lang="en-US" sz="1400" dirty="0"/>
          </a:p>
        </p:txBody>
      </p:sp>
      <p:sp>
        <p:nvSpPr>
          <p:cNvPr id="17" name="Shape 13"/>
          <p:cNvSpPr/>
          <p:nvPr/>
        </p:nvSpPr>
        <p:spPr>
          <a:xfrm>
            <a:off x="694730" y="4811713"/>
            <a:ext cx="396999" cy="30163"/>
          </a:xfrm>
          <a:prstGeom prst="roundRect">
            <a:avLst>
              <a:gd name="adj" fmla="val 225666"/>
            </a:avLst>
          </a:prstGeom>
          <a:solidFill>
            <a:srgbClr val="B8BFDF"/>
          </a:solidFill>
          <a:ln/>
        </p:spPr>
      </p:sp>
      <p:sp>
        <p:nvSpPr>
          <p:cNvPr id="18" name="Shape 14"/>
          <p:cNvSpPr/>
          <p:nvPr/>
        </p:nvSpPr>
        <p:spPr>
          <a:xfrm>
            <a:off x="439489" y="4656633"/>
            <a:ext cx="255240" cy="340320"/>
          </a:xfrm>
          <a:prstGeom prst="roundRect">
            <a:avLst>
              <a:gd name="adj" fmla="val 20001"/>
            </a:avLst>
          </a:prstGeom>
          <a:solidFill>
            <a:srgbClr val="D2D9F9"/>
          </a:solidFill>
          <a:ln w="7620">
            <a:solidFill>
              <a:srgbClr val="B8BFDF"/>
            </a:solidFill>
            <a:prstDash val="solid"/>
          </a:ln>
        </p:spPr>
      </p:sp>
      <p:sp>
        <p:nvSpPr>
          <p:cNvPr id="19" name="Text 15"/>
          <p:cNvSpPr/>
          <p:nvPr/>
        </p:nvSpPr>
        <p:spPr>
          <a:xfrm>
            <a:off x="519335" y="4713288"/>
            <a:ext cx="95548" cy="226913"/>
          </a:xfrm>
          <a:prstGeom prst="rect">
            <a:avLst/>
          </a:prstGeom>
          <a:noFill/>
          <a:ln/>
        </p:spPr>
        <p:txBody>
          <a:bodyPr wrap="none" lIns="64008" tIns="32004" rIns="64008" bIns="32004" rtlCol="0" anchor="t"/>
          <a:lstStyle/>
          <a:p>
            <a:pPr algn="ctr">
              <a:lnSpc>
                <a:spcPts val="1501"/>
              </a:lnSpc>
            </a:pPr>
            <a:r>
              <a:rPr lang="en-US" sz="2000" dirty="0">
                <a:ea typeface="Corben" pitchFamily="34" charset="-122"/>
                <a:cs typeface="Corben" pitchFamily="34" charset="-120"/>
              </a:rPr>
              <a:t>3</a:t>
            </a:r>
            <a:endParaRPr lang="en-US" sz="2000" dirty="0"/>
          </a:p>
        </p:txBody>
      </p:sp>
      <p:sp>
        <p:nvSpPr>
          <p:cNvPr id="20" name="Text 16"/>
          <p:cNvSpPr/>
          <p:nvPr/>
        </p:nvSpPr>
        <p:spPr>
          <a:xfrm>
            <a:off x="1190997" y="4637683"/>
            <a:ext cx="2362498" cy="236339"/>
          </a:xfrm>
          <a:prstGeom prst="rect">
            <a:avLst/>
          </a:prstGeom>
          <a:noFill/>
          <a:ln/>
        </p:spPr>
        <p:txBody>
          <a:bodyPr wrap="none" lIns="64008" tIns="32004" rIns="64008" bIns="32004" rtlCol="0" anchor="t"/>
          <a:lstStyle/>
          <a:p>
            <a:pPr>
              <a:lnSpc>
                <a:spcPts val="1563"/>
              </a:lnSpc>
            </a:pPr>
            <a:r>
              <a:rPr lang="en-US" sz="1800" b="1" dirty="0">
                <a:solidFill>
                  <a:srgbClr val="7030A0"/>
                </a:solidFill>
                <a:ea typeface="Corben" pitchFamily="34" charset="-122"/>
                <a:cs typeface="Corben" pitchFamily="34" charset="-120"/>
              </a:rPr>
              <a:t>Ongoing Professional Development</a:t>
            </a:r>
            <a:endParaRPr lang="en-US" sz="1800" b="1" dirty="0">
              <a:solidFill>
                <a:srgbClr val="7030A0"/>
              </a:solidFill>
            </a:endParaRPr>
          </a:p>
        </p:txBody>
      </p:sp>
      <p:sp>
        <p:nvSpPr>
          <p:cNvPr id="21" name="Text 17"/>
          <p:cNvSpPr/>
          <p:nvPr/>
        </p:nvSpPr>
        <p:spPr>
          <a:xfrm>
            <a:off x="1190997" y="4964708"/>
            <a:ext cx="5270004" cy="725686"/>
          </a:xfrm>
          <a:prstGeom prst="rect">
            <a:avLst/>
          </a:prstGeom>
          <a:noFill/>
          <a:ln/>
        </p:spPr>
        <p:txBody>
          <a:bodyPr wrap="square" lIns="64008" tIns="32004" rIns="64008" bIns="32004" rtlCol="0" anchor="t"/>
          <a:lstStyle/>
          <a:p>
            <a:pPr>
              <a:lnSpc>
                <a:spcPts val="1601"/>
              </a:lnSpc>
            </a:pPr>
            <a:r>
              <a:rPr lang="en-US" sz="1400" dirty="0">
                <a:ea typeface="Nobile" pitchFamily="34" charset="-122"/>
                <a:cs typeface="Nobile" pitchFamily="34" charset="-120"/>
              </a:rPr>
              <a:t>Providing educators with continuous training opportunities, resources, and support can equip them with the necessary skills and knowledge to effectively implement inclusive strategies in their classrooms.</a:t>
            </a:r>
            <a:endParaRPr lang="en-US" sz="1400" dirty="0"/>
          </a:p>
        </p:txBody>
      </p:sp>
      <p:pic>
        <p:nvPicPr>
          <p:cNvPr id="23" name="Picture 22" descr="blue logo png.png"/>
          <p:cNvPicPr/>
          <p:nvPr/>
        </p:nvPicPr>
        <p:blipFill>
          <a:blip r:embed="rId5" cstate="print"/>
          <a:stretch>
            <a:fillRect/>
          </a:stretch>
        </p:blipFill>
        <p:spPr>
          <a:xfrm>
            <a:off x="7957751" y="5651157"/>
            <a:ext cx="924390" cy="884305"/>
          </a:xfrm>
          <a:prstGeom prst="rect">
            <a:avLst/>
          </a:prstGeo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name="Slide 6">
    <p:spTree>
      <p:nvGrpSpPr>
        <p:cNvPr id="1" name=""/>
        <p:cNvGrpSpPr/>
        <p:nvPr/>
      </p:nvGrpSpPr>
      <p:grpSpPr>
        <a:xfrm>
          <a:off x="0" y="0"/>
          <a:ext cx="0" cy="0"/>
          <a:chOff x="0" y="0"/>
          <a:chExt cx="0" cy="0"/>
        </a:xfrm>
      </p:grpSpPr>
      <p:sp>
        <p:nvSpPr>
          <p:cNvPr id="4" name="Text 1"/>
          <p:cNvSpPr/>
          <p:nvPr/>
        </p:nvSpPr>
        <p:spPr>
          <a:xfrm>
            <a:off x="540024" y="695225"/>
            <a:ext cx="6708130" cy="642938"/>
          </a:xfrm>
          <a:prstGeom prst="rect">
            <a:avLst/>
          </a:prstGeom>
          <a:noFill/>
          <a:ln/>
        </p:spPr>
        <p:txBody>
          <a:bodyPr wrap="none" lIns="64008" tIns="32004" rIns="64008" bIns="32004" rtlCol="0" anchor="t"/>
          <a:lstStyle/>
          <a:p>
            <a:pPr algn="ctr">
              <a:lnSpc>
                <a:spcPts val="4253"/>
              </a:lnSpc>
            </a:pPr>
            <a:r>
              <a:rPr lang="en-US" sz="3200" b="1" dirty="0">
                <a:solidFill>
                  <a:srgbClr val="002060"/>
                </a:solidFill>
                <a:ea typeface="Corben" pitchFamily="34" charset="-122"/>
                <a:cs typeface="Corben" pitchFamily="34" charset="-120"/>
              </a:rPr>
              <a:t>Cultivating Inclusive School Cultures</a:t>
            </a:r>
            <a:endParaRPr lang="en-US" sz="3200" b="1" dirty="0">
              <a:solidFill>
                <a:srgbClr val="002060"/>
              </a:solidFill>
            </a:endParaRPr>
          </a:p>
        </p:txBody>
      </p:sp>
      <p:sp>
        <p:nvSpPr>
          <p:cNvPr id="5" name="Text 2"/>
          <p:cNvSpPr/>
          <p:nvPr/>
        </p:nvSpPr>
        <p:spPr>
          <a:xfrm>
            <a:off x="540024" y="1639330"/>
            <a:ext cx="2436763" cy="642938"/>
          </a:xfrm>
          <a:prstGeom prst="rect">
            <a:avLst/>
          </a:prstGeom>
          <a:noFill/>
          <a:ln/>
        </p:spPr>
        <p:txBody>
          <a:bodyPr wrap="square" lIns="64008" tIns="32004" rIns="64008" bIns="32004" rtlCol="0" anchor="t"/>
          <a:lstStyle/>
          <a:p>
            <a:pPr>
              <a:lnSpc>
                <a:spcPts val="2127"/>
              </a:lnSpc>
            </a:pPr>
            <a:r>
              <a:rPr lang="en-US" sz="1700" b="1" dirty="0">
                <a:solidFill>
                  <a:srgbClr val="FF0000"/>
                </a:solidFill>
                <a:ea typeface="Corben" pitchFamily="34" charset="-122"/>
                <a:cs typeface="Corben" pitchFamily="34" charset="-120"/>
              </a:rPr>
              <a:t>Collaborative Learning Environments</a:t>
            </a:r>
            <a:endParaRPr lang="en-US" sz="1700" b="1" dirty="0">
              <a:solidFill>
                <a:srgbClr val="FF0000"/>
              </a:solidFill>
            </a:endParaRPr>
          </a:p>
        </p:txBody>
      </p:sp>
      <p:sp>
        <p:nvSpPr>
          <p:cNvPr id="6" name="Text 3"/>
          <p:cNvSpPr/>
          <p:nvPr/>
        </p:nvSpPr>
        <p:spPr>
          <a:xfrm>
            <a:off x="540024" y="2487948"/>
            <a:ext cx="2436763" cy="2633663"/>
          </a:xfrm>
          <a:prstGeom prst="rect">
            <a:avLst/>
          </a:prstGeom>
          <a:noFill/>
          <a:ln/>
        </p:spPr>
        <p:txBody>
          <a:bodyPr wrap="square" lIns="64008" tIns="32004" rIns="64008" bIns="32004" rtlCol="0" anchor="t"/>
          <a:lstStyle/>
          <a:p>
            <a:pPr>
              <a:lnSpc>
                <a:spcPts val="2177"/>
              </a:lnSpc>
            </a:pPr>
            <a:r>
              <a:rPr lang="en-US" sz="1400" dirty="0">
                <a:ea typeface="Nobile" pitchFamily="34" charset="-122"/>
                <a:cs typeface="Nobile" pitchFamily="34" charset="-120"/>
              </a:rPr>
              <a:t>Fostering a culture of cooperation, teamwork, and mutual support among all students, with and without disabilities, can help break down barriers and promote a deeper understanding and appreciation for diversity.</a:t>
            </a:r>
            <a:endParaRPr lang="en-US" sz="1400" dirty="0"/>
          </a:p>
        </p:txBody>
      </p:sp>
      <p:sp>
        <p:nvSpPr>
          <p:cNvPr id="7" name="Text 4"/>
          <p:cNvSpPr/>
          <p:nvPr/>
        </p:nvSpPr>
        <p:spPr>
          <a:xfrm>
            <a:off x="3357934" y="1639330"/>
            <a:ext cx="1928813" cy="321469"/>
          </a:xfrm>
          <a:prstGeom prst="rect">
            <a:avLst/>
          </a:prstGeom>
          <a:noFill/>
          <a:ln/>
        </p:spPr>
        <p:txBody>
          <a:bodyPr wrap="none" lIns="64008" tIns="32004" rIns="64008" bIns="32004" rtlCol="0" anchor="t"/>
          <a:lstStyle/>
          <a:p>
            <a:pPr>
              <a:lnSpc>
                <a:spcPts val="2127"/>
              </a:lnSpc>
            </a:pPr>
            <a:r>
              <a:rPr lang="en-US" sz="1700" b="1" dirty="0">
                <a:solidFill>
                  <a:srgbClr val="FF0000"/>
                </a:solidFill>
                <a:ea typeface="Corben" pitchFamily="34" charset="-122"/>
                <a:cs typeface="Corben" pitchFamily="34" charset="-120"/>
              </a:rPr>
              <a:t>Positive Role Models</a:t>
            </a:r>
            <a:endParaRPr lang="en-US" sz="1700" b="1" dirty="0">
              <a:solidFill>
                <a:srgbClr val="FF0000"/>
              </a:solidFill>
            </a:endParaRPr>
          </a:p>
        </p:txBody>
      </p:sp>
      <p:sp>
        <p:nvSpPr>
          <p:cNvPr id="8" name="Text 5"/>
          <p:cNvSpPr/>
          <p:nvPr/>
        </p:nvSpPr>
        <p:spPr>
          <a:xfrm>
            <a:off x="3357935" y="2166479"/>
            <a:ext cx="2436763" cy="2633663"/>
          </a:xfrm>
          <a:prstGeom prst="rect">
            <a:avLst/>
          </a:prstGeom>
          <a:noFill/>
          <a:ln/>
        </p:spPr>
        <p:txBody>
          <a:bodyPr wrap="square" lIns="64008" tIns="32004" rIns="64008" bIns="32004" rtlCol="0" anchor="t"/>
          <a:lstStyle/>
          <a:p>
            <a:pPr>
              <a:lnSpc>
                <a:spcPts val="2177"/>
              </a:lnSpc>
            </a:pPr>
            <a:r>
              <a:rPr lang="en-US" sz="1400" dirty="0">
                <a:ea typeface="Nobile" pitchFamily="34" charset="-122"/>
                <a:cs typeface="Nobile" pitchFamily="34" charset="-120"/>
              </a:rPr>
              <a:t>Inviting successful individuals with disabilities to share their stories and experiences can inspire students and challenge existing prejudices, demonstrating that disability does not limit one's potential for achievement.</a:t>
            </a:r>
            <a:endParaRPr lang="en-US" sz="1400" dirty="0"/>
          </a:p>
        </p:txBody>
      </p:sp>
      <p:sp>
        <p:nvSpPr>
          <p:cNvPr id="9" name="Text 6"/>
          <p:cNvSpPr/>
          <p:nvPr/>
        </p:nvSpPr>
        <p:spPr>
          <a:xfrm>
            <a:off x="6175846" y="1639330"/>
            <a:ext cx="2278336" cy="321469"/>
          </a:xfrm>
          <a:prstGeom prst="rect">
            <a:avLst/>
          </a:prstGeom>
          <a:noFill/>
          <a:ln/>
        </p:spPr>
        <p:txBody>
          <a:bodyPr wrap="none" lIns="64008" tIns="32004" rIns="64008" bIns="32004" rtlCol="0" anchor="t"/>
          <a:lstStyle/>
          <a:p>
            <a:pPr>
              <a:lnSpc>
                <a:spcPts val="2127"/>
              </a:lnSpc>
            </a:pPr>
            <a:r>
              <a:rPr lang="en-US" sz="1700" b="1" dirty="0">
                <a:solidFill>
                  <a:srgbClr val="FF0000"/>
                </a:solidFill>
                <a:ea typeface="Corben" pitchFamily="34" charset="-122"/>
                <a:cs typeface="Corben" pitchFamily="34" charset="-120"/>
              </a:rPr>
              <a:t>Community Engagement</a:t>
            </a:r>
            <a:endParaRPr lang="en-US" sz="1700" b="1" dirty="0">
              <a:solidFill>
                <a:srgbClr val="FF0000"/>
              </a:solidFill>
            </a:endParaRPr>
          </a:p>
        </p:txBody>
      </p:sp>
      <p:sp>
        <p:nvSpPr>
          <p:cNvPr id="10" name="Text 7"/>
          <p:cNvSpPr/>
          <p:nvPr/>
        </p:nvSpPr>
        <p:spPr>
          <a:xfrm>
            <a:off x="6175847" y="2166479"/>
            <a:ext cx="2436763" cy="2633663"/>
          </a:xfrm>
          <a:prstGeom prst="rect">
            <a:avLst/>
          </a:prstGeom>
          <a:noFill/>
          <a:ln/>
        </p:spPr>
        <p:txBody>
          <a:bodyPr wrap="square" lIns="64008" tIns="32004" rIns="64008" bIns="32004" rtlCol="0" anchor="t"/>
          <a:lstStyle/>
          <a:p>
            <a:pPr>
              <a:lnSpc>
                <a:spcPts val="2177"/>
              </a:lnSpc>
            </a:pPr>
            <a:r>
              <a:rPr lang="en-US" sz="1400" dirty="0">
                <a:ea typeface="Nobile" pitchFamily="34" charset="-122"/>
                <a:cs typeface="Nobile" pitchFamily="34" charset="-120"/>
              </a:rPr>
              <a:t>Involving parents, families, and the broader community in the process of inclusive education can help build a shared vision and a supportive network for students with disabilities, fostering a more inclusive and welcoming environment.</a:t>
            </a:r>
            <a:endParaRPr lang="en-US" sz="1400" dirty="0"/>
          </a:p>
        </p:txBody>
      </p:sp>
      <p:pic>
        <p:nvPicPr>
          <p:cNvPr id="12" name="Picture 11" descr="blue logo png.png"/>
          <p:cNvPicPr/>
          <p:nvPr/>
        </p:nvPicPr>
        <p:blipFill>
          <a:blip r:embed="rId3" cstate="print"/>
          <a:stretch>
            <a:fillRect/>
          </a:stretch>
        </p:blipFill>
        <p:spPr>
          <a:xfrm>
            <a:off x="7957751" y="5651157"/>
            <a:ext cx="924390" cy="884305"/>
          </a:xfrm>
          <a:prstGeom prst="rect">
            <a:avLst/>
          </a:prstGeo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name="Slide 7">
    <p:spTree>
      <p:nvGrpSpPr>
        <p:cNvPr id="1" name=""/>
        <p:cNvGrpSpPr/>
        <p:nvPr/>
      </p:nvGrpSpPr>
      <p:grpSpPr>
        <a:xfrm>
          <a:off x="0" y="0"/>
          <a:ext cx="0" cy="0"/>
          <a:chOff x="0" y="0"/>
          <a:chExt cx="0" cy="0"/>
        </a:xfrm>
      </p:grpSpPr>
      <p:sp>
        <p:nvSpPr>
          <p:cNvPr id="4" name="Text 1"/>
          <p:cNvSpPr/>
          <p:nvPr/>
        </p:nvSpPr>
        <p:spPr>
          <a:xfrm>
            <a:off x="691679" y="532806"/>
            <a:ext cx="5822677" cy="591939"/>
          </a:xfrm>
          <a:prstGeom prst="rect">
            <a:avLst/>
          </a:prstGeom>
          <a:noFill/>
          <a:ln/>
        </p:spPr>
        <p:txBody>
          <a:bodyPr wrap="none" lIns="64008" tIns="32004" rIns="64008" bIns="32004" rtlCol="0" anchor="t"/>
          <a:lstStyle/>
          <a:p>
            <a:pPr>
              <a:lnSpc>
                <a:spcPts val="3915"/>
              </a:lnSpc>
            </a:pPr>
            <a:r>
              <a:rPr lang="en-US" sz="2400" b="1" dirty="0">
                <a:solidFill>
                  <a:srgbClr val="FF0000"/>
                </a:solidFill>
                <a:ea typeface="Corben" pitchFamily="34" charset="-122"/>
                <a:cs typeface="Corben" pitchFamily="34" charset="-120"/>
              </a:rPr>
              <a:t>The Benefits of Inclusive Education</a:t>
            </a:r>
            <a:endParaRPr lang="en-US" sz="2400" b="1" dirty="0">
              <a:solidFill>
                <a:srgbClr val="FF0000"/>
              </a:solidFill>
            </a:endParaRPr>
          </a:p>
        </p:txBody>
      </p:sp>
      <p:sp>
        <p:nvSpPr>
          <p:cNvPr id="5" name="Shape 2"/>
          <p:cNvSpPr/>
          <p:nvPr/>
        </p:nvSpPr>
        <p:spPr>
          <a:xfrm>
            <a:off x="691679" y="1503561"/>
            <a:ext cx="3809256" cy="2316063"/>
          </a:xfrm>
          <a:prstGeom prst="roundRect">
            <a:avLst>
              <a:gd name="adj" fmla="val 3680"/>
            </a:avLst>
          </a:prstGeom>
          <a:solidFill>
            <a:srgbClr val="D2D9F9"/>
          </a:solidFill>
          <a:ln w="7620">
            <a:solidFill>
              <a:srgbClr val="B8BFDF"/>
            </a:solidFill>
            <a:prstDash val="solid"/>
          </a:ln>
        </p:spPr>
      </p:sp>
      <p:sp>
        <p:nvSpPr>
          <p:cNvPr id="6" name="Text 3"/>
          <p:cNvSpPr/>
          <p:nvPr/>
        </p:nvSpPr>
        <p:spPr>
          <a:xfrm>
            <a:off x="838498" y="1699319"/>
            <a:ext cx="2488629" cy="295870"/>
          </a:xfrm>
          <a:prstGeom prst="rect">
            <a:avLst/>
          </a:prstGeom>
          <a:noFill/>
          <a:ln/>
        </p:spPr>
        <p:txBody>
          <a:bodyPr wrap="none" lIns="64008" tIns="32004" rIns="64008" bIns="32004" rtlCol="0" anchor="t"/>
          <a:lstStyle/>
          <a:p>
            <a:pPr>
              <a:lnSpc>
                <a:spcPts val="1958"/>
              </a:lnSpc>
            </a:pPr>
            <a:r>
              <a:rPr lang="en-US" sz="1800" b="1" dirty="0">
                <a:solidFill>
                  <a:srgbClr val="7030A0"/>
                </a:solidFill>
                <a:ea typeface="Corben" pitchFamily="34" charset="-122"/>
                <a:cs typeface="Corben" pitchFamily="34" charset="-120"/>
              </a:rPr>
              <a:t>Improved Learning Outcomes</a:t>
            </a:r>
            <a:endParaRPr lang="en-US" sz="1800" b="1" dirty="0">
              <a:solidFill>
                <a:srgbClr val="7030A0"/>
              </a:solidFill>
            </a:endParaRPr>
          </a:p>
        </p:txBody>
      </p:sp>
      <p:sp>
        <p:nvSpPr>
          <p:cNvPr id="7" name="Text 4"/>
          <p:cNvSpPr/>
          <p:nvPr/>
        </p:nvSpPr>
        <p:spPr>
          <a:xfrm>
            <a:off x="838498" y="2108795"/>
            <a:ext cx="3515618" cy="1515070"/>
          </a:xfrm>
          <a:prstGeom prst="rect">
            <a:avLst/>
          </a:prstGeom>
          <a:noFill/>
          <a:ln/>
        </p:spPr>
        <p:txBody>
          <a:bodyPr wrap="square" lIns="64008" tIns="32004" rIns="64008" bIns="32004" rtlCol="0" anchor="t"/>
          <a:lstStyle/>
          <a:p>
            <a:pPr>
              <a:lnSpc>
                <a:spcPts val="2005"/>
              </a:lnSpc>
            </a:pPr>
            <a:r>
              <a:rPr lang="en-US" sz="1400" dirty="0">
                <a:ea typeface="Nobile" pitchFamily="34" charset="-122"/>
                <a:cs typeface="Nobile" pitchFamily="34" charset="-120"/>
              </a:rPr>
              <a:t>Research has shown that students with disabilities often perform better academically and socially when included in general education settings, benefiting from the rich learning opportunities and peer interactions.</a:t>
            </a:r>
            <a:endParaRPr lang="en-US" sz="1400" dirty="0"/>
          </a:p>
        </p:txBody>
      </p:sp>
      <p:sp>
        <p:nvSpPr>
          <p:cNvPr id="8" name="Shape 5"/>
          <p:cNvSpPr/>
          <p:nvPr/>
        </p:nvSpPr>
        <p:spPr>
          <a:xfrm>
            <a:off x="4642991" y="1503561"/>
            <a:ext cx="3809256" cy="2316063"/>
          </a:xfrm>
          <a:prstGeom prst="roundRect">
            <a:avLst>
              <a:gd name="adj" fmla="val 3680"/>
            </a:avLst>
          </a:prstGeom>
          <a:solidFill>
            <a:srgbClr val="D2D9F9"/>
          </a:solidFill>
          <a:ln w="7620">
            <a:solidFill>
              <a:srgbClr val="B8BFDF"/>
            </a:solidFill>
            <a:prstDash val="solid"/>
          </a:ln>
        </p:spPr>
      </p:sp>
      <p:sp>
        <p:nvSpPr>
          <p:cNvPr id="9" name="Text 6"/>
          <p:cNvSpPr/>
          <p:nvPr/>
        </p:nvSpPr>
        <p:spPr>
          <a:xfrm>
            <a:off x="4789810" y="1699319"/>
            <a:ext cx="1775818" cy="295870"/>
          </a:xfrm>
          <a:prstGeom prst="rect">
            <a:avLst/>
          </a:prstGeom>
          <a:noFill/>
          <a:ln/>
        </p:spPr>
        <p:txBody>
          <a:bodyPr wrap="none" lIns="64008" tIns="32004" rIns="64008" bIns="32004" rtlCol="0" anchor="t"/>
          <a:lstStyle/>
          <a:p>
            <a:pPr>
              <a:lnSpc>
                <a:spcPts val="1958"/>
              </a:lnSpc>
            </a:pPr>
            <a:r>
              <a:rPr lang="en-US" sz="1800" b="1" dirty="0">
                <a:solidFill>
                  <a:srgbClr val="7030A0"/>
                </a:solidFill>
                <a:ea typeface="Corben" pitchFamily="34" charset="-122"/>
                <a:cs typeface="Corben" pitchFamily="34" charset="-120"/>
              </a:rPr>
              <a:t>Social Development</a:t>
            </a:r>
            <a:endParaRPr lang="en-US" sz="1800" b="1" dirty="0">
              <a:solidFill>
                <a:srgbClr val="7030A0"/>
              </a:solidFill>
            </a:endParaRPr>
          </a:p>
        </p:txBody>
      </p:sp>
      <p:sp>
        <p:nvSpPr>
          <p:cNvPr id="10" name="Text 7"/>
          <p:cNvSpPr/>
          <p:nvPr/>
        </p:nvSpPr>
        <p:spPr>
          <a:xfrm>
            <a:off x="4789810" y="2108795"/>
            <a:ext cx="3515618" cy="1212056"/>
          </a:xfrm>
          <a:prstGeom prst="rect">
            <a:avLst/>
          </a:prstGeom>
          <a:noFill/>
          <a:ln/>
        </p:spPr>
        <p:txBody>
          <a:bodyPr wrap="square" lIns="64008" tIns="32004" rIns="64008" bIns="32004" rtlCol="0" anchor="t"/>
          <a:lstStyle/>
          <a:p>
            <a:pPr>
              <a:lnSpc>
                <a:spcPts val="2005"/>
              </a:lnSpc>
            </a:pPr>
            <a:r>
              <a:rPr lang="en-US" sz="1400" dirty="0">
                <a:ea typeface="Nobile" pitchFamily="34" charset="-122"/>
                <a:cs typeface="Nobile" pitchFamily="34" charset="-120"/>
              </a:rPr>
              <a:t>Inclusive education fosters empathy, understanding, and the development of social skills among all students, preparing them to thrive in a diverse and inclusive society.</a:t>
            </a:r>
            <a:endParaRPr lang="en-US" sz="1400" dirty="0"/>
          </a:p>
        </p:txBody>
      </p:sp>
      <p:sp>
        <p:nvSpPr>
          <p:cNvPr id="11" name="Shape 8"/>
          <p:cNvSpPr/>
          <p:nvPr/>
        </p:nvSpPr>
        <p:spPr>
          <a:xfrm>
            <a:off x="691679" y="4009033"/>
            <a:ext cx="3809256" cy="2316063"/>
          </a:xfrm>
          <a:prstGeom prst="roundRect">
            <a:avLst>
              <a:gd name="adj" fmla="val 3680"/>
            </a:avLst>
          </a:prstGeom>
          <a:solidFill>
            <a:srgbClr val="D2D9F9"/>
          </a:solidFill>
          <a:ln w="7620">
            <a:solidFill>
              <a:srgbClr val="B8BFDF"/>
            </a:solidFill>
            <a:prstDash val="solid"/>
          </a:ln>
        </p:spPr>
      </p:sp>
      <p:sp>
        <p:nvSpPr>
          <p:cNvPr id="12" name="Text 9"/>
          <p:cNvSpPr/>
          <p:nvPr/>
        </p:nvSpPr>
        <p:spPr>
          <a:xfrm>
            <a:off x="838497" y="4204792"/>
            <a:ext cx="1775818" cy="295870"/>
          </a:xfrm>
          <a:prstGeom prst="rect">
            <a:avLst/>
          </a:prstGeom>
          <a:noFill/>
          <a:ln/>
        </p:spPr>
        <p:txBody>
          <a:bodyPr wrap="none" lIns="64008" tIns="32004" rIns="64008" bIns="32004" rtlCol="0" anchor="t"/>
          <a:lstStyle/>
          <a:p>
            <a:pPr>
              <a:lnSpc>
                <a:spcPts val="1958"/>
              </a:lnSpc>
            </a:pPr>
            <a:r>
              <a:rPr lang="en-US" sz="1800" b="1" dirty="0">
                <a:solidFill>
                  <a:srgbClr val="7030A0"/>
                </a:solidFill>
                <a:ea typeface="Corben" pitchFamily="34" charset="-122"/>
                <a:cs typeface="Corben" pitchFamily="34" charset="-120"/>
              </a:rPr>
              <a:t>Reduced Stigma</a:t>
            </a:r>
            <a:endParaRPr lang="en-US" sz="1800" b="1" dirty="0">
              <a:solidFill>
                <a:srgbClr val="7030A0"/>
              </a:solidFill>
            </a:endParaRPr>
          </a:p>
        </p:txBody>
      </p:sp>
      <p:sp>
        <p:nvSpPr>
          <p:cNvPr id="13" name="Text 10"/>
          <p:cNvSpPr/>
          <p:nvPr/>
        </p:nvSpPr>
        <p:spPr>
          <a:xfrm>
            <a:off x="838498" y="4614268"/>
            <a:ext cx="3515618" cy="1515070"/>
          </a:xfrm>
          <a:prstGeom prst="rect">
            <a:avLst/>
          </a:prstGeom>
          <a:noFill/>
          <a:ln/>
        </p:spPr>
        <p:txBody>
          <a:bodyPr wrap="square" lIns="64008" tIns="32004" rIns="64008" bIns="32004" rtlCol="0" anchor="t"/>
          <a:lstStyle/>
          <a:p>
            <a:pPr>
              <a:lnSpc>
                <a:spcPts val="2005"/>
              </a:lnSpc>
            </a:pPr>
            <a:r>
              <a:rPr lang="en-US" sz="1400" dirty="0">
                <a:ea typeface="Nobile" pitchFamily="34" charset="-122"/>
                <a:cs typeface="Nobile" pitchFamily="34" charset="-120"/>
              </a:rPr>
              <a:t>By breaking down negative stereotypes and promoting a culture of acceptance, inclusive education can help reduce the stigma and marginalization often experienced by students with disabilities.</a:t>
            </a:r>
            <a:endParaRPr lang="en-US" sz="1400" dirty="0"/>
          </a:p>
        </p:txBody>
      </p:sp>
      <p:sp>
        <p:nvSpPr>
          <p:cNvPr id="14" name="Shape 11"/>
          <p:cNvSpPr/>
          <p:nvPr/>
        </p:nvSpPr>
        <p:spPr>
          <a:xfrm>
            <a:off x="4642991" y="4009033"/>
            <a:ext cx="3809256" cy="2316063"/>
          </a:xfrm>
          <a:prstGeom prst="roundRect">
            <a:avLst>
              <a:gd name="adj" fmla="val 3680"/>
            </a:avLst>
          </a:prstGeom>
          <a:solidFill>
            <a:srgbClr val="D2D9F9"/>
          </a:solidFill>
          <a:ln w="7620">
            <a:solidFill>
              <a:srgbClr val="B8BFDF"/>
            </a:solidFill>
            <a:prstDash val="solid"/>
          </a:ln>
        </p:spPr>
      </p:sp>
      <p:sp>
        <p:nvSpPr>
          <p:cNvPr id="15" name="Text 12"/>
          <p:cNvSpPr/>
          <p:nvPr/>
        </p:nvSpPr>
        <p:spPr>
          <a:xfrm>
            <a:off x="4789810" y="4204792"/>
            <a:ext cx="1775818" cy="295870"/>
          </a:xfrm>
          <a:prstGeom prst="rect">
            <a:avLst/>
          </a:prstGeom>
          <a:noFill/>
          <a:ln/>
        </p:spPr>
        <p:txBody>
          <a:bodyPr wrap="none" lIns="64008" tIns="32004" rIns="64008" bIns="32004" rtlCol="0" anchor="t"/>
          <a:lstStyle/>
          <a:p>
            <a:pPr>
              <a:lnSpc>
                <a:spcPts val="1958"/>
              </a:lnSpc>
            </a:pPr>
            <a:r>
              <a:rPr lang="en-US" sz="1800" b="1" dirty="0">
                <a:solidFill>
                  <a:srgbClr val="7030A0"/>
                </a:solidFill>
                <a:ea typeface="Corben" pitchFamily="34" charset="-122"/>
                <a:cs typeface="Corben" pitchFamily="34" charset="-120"/>
              </a:rPr>
              <a:t>Equity and Justice</a:t>
            </a:r>
            <a:endParaRPr lang="en-US" sz="1800" b="1" dirty="0">
              <a:solidFill>
                <a:srgbClr val="7030A0"/>
              </a:solidFill>
            </a:endParaRPr>
          </a:p>
        </p:txBody>
      </p:sp>
      <p:sp>
        <p:nvSpPr>
          <p:cNvPr id="16" name="Text 13"/>
          <p:cNvSpPr/>
          <p:nvPr/>
        </p:nvSpPr>
        <p:spPr>
          <a:xfrm>
            <a:off x="4789810" y="4614268"/>
            <a:ext cx="3515618" cy="1515070"/>
          </a:xfrm>
          <a:prstGeom prst="rect">
            <a:avLst/>
          </a:prstGeom>
          <a:noFill/>
          <a:ln/>
        </p:spPr>
        <p:txBody>
          <a:bodyPr wrap="square" lIns="64008" tIns="32004" rIns="64008" bIns="32004" rtlCol="0" anchor="t"/>
          <a:lstStyle/>
          <a:p>
            <a:pPr>
              <a:lnSpc>
                <a:spcPts val="2005"/>
              </a:lnSpc>
            </a:pPr>
            <a:r>
              <a:rPr lang="en-US" sz="1400" dirty="0">
                <a:ea typeface="Nobile" pitchFamily="34" charset="-122"/>
                <a:cs typeface="Nobile" pitchFamily="34" charset="-120"/>
              </a:rPr>
              <a:t>Ensuring that all students have equal access to quality education and the opportunity to reach their full potential is a matter of social justice, fundamental to the principles of inclusive education.</a:t>
            </a:r>
            <a:endParaRPr lang="en-US" sz="1400" dirty="0"/>
          </a:p>
        </p:txBody>
      </p:sp>
      <p:pic>
        <p:nvPicPr>
          <p:cNvPr id="18" name="Picture 17" descr="blue logo png.png"/>
          <p:cNvPicPr/>
          <p:nvPr/>
        </p:nvPicPr>
        <p:blipFill>
          <a:blip r:embed="rId3" cstate="print"/>
          <a:stretch>
            <a:fillRect/>
          </a:stretch>
        </p:blipFill>
        <p:spPr>
          <a:xfrm>
            <a:off x="7957751" y="5651157"/>
            <a:ext cx="924390" cy="884305"/>
          </a:xfrm>
          <a:prstGeom prst="rect">
            <a:avLst/>
          </a:prstGeom>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name="Slide 8">
    <p:spTree>
      <p:nvGrpSpPr>
        <p:cNvPr id="1" name=""/>
        <p:cNvGrpSpPr/>
        <p:nvPr/>
      </p:nvGrpSpPr>
      <p:grpSpPr>
        <a:xfrm>
          <a:off x="0" y="0"/>
          <a:ext cx="0" cy="0"/>
          <a:chOff x="0" y="0"/>
          <a:chExt cx="0" cy="0"/>
        </a:xfrm>
      </p:grpSpPr>
      <p:pic>
        <p:nvPicPr>
          <p:cNvPr id="2" name="Image 0" descr="preencoded.png"/>
          <p:cNvPicPr>
            <a:picLocks noChangeAspect="1"/>
          </p:cNvPicPr>
          <p:nvPr/>
        </p:nvPicPr>
        <p:blipFill>
          <a:blip r:embed="rId3"/>
          <a:stretch>
            <a:fillRect/>
          </a:stretch>
        </p:blipFill>
        <p:spPr>
          <a:xfrm>
            <a:off x="0" y="0"/>
            <a:ext cx="9144000" cy="6858000"/>
          </a:xfrm>
          <a:prstGeom prst="rect">
            <a:avLst/>
          </a:prstGeom>
        </p:spPr>
      </p:pic>
      <p:sp>
        <p:nvSpPr>
          <p:cNvPr id="3" name="Shape 0"/>
          <p:cNvSpPr/>
          <p:nvPr/>
        </p:nvSpPr>
        <p:spPr>
          <a:xfrm>
            <a:off x="0" y="0"/>
            <a:ext cx="9144000" cy="6858000"/>
          </a:xfrm>
          <a:prstGeom prst="rect">
            <a:avLst/>
          </a:prstGeom>
          <a:solidFill>
            <a:srgbClr val="F9F9FF">
              <a:alpha val="75000"/>
            </a:srgbClr>
          </a:solidFill>
          <a:ln/>
        </p:spPr>
      </p:sp>
      <p:pic>
        <p:nvPicPr>
          <p:cNvPr id="4" name="Image 1" descr="preencoded.png"/>
          <p:cNvPicPr>
            <a:picLocks noChangeAspect="1"/>
          </p:cNvPicPr>
          <p:nvPr/>
        </p:nvPicPr>
        <p:blipFill>
          <a:blip r:embed="rId4"/>
          <a:stretch>
            <a:fillRect/>
          </a:stretch>
        </p:blipFill>
        <p:spPr>
          <a:xfrm>
            <a:off x="0" y="0"/>
            <a:ext cx="2286000" cy="6858000"/>
          </a:xfrm>
          <a:prstGeom prst="rect">
            <a:avLst/>
          </a:prstGeom>
        </p:spPr>
      </p:pic>
      <p:sp>
        <p:nvSpPr>
          <p:cNvPr id="5" name="Text 1"/>
          <p:cNvSpPr/>
          <p:nvPr/>
        </p:nvSpPr>
        <p:spPr>
          <a:xfrm>
            <a:off x="2701380" y="688181"/>
            <a:ext cx="6027241" cy="989211"/>
          </a:xfrm>
          <a:prstGeom prst="rect">
            <a:avLst/>
          </a:prstGeom>
          <a:noFill/>
          <a:ln/>
        </p:spPr>
        <p:txBody>
          <a:bodyPr wrap="square" lIns="64008" tIns="32004" rIns="64008" bIns="32004" rtlCol="0" anchor="t"/>
          <a:lstStyle/>
          <a:p>
            <a:pPr>
              <a:lnSpc>
                <a:spcPts val="3271"/>
              </a:lnSpc>
            </a:pPr>
            <a:r>
              <a:rPr lang="en-US" sz="2400" dirty="0">
                <a:solidFill>
                  <a:srgbClr val="C00000"/>
                </a:solidFill>
                <a:ea typeface="Corben" pitchFamily="34" charset="-122"/>
                <a:cs typeface="Corben" pitchFamily="34" charset="-120"/>
              </a:rPr>
              <a:t>Conclusion: Embracing Inclusive Education</a:t>
            </a:r>
            <a:endParaRPr lang="en-US" sz="2400" dirty="0">
              <a:solidFill>
                <a:srgbClr val="C00000"/>
              </a:solidFill>
            </a:endParaRPr>
          </a:p>
        </p:txBody>
      </p:sp>
      <p:pic>
        <p:nvPicPr>
          <p:cNvPr id="6" name="Image 2" descr="preencoded.png"/>
          <p:cNvPicPr>
            <a:picLocks noChangeAspect="1"/>
          </p:cNvPicPr>
          <p:nvPr/>
        </p:nvPicPr>
        <p:blipFill>
          <a:blip r:embed="rId5"/>
          <a:stretch>
            <a:fillRect/>
          </a:stretch>
        </p:blipFill>
        <p:spPr>
          <a:xfrm>
            <a:off x="2701380" y="1914723"/>
            <a:ext cx="593452" cy="1418332"/>
          </a:xfrm>
          <a:prstGeom prst="rect">
            <a:avLst/>
          </a:prstGeom>
        </p:spPr>
      </p:pic>
      <p:sp>
        <p:nvSpPr>
          <p:cNvPr id="7" name="Text 2"/>
          <p:cNvSpPr/>
          <p:nvPr/>
        </p:nvSpPr>
        <p:spPr>
          <a:xfrm>
            <a:off x="3472830" y="2072978"/>
            <a:ext cx="2191792" cy="247253"/>
          </a:xfrm>
          <a:prstGeom prst="rect">
            <a:avLst/>
          </a:prstGeom>
          <a:noFill/>
          <a:ln/>
        </p:spPr>
        <p:txBody>
          <a:bodyPr wrap="none" lIns="64008" tIns="32004" rIns="64008" bIns="32004" rtlCol="0" anchor="t"/>
          <a:lstStyle/>
          <a:p>
            <a:pPr>
              <a:lnSpc>
                <a:spcPts val="1636"/>
              </a:lnSpc>
            </a:pPr>
            <a:r>
              <a:rPr lang="en-US" sz="2000" b="1" dirty="0">
                <a:solidFill>
                  <a:srgbClr val="7030A0"/>
                </a:solidFill>
                <a:ea typeface="Corben" pitchFamily="34" charset="-122"/>
                <a:cs typeface="Corben" pitchFamily="34" charset="-120"/>
              </a:rPr>
              <a:t>Addressing Attitudinal Barriers</a:t>
            </a:r>
            <a:endParaRPr lang="en-US" sz="2000" b="1" dirty="0">
              <a:solidFill>
                <a:srgbClr val="7030A0"/>
              </a:solidFill>
            </a:endParaRPr>
          </a:p>
        </p:txBody>
      </p:sp>
      <p:sp>
        <p:nvSpPr>
          <p:cNvPr id="8" name="Text 3"/>
          <p:cNvSpPr/>
          <p:nvPr/>
        </p:nvSpPr>
        <p:spPr>
          <a:xfrm>
            <a:off x="3472830" y="2415183"/>
            <a:ext cx="5255791" cy="759619"/>
          </a:xfrm>
          <a:prstGeom prst="rect">
            <a:avLst/>
          </a:prstGeom>
          <a:noFill/>
          <a:ln/>
        </p:spPr>
        <p:txBody>
          <a:bodyPr wrap="square" lIns="64008" tIns="32004" rIns="64008" bIns="32004" rtlCol="0" anchor="t"/>
          <a:lstStyle/>
          <a:p>
            <a:pPr>
              <a:lnSpc>
                <a:spcPts val="1675"/>
              </a:lnSpc>
            </a:pPr>
            <a:r>
              <a:rPr lang="en-US" sz="1400" dirty="0">
                <a:ea typeface="Nobile" pitchFamily="34" charset="-122"/>
                <a:cs typeface="Nobile" pitchFamily="34" charset="-120"/>
              </a:rPr>
              <a:t>Overcoming the deeply-rooted prejudices, fears, and low expectations that hinder inclusive education is crucial for creating a more equitable and supportive learning environment for all students.</a:t>
            </a:r>
            <a:endParaRPr lang="en-US" sz="1400" dirty="0"/>
          </a:p>
        </p:txBody>
      </p:sp>
      <p:pic>
        <p:nvPicPr>
          <p:cNvPr id="9" name="Image 3" descr="preencoded.png"/>
          <p:cNvPicPr>
            <a:picLocks noChangeAspect="1"/>
          </p:cNvPicPr>
          <p:nvPr/>
        </p:nvPicPr>
        <p:blipFill>
          <a:blip r:embed="rId6"/>
          <a:stretch>
            <a:fillRect/>
          </a:stretch>
        </p:blipFill>
        <p:spPr>
          <a:xfrm>
            <a:off x="2701380" y="3333056"/>
            <a:ext cx="593452" cy="1418332"/>
          </a:xfrm>
          <a:prstGeom prst="rect">
            <a:avLst/>
          </a:prstGeom>
        </p:spPr>
      </p:pic>
      <p:sp>
        <p:nvSpPr>
          <p:cNvPr id="10" name="Text 4"/>
          <p:cNvSpPr/>
          <p:nvPr/>
        </p:nvSpPr>
        <p:spPr>
          <a:xfrm>
            <a:off x="3472831" y="3491309"/>
            <a:ext cx="1639639" cy="247253"/>
          </a:xfrm>
          <a:prstGeom prst="rect">
            <a:avLst/>
          </a:prstGeom>
          <a:noFill/>
          <a:ln/>
        </p:spPr>
        <p:txBody>
          <a:bodyPr wrap="none" lIns="64008" tIns="32004" rIns="64008" bIns="32004" rtlCol="0" anchor="t"/>
          <a:lstStyle/>
          <a:p>
            <a:pPr>
              <a:lnSpc>
                <a:spcPts val="1636"/>
              </a:lnSpc>
            </a:pPr>
            <a:r>
              <a:rPr lang="en-US" sz="2000" b="1" dirty="0">
                <a:solidFill>
                  <a:srgbClr val="7030A0"/>
                </a:solidFill>
                <a:ea typeface="Corben" pitchFamily="34" charset="-122"/>
                <a:cs typeface="Corben" pitchFamily="34" charset="-120"/>
              </a:rPr>
              <a:t>Empowering Educators</a:t>
            </a:r>
            <a:endParaRPr lang="en-US" sz="2000" b="1" dirty="0">
              <a:solidFill>
                <a:srgbClr val="7030A0"/>
              </a:solidFill>
            </a:endParaRPr>
          </a:p>
        </p:txBody>
      </p:sp>
      <p:sp>
        <p:nvSpPr>
          <p:cNvPr id="11" name="Text 5"/>
          <p:cNvSpPr/>
          <p:nvPr/>
        </p:nvSpPr>
        <p:spPr>
          <a:xfrm>
            <a:off x="3472830" y="3833516"/>
            <a:ext cx="5255791" cy="759619"/>
          </a:xfrm>
          <a:prstGeom prst="rect">
            <a:avLst/>
          </a:prstGeom>
          <a:noFill/>
          <a:ln/>
        </p:spPr>
        <p:txBody>
          <a:bodyPr wrap="square" lIns="64008" tIns="32004" rIns="64008" bIns="32004" rtlCol="0" anchor="t"/>
          <a:lstStyle/>
          <a:p>
            <a:pPr>
              <a:lnSpc>
                <a:spcPts val="1675"/>
              </a:lnSpc>
            </a:pPr>
            <a:r>
              <a:rPr lang="en-US" sz="1400" dirty="0">
                <a:ea typeface="Nobile" pitchFamily="34" charset="-122"/>
                <a:cs typeface="Nobile" pitchFamily="34" charset="-120"/>
              </a:rPr>
              <a:t>Providing educators with the necessary training, resources, and support to effectively implement inclusive practices is essential for fostering a culture of inclusivity and ensuring the success of all learners.</a:t>
            </a:r>
            <a:endParaRPr lang="en-US" sz="1400" dirty="0"/>
          </a:p>
        </p:txBody>
      </p:sp>
      <p:pic>
        <p:nvPicPr>
          <p:cNvPr id="12" name="Image 4" descr="preencoded.png"/>
          <p:cNvPicPr>
            <a:picLocks noChangeAspect="1"/>
          </p:cNvPicPr>
          <p:nvPr/>
        </p:nvPicPr>
        <p:blipFill>
          <a:blip r:embed="rId7"/>
          <a:stretch>
            <a:fillRect/>
          </a:stretch>
        </p:blipFill>
        <p:spPr>
          <a:xfrm>
            <a:off x="2701380" y="4751387"/>
            <a:ext cx="593452" cy="1418332"/>
          </a:xfrm>
          <a:prstGeom prst="rect">
            <a:avLst/>
          </a:prstGeom>
        </p:spPr>
      </p:pic>
      <p:sp>
        <p:nvSpPr>
          <p:cNvPr id="13" name="Text 6"/>
          <p:cNvSpPr/>
          <p:nvPr/>
        </p:nvSpPr>
        <p:spPr>
          <a:xfrm>
            <a:off x="3472831" y="4909642"/>
            <a:ext cx="2442269" cy="247253"/>
          </a:xfrm>
          <a:prstGeom prst="rect">
            <a:avLst/>
          </a:prstGeom>
          <a:noFill/>
          <a:ln/>
        </p:spPr>
        <p:txBody>
          <a:bodyPr wrap="none" lIns="64008" tIns="32004" rIns="64008" bIns="32004" rtlCol="0" anchor="t"/>
          <a:lstStyle/>
          <a:p>
            <a:pPr>
              <a:lnSpc>
                <a:spcPts val="1636"/>
              </a:lnSpc>
            </a:pPr>
            <a:r>
              <a:rPr lang="en-US" sz="2000" b="1" dirty="0">
                <a:solidFill>
                  <a:srgbClr val="7030A0"/>
                </a:solidFill>
                <a:ea typeface="Corben" pitchFamily="34" charset="-122"/>
                <a:cs typeface="Corben" pitchFamily="34" charset="-120"/>
              </a:rPr>
              <a:t>Cultivating Inclusive Communities</a:t>
            </a:r>
            <a:endParaRPr lang="en-US" sz="2000" b="1" dirty="0">
              <a:solidFill>
                <a:srgbClr val="7030A0"/>
              </a:solidFill>
            </a:endParaRPr>
          </a:p>
        </p:txBody>
      </p:sp>
      <p:sp>
        <p:nvSpPr>
          <p:cNvPr id="14" name="Text 7"/>
          <p:cNvSpPr/>
          <p:nvPr/>
        </p:nvSpPr>
        <p:spPr>
          <a:xfrm>
            <a:off x="3472830" y="5251847"/>
            <a:ext cx="5255791" cy="759619"/>
          </a:xfrm>
          <a:prstGeom prst="rect">
            <a:avLst/>
          </a:prstGeom>
          <a:noFill/>
          <a:ln/>
        </p:spPr>
        <p:txBody>
          <a:bodyPr wrap="square" lIns="64008" tIns="32004" rIns="64008" bIns="32004" rtlCol="0" anchor="t"/>
          <a:lstStyle/>
          <a:p>
            <a:pPr>
              <a:lnSpc>
                <a:spcPts val="1675"/>
              </a:lnSpc>
            </a:pPr>
            <a:r>
              <a:rPr lang="en-US" sz="1400" dirty="0">
                <a:ea typeface="Nobile" pitchFamily="34" charset="-122"/>
                <a:cs typeface="Nobile" pitchFamily="34" charset="-120"/>
              </a:rPr>
              <a:t>Engaging the broader school community, including parents, families, and local organizations, is key to building a shared vision and a network of support for inclusive education.</a:t>
            </a:r>
            <a:endParaRPr lang="en-US" sz="1400" dirty="0"/>
          </a:p>
        </p:txBody>
      </p:sp>
      <p:pic>
        <p:nvPicPr>
          <p:cNvPr id="16" name="Picture 15" descr="blue logo png.png"/>
          <p:cNvPicPr/>
          <p:nvPr/>
        </p:nvPicPr>
        <p:blipFill>
          <a:blip r:embed="rId8" cstate="print"/>
          <a:stretch>
            <a:fillRect/>
          </a:stretch>
        </p:blipFill>
        <p:spPr>
          <a:xfrm>
            <a:off x="7957751" y="5651157"/>
            <a:ext cx="924390" cy="884305"/>
          </a:xfrm>
          <a:prstGeom prst="rect">
            <a:avLst/>
          </a:prstGeom>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4988212</TotalTime>
  <Words>2065</Words>
  <Application>Microsoft Office PowerPoint</Application>
  <PresentationFormat>On-screen Show (4:3)</PresentationFormat>
  <Paragraphs>232</Paragraphs>
  <Slides>27</Slides>
  <Notes>8</Notes>
  <HiddenSlides>0</HiddenSlides>
  <MMClips>0</MMClips>
  <ScaleCrop>false</ScaleCrop>
  <HeadingPairs>
    <vt:vector size="4" baseType="variant">
      <vt:variant>
        <vt:lpstr>Theme</vt:lpstr>
      </vt:variant>
      <vt:variant>
        <vt:i4>1</vt:i4>
      </vt:variant>
      <vt:variant>
        <vt:lpstr>Slide Titles</vt:lpstr>
      </vt:variant>
      <vt:variant>
        <vt:i4>27</vt:i4>
      </vt:variant>
    </vt:vector>
  </HeadingPairs>
  <TitlesOfParts>
    <vt:vector size="28" baseType="lpstr">
      <vt:lpstr>Office Theme</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vector>
  </TitlesOfParts>
  <Company>PptxGenJS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PptxGenJS Presentation</dc:title>
  <dc:subject>PptxGenJS Presentation</dc:subject>
  <dc:creator>PptxGenJS</dc:creator>
  <cp:lastModifiedBy>pc4</cp:lastModifiedBy>
  <cp:revision>62</cp:revision>
  <dcterms:created xsi:type="dcterms:W3CDTF">2024-06-25T07:16:17Z</dcterms:created>
  <dcterms:modified xsi:type="dcterms:W3CDTF">2024-07-25T05:25:48Z</dcterms:modified>
</cp:coreProperties>
</file>