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59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5" r:id="rId19"/>
    <p:sldId id="273" r:id="rId20"/>
    <p:sldId id="274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CREATING AN INCLUSIVE SCHOOL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267200" y="2438400"/>
            <a:ext cx="4514088" cy="2743200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UNIT –III</a:t>
            </a:r>
          </a:p>
          <a:p>
            <a:pPr algn="ctr">
              <a:buNone/>
            </a:pPr>
            <a:r>
              <a:rPr lang="en-US" sz="2400" b="1" dirty="0" smtClean="0"/>
              <a:t>BUILDING INCLUSIVE LEARNING ENVIRONMENTS </a:t>
            </a:r>
          </a:p>
          <a:p>
            <a:pPr algn="r">
              <a:buNone/>
            </a:pPr>
            <a:r>
              <a:rPr lang="en-US" sz="2400" b="1" dirty="0" smtClean="0"/>
              <a:t> </a:t>
            </a:r>
            <a:r>
              <a:rPr lang="en-US" sz="1800" b="1" dirty="0" smtClean="0"/>
              <a:t>Dr.  A.  </a:t>
            </a:r>
            <a:r>
              <a:rPr lang="en-US" sz="1800" b="1" dirty="0" err="1" smtClean="0"/>
              <a:t>Packiam</a:t>
            </a:r>
            <a:r>
              <a:rPr lang="en-US" sz="1800" b="1" dirty="0" smtClean="0"/>
              <a:t>,  </a:t>
            </a:r>
          </a:p>
          <a:p>
            <a:pPr algn="r">
              <a:buNone/>
            </a:pPr>
            <a:r>
              <a:rPr lang="en-US" sz="1800" b="1" dirty="0" smtClean="0"/>
              <a:t>Assistant professor, SCCE</a:t>
            </a:r>
            <a:endParaRPr lang="en-US" sz="1800" dirty="0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990599" cy="990599"/>
          </a:xfrm>
          <a:prstGeom prst="rect">
            <a:avLst/>
          </a:prstGeom>
        </p:spPr>
      </p:pic>
      <p:pic>
        <p:nvPicPr>
          <p:cNvPr id="1026" name="Picture 2" descr="C:\Users\TechForest\Desktop\Mar.-4-What-is-an-Inclusive-Learning-Environment-1024x68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143000" y="1371600"/>
            <a:ext cx="3289300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Accessibility in relation to disability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Physical Accessibility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Classroom Layout: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Arrange furniture to allow easy movement for students using wheelchairs or other mobility aids.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Accessible Facilities: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Ensure that restrooms, entrances, and common areas are wheelchair accessible.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Assistive Devices: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Provide equipment like ramps, elevators, and adjustable desks.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76200"/>
            <a:ext cx="990600" cy="10668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85800"/>
            <a:ext cx="749808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Classroom Environment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Positive Atmosphere: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Foster a supportive and respectful environment where all students feel valued.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Peer Support: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Encourage peer mentoring and cooperative learning to promote social inclusion.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Sensory-Friendly Spaces: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Create quiet areas or sensory rooms for students who may need a break from sensory overload.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52400"/>
            <a:ext cx="990600" cy="10668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81000"/>
            <a:ext cx="749808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Family and Community Engagement</a:t>
            </a:r>
          </a:p>
          <a:p>
            <a:pPr>
              <a:buNone/>
            </a:pPr>
            <a:endParaRPr lang="en-US" sz="2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Communication with Families: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Maintain open lines of communication with the families of students with disabilities to understand their needs and preferences.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Community Resources: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Leverage community resources and partnerships to provide additional support and opportunities for students.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52400"/>
            <a:ext cx="990600" cy="9906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09600"/>
            <a:ext cx="7498080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Assessment and Evaluation</a:t>
            </a:r>
          </a:p>
          <a:p>
            <a:pPr>
              <a:buNone/>
            </a:pPr>
            <a:endParaRPr lang="en-US" sz="2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Alternative Assessments: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Use a variety of assessment methods to measure student learning, such as portfolios, presentations, and oral exams.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Continuous Feedback: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Provide regular feedback to students and adjust teaching strategies as needed to ensure all students are progressing.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52400"/>
            <a:ext cx="990599" cy="99059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Universal Design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Universal Design for Learning (UDL) is an educational framework that aims to make learning accessible and effective for all students by providing multiple means of engagement, representation, and action/expression. UDL is based on the understanding that each student learns differently and that flexible approaches can accommodate the diversity of learners.</a:t>
            </a:r>
          </a:p>
          <a:p>
            <a:endParaRPr lang="en-US" dirty="0"/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52400"/>
            <a:ext cx="990600" cy="9906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1596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Principles of Universal Design 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43000"/>
            <a:ext cx="7498080" cy="5105400"/>
          </a:xfrm>
        </p:spPr>
        <p:txBody>
          <a:bodyPr>
            <a:normAutofit fontScale="62500" lnSpcReduction="20000"/>
          </a:bodyPr>
          <a:lstStyle/>
          <a:p>
            <a:pPr marL="596646" indent="-514350" algn="just">
              <a:buNone/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 Multiple Means of Engagement</a:t>
            </a:r>
          </a:p>
          <a:p>
            <a:pPr marL="596646" indent="-514350" algn="just">
              <a:buNone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Principle: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Provide different ways to engage students to maintain their interest and motivation.</a:t>
            </a:r>
          </a:p>
          <a:p>
            <a:pPr algn="just"/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Examples:</a:t>
            </a: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Offer choices in how students complete assignments (e.g., projects, essays, presentations).</a:t>
            </a:r>
          </a:p>
          <a:p>
            <a:pPr lvl="1" algn="just"/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Incorporate a variety of activities to keep students engaged, such as group work, individual tasks, and hands-on projects.</a:t>
            </a:r>
          </a:p>
          <a:p>
            <a:pPr lvl="1" algn="just"/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Use real-world applications and examples to connect learning to students' lives and interests.</a:t>
            </a:r>
          </a:p>
          <a:p>
            <a:pPr algn="just"/>
            <a:endParaRPr lang="en-US" sz="3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28600"/>
            <a:ext cx="1066800" cy="10668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28600"/>
            <a:ext cx="7498080" cy="60198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Multiple Means of Representation</a:t>
            </a:r>
          </a:p>
          <a:p>
            <a:pPr algn="just">
              <a:buNone/>
            </a:pPr>
            <a:endParaRPr lang="en-US" sz="28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Principle: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Present information and content in various ways to accommodate diverse learning styles and abilities.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Examples: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 visual aids, such as charts, diagrams, and videos, alongside written and spoken instructions.</a:t>
            </a:r>
          </a:p>
          <a:p>
            <a:pPr lvl="1"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Provide materials in multiple formats, including digital, audio, and large print.</a:t>
            </a:r>
          </a:p>
          <a:p>
            <a:pPr lvl="1"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Incorporate technology to enhance accessibility, such as screen readers for visually impaired students.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52400"/>
            <a:ext cx="990600" cy="10668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33400"/>
            <a:ext cx="7498080" cy="57150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 Multiple Means of Action and Expression</a:t>
            </a:r>
          </a:p>
          <a:p>
            <a:pPr algn="just">
              <a:buNone/>
            </a:pPr>
            <a:endParaRPr lang="en-US" sz="24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Principle: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Allow students to demonstrate their knowledge and skills in different ways.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Examples: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Offer a range of assessment methods, such as written tests, oral presentations, and creative projects.</a:t>
            </a:r>
          </a:p>
          <a:p>
            <a:pPr lvl="1"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Provide tools and supports for expression, such as graphic organizers, speech-to-text software, and calculators.</a:t>
            </a:r>
          </a:p>
          <a:p>
            <a:pPr lvl="1"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Encourage students to choose the format that best suits their strengths and preferences for completing assignments.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28600"/>
            <a:ext cx="990600" cy="9906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371600"/>
            <a:ext cx="749808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Implementing UDL in the Classroom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2667000"/>
            <a:ext cx="7498080" cy="3048000"/>
          </a:xfrm>
        </p:spPr>
        <p:txBody>
          <a:bodyPr>
            <a:normAutofit/>
          </a:bodyPr>
          <a:lstStyle/>
          <a:p>
            <a:pPr lvl="0" algn="just">
              <a:buFont typeface="Wingdings" pitchFamily="2" charset="2"/>
              <a:buChar char="v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Flexible Curriculum Design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Proactive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Planning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Collaboration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and Support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Technology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Integration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Continuous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Reflection and Improvement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" y="228601"/>
            <a:ext cx="990599" cy="838199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Benefits of UDL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838200"/>
            <a:ext cx="7498080" cy="5410200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Increased Accessibility: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UDL helps ensure that all students, including those with disabilities, have access to the curriculum.</a:t>
            </a:r>
          </a:p>
          <a:p>
            <a:pPr lvl="0" algn="just"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Enhanced Engagement: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By offering multiple ways to engage with content, UDL can increase student motivation and participation.</a:t>
            </a:r>
          </a:p>
          <a:p>
            <a:pPr lvl="0" algn="just"/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Improved Learning Outcomes: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Flexible approaches to teaching and assessment can lead to better learning outcomes for all students.</a:t>
            </a:r>
          </a:p>
          <a:p>
            <a:pPr lvl="0" algn="just"/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Fostering Independence: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UDL encourages students to take ownership of their learning by providing choices and promoting self-advocacy.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" y="152401"/>
            <a:ext cx="990600" cy="990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Strategies to build inclusive learning Environment in school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Building an inclusive school environment encompasses a holistic approach that involves various elements of the school ecosystem. </a:t>
            </a:r>
          </a:p>
          <a:p>
            <a:pPr>
              <a:buNone/>
            </a:pPr>
            <a:endParaRPr lang="en-US" dirty="0" smtClean="0"/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Inclusive Leadership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Inclusive Curriculum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Inclusive Teaching Practices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Student-Centered Learning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Professional Learning Communities (PLCs)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Technology Integration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3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Extracurricular Activities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rgbClr val="0000CC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rgbClr val="0000CC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990600" cy="9906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Application of Universal Design in various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990600"/>
            <a:ext cx="7498080" cy="53340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Classroom Learning</a:t>
            </a:r>
          </a:p>
          <a:p>
            <a:pPr algn="just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Flexible Seating Arrangements: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Offering different types of seating (e.g., standing desks, bean bags, traditional desks) to accommodate different student needs.</a:t>
            </a:r>
          </a:p>
          <a:p>
            <a:pPr algn="just">
              <a:buNone/>
            </a:pP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Multiple Means of Representation: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Providing information in multiple formats such as text, audio, video, and hands-on activities to cater to different learning preferences.</a:t>
            </a:r>
          </a:p>
          <a:p>
            <a:pPr algn="just">
              <a:buNone/>
            </a:pPr>
            <a:endParaRPr lang="en-US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Interactive Whiteboards: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Using technology to display interactive content that can be manipulated by students, providing a hands-on learning experience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Assistive Technology: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Integrating tools like speech-to-text, text-to-speech, and graphic organizers to support students with disabilities.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28600"/>
            <a:ext cx="990600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304800"/>
            <a:ext cx="7498080" cy="6172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Online Learning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Accessible Course Materials: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Ensuring that all digital content is accessible, including closed captions for videos, alt text for images, and screen reader compatibility.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Varied Assessment Methods: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Offering multiple ways for students to demonstrate their knowledge, such as through written assignments, video presentations, and quizzes.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Engagement Tools: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Using forums, discussion boards, and interactive polls to keep students engaged and connected.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Self-Paced Learning: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Allowing students to progress through materials at their own pace, providing flexibility for different learning speeds.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28600"/>
            <a:ext cx="990600" cy="10668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85800"/>
            <a:ext cx="7498080" cy="55626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sz="3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 Hybrid Learning</a:t>
            </a:r>
          </a:p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Blended Instructional Strategies: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Combining face-to-face and online teaching methods to provide diverse learning experiences.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Synchronous and Asynchronous Options: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Offering both live (synchronous) sessions and recorded (asynchronous) content to accommodate different schedules and learning preferences.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Universal Access: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Ensuring that all resources, whether online or offline, are accessible to all students.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52400"/>
            <a:ext cx="990599" cy="990599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381000"/>
            <a:ext cx="7498080" cy="5867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4. Inclusive Education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Differentiated Instruction: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Tailoring teaching methods to meet the diverse needs of all students, including those with disabilities, gifted students, and English language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learners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Collaborative Learning: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Encouraging group work and peer-to-peer learning to build social skills and inclusive practices.</a:t>
            </a:r>
          </a:p>
          <a:p>
            <a:pPr algn="just">
              <a:buNone/>
            </a:pPr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Positive Behavioral Supports: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Implementing strategies that promote positive behavior and create a supportive learning environment for all students.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28600"/>
            <a:ext cx="990599" cy="990599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457200"/>
            <a:ext cx="7498080" cy="5791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5. Early Childhood Education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Play-Based Learning: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Designing activities that are accessible and engaging for young children, incorporating a variety of sensory experiences.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Family Involvement: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Engaging families in the learning process to support children’s development at home and in school.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Developmentally Appropriate Practices: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Ensuring that activities and materials are suitable for the age and developmental stage of the children.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52400"/>
            <a:ext cx="990599" cy="990599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28600"/>
            <a:ext cx="749808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6. Higher 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</a:p>
          <a:p>
            <a:pPr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Flexible Course Design: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Creating syllabi that allow for different paths to learning objectives, incorporating a variety of teaching methods.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Accessible Campus Resources: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Ensuring that libraries, labs, and other campus facilities are accessible to all students.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Support Services: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Providing academic support, counseling, and career services that are accessible to students with diverse needs.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28600"/>
            <a:ext cx="990599" cy="990599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chForest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219200"/>
            <a:ext cx="6629400" cy="4648200"/>
          </a:xfrm>
          <a:prstGeom prst="rect">
            <a:avLst/>
          </a:prstGeom>
          <a:noFill/>
        </p:spPr>
      </p:pic>
      <p:pic>
        <p:nvPicPr>
          <p:cNvPr id="5" name="Picture 4" descr="blue logo png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52400"/>
            <a:ext cx="990600" cy="9906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28600"/>
            <a:ext cx="7498080" cy="6400800"/>
          </a:xfrm>
        </p:spPr>
        <p:txBody>
          <a:bodyPr>
            <a:normAutofit fontScale="25000" lnSpcReduction="20000"/>
          </a:bodyPr>
          <a:lstStyle/>
          <a:p>
            <a:pPr marL="596646" indent="-514350">
              <a:buNone/>
            </a:pPr>
            <a:r>
              <a:rPr lang="en-US" sz="1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Inclusive Leadership:    </a:t>
            </a:r>
          </a:p>
          <a:p>
            <a:pPr marL="596646" indent="-514350">
              <a:buNone/>
            </a:pPr>
            <a:r>
              <a:rPr lang="en-US" sz="128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 marL="596646" indent="-514350">
              <a:lnSpc>
                <a:spcPct val="120000"/>
              </a:lnSpc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Vision and Mission: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School leaders should articulate a clear  vision and mission that emphasizes inclusivity and diversity. </a:t>
            </a:r>
          </a:p>
          <a:p>
            <a:pPr marL="596646" indent="-514350">
              <a:lnSpc>
                <a:spcPct val="120000"/>
              </a:lnSpc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9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lnSpc>
                <a:spcPct val="120000"/>
              </a:lnSpc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Role Modeling: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Leaders should model inclusive behaviors and attitudes, setting a standard for staff and students.</a:t>
            </a:r>
          </a:p>
          <a:p>
            <a:pPr marL="596646" indent="-514350">
              <a:lnSpc>
                <a:spcPct val="120000"/>
              </a:lnSpc>
              <a:buNone/>
            </a:pP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lnSpc>
                <a:spcPct val="120000"/>
              </a:lnSpc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Policy Development: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Develop and enforce policies that support inclusivity, such as anti-bullying policies, non-discrimination policies, and equal opportunity policies.</a:t>
            </a:r>
          </a:p>
          <a:p>
            <a:pPr>
              <a:lnSpc>
                <a:spcPct val="120000"/>
              </a:lnSpc>
              <a:buNone/>
            </a:pP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endParaRPr lang="en-US" sz="9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28600"/>
            <a:ext cx="990600" cy="990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381000"/>
            <a:ext cx="7696200" cy="6019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Inclusive Curriculum:</a:t>
            </a: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Culturally Relevant Pedagogy: Implement teaching methods that are relevant to students’ cultural experiences. </a:t>
            </a: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Interdisciplinary Approaches: Use interdisciplinary teaching to connect diverse perspectives and content areas.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Critical Thinking: Encourage critical thinking and discussions about social justice, equity, and diversity.</a:t>
            </a: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/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" y="152401"/>
            <a:ext cx="1066800" cy="990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Inclusive Teaching Practices:</a:t>
            </a:r>
            <a:endParaRPr lang="en-US" sz="4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/>
              <a:t>  		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Universal Design for Learning (UDL): Apply UDL principles to provide multiple means of representation, expression, and engagement. 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Scaffold Instruction: Provide scaffolding to help students gradually build on their knowledge and skills. 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Reflective Practice: Encourage teachers to reflect on their own practices and make adjustments to better support all students.</a:t>
            </a:r>
          </a:p>
          <a:p>
            <a:endParaRPr lang="en-US" dirty="0"/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52400"/>
            <a:ext cx="990599" cy="99059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33400"/>
            <a:ext cx="7498080" cy="5715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Student-Centered Learning: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Voice and Choice: Give students a voice in their learning process and offer choices in how they demonstrate their understanding. </a:t>
            </a: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Student-Led Conferences: Implement student-led conferences where students take the lead in discussing their progress with parents and teachers. </a:t>
            </a: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Feedback and Assessment: Use formative assessments and provide regular, constructive feedback that helps students improve.</a:t>
            </a:r>
          </a:p>
          <a:p>
            <a:endParaRPr lang="en-US" dirty="0"/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52400"/>
            <a:ext cx="1066799" cy="9143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33400"/>
            <a:ext cx="7498080" cy="5715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Building Relationships:</a:t>
            </a:r>
            <a:endParaRPr lang="en-US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Restorative Practices: Use restorative practices to build relationships and resolve conflicts in a constructive manner. </a:t>
            </a: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Advisory Programs: Establish advisory programs where small groups of students meet regularly with a teacher or staff member to discuss academic and personal development. </a:t>
            </a: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Peer Mediation: Train students to serve as peer mediators to help resolve conflicts among their peers.</a:t>
            </a:r>
          </a:p>
          <a:p>
            <a:pPr algn="just">
              <a:buFont typeface="Wingdings" pitchFamily="2" charset="2"/>
              <a:buChar char="Ø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52400"/>
            <a:ext cx="9906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Professional Learning Communities (PLCs):</a:t>
            </a:r>
            <a:endParaRPr lang="en-US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Collaborative Planning: Encourage teachers to work together in planning lessons and sharing best practices.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Data-Driven Instruction: Use data to identify student needs and adjust instruction accordingly.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Action Research: Support teachers in conducting action research to explore effective inclusive practices.</a:t>
            </a:r>
          </a:p>
          <a:p>
            <a:endParaRPr lang="en-US" dirty="0"/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" y="152401"/>
            <a:ext cx="990599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Technology Integration:</a:t>
            </a:r>
            <a:endParaRPr lang="en-US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Assistive Technologies: Provide assistive technologies to support students with disabilities. </a:t>
            </a: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Digital Literacy: Teach digital literacy skills to ensure all students can effectively use technology for learning. </a:t>
            </a: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Online Resources: Use online resources and platforms to offer flexible learning options that cater to different needs.</a:t>
            </a:r>
          </a:p>
          <a:p>
            <a:endParaRPr lang="en-US" dirty="0"/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52400"/>
            <a:ext cx="990599" cy="99059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254</TotalTime>
  <Words>1378</Words>
  <Application>Microsoft Office PowerPoint</Application>
  <PresentationFormat>On-screen Show (4:3)</PresentationFormat>
  <Paragraphs>171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Solstice</vt:lpstr>
      <vt:lpstr>CREATING AN INCLUSIVE SCHOOL </vt:lpstr>
      <vt:lpstr>Strategies to build inclusive learning Environment in school</vt:lpstr>
      <vt:lpstr>Slide 3</vt:lpstr>
      <vt:lpstr>Slide 4</vt:lpstr>
      <vt:lpstr>Slide 5</vt:lpstr>
      <vt:lpstr>Slide 6</vt:lpstr>
      <vt:lpstr>Slide 7</vt:lpstr>
      <vt:lpstr>Slide 8</vt:lpstr>
      <vt:lpstr>Slide 9</vt:lpstr>
      <vt:lpstr>Accessibility in relation to disability </vt:lpstr>
      <vt:lpstr>Slide 11</vt:lpstr>
      <vt:lpstr>Slide 12</vt:lpstr>
      <vt:lpstr>Slide 13</vt:lpstr>
      <vt:lpstr>Universal Design</vt:lpstr>
      <vt:lpstr>Principles of Universal Design </vt:lpstr>
      <vt:lpstr>Slide 16</vt:lpstr>
      <vt:lpstr>Slide 17</vt:lpstr>
      <vt:lpstr> Implementing UDL in the Classroom </vt:lpstr>
      <vt:lpstr>Benefits of UDL </vt:lpstr>
      <vt:lpstr>Application of Universal Design in various environment</vt:lpstr>
      <vt:lpstr>Slide 21</vt:lpstr>
      <vt:lpstr>Slide 22</vt:lpstr>
      <vt:lpstr>Slide 23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AN INCLUSIVE SCHOOL</dc:title>
  <dc:creator>TechForest</dc:creator>
  <cp:lastModifiedBy>pc pri</cp:lastModifiedBy>
  <cp:revision>39</cp:revision>
  <dcterms:created xsi:type="dcterms:W3CDTF">2006-08-16T00:00:00Z</dcterms:created>
  <dcterms:modified xsi:type="dcterms:W3CDTF">2024-06-28T10:36:27Z</dcterms:modified>
</cp:coreProperties>
</file>