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64" r:id="rId4"/>
    <p:sldId id="265" r:id="rId5"/>
    <p:sldId id="258" r:id="rId6"/>
    <p:sldId id="259" r:id="rId7"/>
    <p:sldId id="266" r:id="rId8"/>
    <p:sldId id="273" r:id="rId9"/>
    <p:sldId id="271" r:id="rId10"/>
    <p:sldId id="270" r:id="rId11"/>
    <p:sldId id="261" r:id="rId12"/>
    <p:sldId id="269" r:id="rId13"/>
    <p:sldId id="262" r:id="rId14"/>
    <p:sldId id="275" r:id="rId15"/>
    <p:sldId id="280" r:id="rId16"/>
    <p:sldId id="278" r:id="rId17"/>
    <p:sldId id="263" r:id="rId18"/>
    <p:sldId id="276" r:id="rId19"/>
    <p:sldId id="281" r:id="rId20"/>
    <p:sldId id="284" r:id="rId21"/>
    <p:sldId id="285" r:id="rId22"/>
  </p:sldIdLst>
  <p:sldSz cx="9144000" cy="6858000" type="screen4x3"/>
  <p:notesSz cx="8229600" cy="14630400"/>
  <p:defaultTextStyle>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1"/>
    <p:restoredTop sz="93793" autoAdjust="0"/>
  </p:normalViewPr>
  <p:slideViewPr>
    <p:cSldViewPr snapToGrid="0" snapToObjects="1">
      <p:cViewPr varScale="1">
        <p:scale>
          <a:sx n="81" d="100"/>
          <a:sy n="81" d="100"/>
        </p:scale>
        <p:origin x="-1421"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640080" rtl="0" eaLnBrk="1" latinLnBrk="0" hangingPunct="1">
      <a:defRPr sz="800" kern="1200">
        <a:solidFill>
          <a:schemeClr val="tx1"/>
        </a:solidFill>
        <a:latin typeface="+mn-lt"/>
        <a:ea typeface="+mn-ea"/>
        <a:cs typeface="+mn-cs"/>
      </a:defRPr>
    </a:lvl1pPr>
    <a:lvl2pPr marL="320040" algn="l" defTabSz="640080" rtl="0" eaLnBrk="1" latinLnBrk="0" hangingPunct="1">
      <a:defRPr sz="800" kern="1200">
        <a:solidFill>
          <a:schemeClr val="tx1"/>
        </a:solidFill>
        <a:latin typeface="+mn-lt"/>
        <a:ea typeface="+mn-ea"/>
        <a:cs typeface="+mn-cs"/>
      </a:defRPr>
    </a:lvl2pPr>
    <a:lvl3pPr marL="640080" algn="l" defTabSz="640080" rtl="0" eaLnBrk="1" latinLnBrk="0" hangingPunct="1">
      <a:defRPr sz="800" kern="1200">
        <a:solidFill>
          <a:schemeClr val="tx1"/>
        </a:solidFill>
        <a:latin typeface="+mn-lt"/>
        <a:ea typeface="+mn-ea"/>
        <a:cs typeface="+mn-cs"/>
      </a:defRPr>
    </a:lvl3pPr>
    <a:lvl4pPr marL="960120" algn="l" defTabSz="640080" rtl="0" eaLnBrk="1" latinLnBrk="0" hangingPunct="1">
      <a:defRPr sz="800" kern="1200">
        <a:solidFill>
          <a:schemeClr val="tx1"/>
        </a:solidFill>
        <a:latin typeface="+mn-lt"/>
        <a:ea typeface="+mn-ea"/>
        <a:cs typeface="+mn-cs"/>
      </a:defRPr>
    </a:lvl4pPr>
    <a:lvl5pPr marL="1280160" algn="l" defTabSz="640080" rtl="0" eaLnBrk="1" latinLnBrk="0" hangingPunct="1">
      <a:defRPr sz="800" kern="1200">
        <a:solidFill>
          <a:schemeClr val="tx1"/>
        </a:solidFill>
        <a:latin typeface="+mn-lt"/>
        <a:ea typeface="+mn-ea"/>
        <a:cs typeface="+mn-cs"/>
      </a:defRPr>
    </a:lvl5pPr>
    <a:lvl6pPr marL="1600200" algn="l" defTabSz="640080" rtl="0" eaLnBrk="1" latinLnBrk="0" hangingPunct="1">
      <a:defRPr sz="800" kern="1200">
        <a:solidFill>
          <a:schemeClr val="tx1"/>
        </a:solidFill>
        <a:latin typeface="+mn-lt"/>
        <a:ea typeface="+mn-ea"/>
        <a:cs typeface="+mn-cs"/>
      </a:defRPr>
    </a:lvl6pPr>
    <a:lvl7pPr marL="1920240" algn="l" defTabSz="640080" rtl="0" eaLnBrk="1" latinLnBrk="0" hangingPunct="1">
      <a:defRPr sz="800" kern="1200">
        <a:solidFill>
          <a:schemeClr val="tx1"/>
        </a:solidFill>
        <a:latin typeface="+mn-lt"/>
        <a:ea typeface="+mn-ea"/>
        <a:cs typeface="+mn-cs"/>
      </a:defRPr>
    </a:lvl7pPr>
    <a:lvl8pPr marL="2240280" algn="l" defTabSz="640080" rtl="0" eaLnBrk="1" latinLnBrk="0" hangingPunct="1">
      <a:defRPr sz="800" kern="1200">
        <a:solidFill>
          <a:schemeClr val="tx1"/>
        </a:solidFill>
        <a:latin typeface="+mn-lt"/>
        <a:ea typeface="+mn-ea"/>
        <a:cs typeface="+mn-cs"/>
      </a:defRPr>
    </a:lvl8pPr>
    <a:lvl9pPr marL="2560320" algn="l" defTabSz="640080"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096963"/>
            <a:ext cx="73152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096963"/>
            <a:ext cx="73152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096963"/>
            <a:ext cx="73152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096963"/>
            <a:ext cx="73152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096963"/>
            <a:ext cx="73152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20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096963"/>
            <a:ext cx="7315200" cy="5486400"/>
          </a:xfrm>
          <a:prstGeom prst="rect">
            <a:avLst/>
          </a:prstGeom>
          <a:noFill/>
          <a:ln w="12700">
            <a:solidFill>
              <a:prstClr val="black"/>
            </a:solidFill>
          </a:ln>
        </p:spPr>
      </p:sp>
      <p:sp>
        <p:nvSpPr>
          <p:cNvPr id="3" name="Notes Placeholder 2"/>
          <p:cNvSpPr>
            <a:spLocks noGrp="1"/>
          </p:cNvSpPr>
          <p:nvPr>
            <p:ph type="body" idx="1"/>
          </p:nvPr>
        </p:nvSpPr>
        <p:spPr>
          <a:xfrm>
            <a:off x="822325" y="6950075"/>
            <a:ext cx="6584950" cy="6583363"/>
          </a:xfrm>
          <a:prstGeom prst="rect">
            <a:avLst/>
          </a:prstGeom>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096963"/>
            <a:ext cx="73152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096963"/>
            <a:ext cx="73152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096963"/>
            <a:ext cx="73152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640080" rtl="0" eaLnBrk="1" latinLnBrk="0" hangingPunct="1">
        <a:spcBef>
          <a:spcPct val="0"/>
        </a:spcBef>
        <a:buNone/>
        <a:defRPr sz="3100" kern="1200">
          <a:solidFill>
            <a:schemeClr val="tx1"/>
          </a:solidFill>
          <a:latin typeface="+mj-lt"/>
          <a:ea typeface="+mj-ea"/>
          <a:cs typeface="+mj-cs"/>
        </a:defRPr>
      </a:lvl1pPr>
    </p:titleStyle>
    <p:bodyStyle>
      <a:lvl1pPr marL="240030" indent="-240030" algn="l" defTabSz="64008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520065" indent="-200025" algn="l" defTabSz="64008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00100" indent="-160020" algn="l" defTabSz="640080"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201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4018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AABCB6"/>
          </a:solidFill>
          <a:ln/>
        </p:spPr>
      </p:sp>
      <p:sp>
        <p:nvSpPr>
          <p:cNvPr id="3" name="Shape 1"/>
          <p:cNvSpPr/>
          <p:nvPr/>
        </p:nvSpPr>
        <p:spPr>
          <a:xfrm>
            <a:off x="0" y="0"/>
            <a:ext cx="9144000" cy="68580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0" y="0"/>
            <a:ext cx="3429000" cy="6373091"/>
          </a:xfrm>
          <a:prstGeom prst="rect">
            <a:avLst/>
          </a:prstGeom>
        </p:spPr>
      </p:pic>
      <p:sp>
        <p:nvSpPr>
          <p:cNvPr id="5" name="Text 2"/>
          <p:cNvSpPr/>
          <p:nvPr/>
        </p:nvSpPr>
        <p:spPr>
          <a:xfrm>
            <a:off x="3583983" y="154984"/>
            <a:ext cx="5269424" cy="1549830"/>
          </a:xfrm>
          <a:prstGeom prst="rect">
            <a:avLst/>
          </a:prstGeom>
          <a:noFill/>
          <a:ln/>
        </p:spPr>
        <p:txBody>
          <a:bodyPr wrap="square" lIns="64008" tIns="32004" rIns="64008" bIns="32004" rtlCol="0" anchor="t"/>
          <a:lstStyle/>
          <a:p>
            <a:pPr algn="ctr"/>
            <a:r>
              <a:rPr lang="en-US" sz="2500" b="1" dirty="0" smtClean="0">
                <a:solidFill>
                  <a:srgbClr val="FF0000"/>
                </a:solidFill>
              </a:rPr>
              <a:t>CREATING AN INCLUSIVE SCHOOL </a:t>
            </a:r>
          </a:p>
          <a:p>
            <a:pPr algn="ctr"/>
            <a:endParaRPr lang="en-US" sz="2500" b="1" dirty="0" smtClean="0">
              <a:solidFill>
                <a:srgbClr val="FF0000"/>
              </a:solidFill>
            </a:endParaRPr>
          </a:p>
          <a:p>
            <a:r>
              <a:rPr lang="en-US" sz="2000" b="1" dirty="0" smtClean="0"/>
              <a:t>Unit I: Perspectives in Inclusive Education</a:t>
            </a:r>
          </a:p>
          <a:p>
            <a:pPr algn="r"/>
            <a:r>
              <a:rPr lang="en-US" sz="2500" b="1" dirty="0" smtClean="0"/>
              <a:t>                                 </a:t>
            </a:r>
            <a:endParaRPr lang="en-US" sz="1700" b="1" dirty="0" smtClean="0"/>
          </a:p>
          <a:p>
            <a:pPr>
              <a:lnSpc>
                <a:spcPts val="5492"/>
              </a:lnSpc>
            </a:pPr>
            <a:endParaRPr lang="en-US" sz="4400" dirty="0"/>
          </a:p>
        </p:txBody>
      </p:sp>
      <p:sp>
        <p:nvSpPr>
          <p:cNvPr id="6" name="Text 3"/>
          <p:cNvSpPr/>
          <p:nvPr/>
        </p:nvSpPr>
        <p:spPr>
          <a:xfrm>
            <a:off x="3583983" y="1402510"/>
            <a:ext cx="5269424" cy="4448718"/>
          </a:xfrm>
          <a:prstGeom prst="rect">
            <a:avLst/>
          </a:prstGeom>
          <a:noFill/>
          <a:ln/>
        </p:spPr>
        <p:txBody>
          <a:bodyPr wrap="square" lIns="64008" tIns="32004" rIns="64008" bIns="32004" rtlCol="0" anchor="t"/>
          <a:lstStyle/>
          <a:p>
            <a:r>
              <a:rPr lang="en-US" sz="1700" b="1" dirty="0" smtClean="0">
                <a:cs typeface="Times New Roman" pitchFamily="18" charset="0"/>
              </a:rPr>
              <a:t>Emergence of Inclusive Education in India from the Historical Perspective</a:t>
            </a:r>
          </a:p>
          <a:p>
            <a:endParaRPr lang="en-US" sz="1700" b="1" dirty="0" smtClean="0">
              <a:cs typeface="Times New Roman" pitchFamily="18" charset="0"/>
            </a:endParaRPr>
          </a:p>
          <a:p>
            <a:pPr algn="just"/>
            <a:r>
              <a:rPr lang="en-US" sz="1700" b="1" dirty="0" smtClean="0">
                <a:cs typeface="Times New Roman" pitchFamily="18" charset="0"/>
              </a:rPr>
              <a:t>Historical Background</a:t>
            </a:r>
          </a:p>
          <a:p>
            <a:pPr algn="just"/>
            <a:r>
              <a:rPr lang="en-US" sz="1700" dirty="0" smtClean="0">
                <a:cs typeface="Times New Roman" pitchFamily="18" charset="0"/>
              </a:rPr>
              <a:t>Inclusive education in India has evolved through various stages, significantly influenced by global movements and national initiatives aimed at ensuring equitable education for all. </a:t>
            </a:r>
          </a:p>
          <a:p>
            <a:pPr algn="just"/>
            <a:endParaRPr lang="en-US" sz="1700" dirty="0" smtClean="0">
              <a:cs typeface="Times New Roman" pitchFamily="18" charset="0"/>
            </a:endParaRPr>
          </a:p>
          <a:p>
            <a:pPr algn="just"/>
            <a:r>
              <a:rPr lang="en-US" sz="1700" dirty="0" smtClean="0">
                <a:cs typeface="Times New Roman" pitchFamily="18" charset="0"/>
              </a:rPr>
              <a:t>Here's a brief timeline:</a:t>
            </a:r>
          </a:p>
          <a:p>
            <a:pPr algn="just"/>
            <a:r>
              <a:rPr lang="en-US" sz="1700" b="1" dirty="0" smtClean="0">
                <a:cs typeface="Times New Roman" pitchFamily="18" charset="0"/>
              </a:rPr>
              <a:t>Pre-Independence Era</a:t>
            </a:r>
            <a:r>
              <a:rPr lang="en-US" sz="1700" dirty="0" smtClean="0">
                <a:cs typeface="Times New Roman" pitchFamily="18" charset="0"/>
              </a:rPr>
              <a:t>: Education was limited and primarily accessible to the privileged classes.</a:t>
            </a:r>
          </a:p>
          <a:p>
            <a:pPr algn="just"/>
            <a:r>
              <a:rPr lang="en-US" sz="1700" b="1" dirty="0" smtClean="0">
                <a:cs typeface="Times New Roman" pitchFamily="18" charset="0"/>
              </a:rPr>
              <a:t>Post-Independence Era (1947-1960s)</a:t>
            </a:r>
            <a:r>
              <a:rPr lang="en-US" sz="1700" dirty="0" smtClean="0">
                <a:cs typeface="Times New Roman" pitchFamily="18" charset="0"/>
              </a:rPr>
              <a:t>: The focus was on expanding educational access. The Constitution of India (1950) laid the foundation for equal educational opportunities.</a:t>
            </a:r>
            <a:endParaRPr lang="en-US" sz="1700" dirty="0">
              <a:cs typeface="Times New Roman" pitchFamily="18" charset="0"/>
            </a:endParaRPr>
          </a:p>
        </p:txBody>
      </p:sp>
      <p:sp>
        <p:nvSpPr>
          <p:cNvPr id="7" name="Shape 4"/>
          <p:cNvSpPr/>
          <p:nvPr/>
        </p:nvSpPr>
        <p:spPr>
          <a:xfrm>
            <a:off x="3934421" y="5851228"/>
            <a:ext cx="231056" cy="308074"/>
          </a:xfrm>
          <a:prstGeom prst="roundRect">
            <a:avLst>
              <a:gd name="adj" fmla="val 24731830"/>
            </a:avLst>
          </a:prstGeom>
          <a:noFill/>
          <a:ln w="7620">
            <a:solidFill>
              <a:srgbClr val="FFFFFF"/>
            </a:solidFill>
            <a:prstDash val="solid"/>
          </a:ln>
        </p:spPr>
      </p:sp>
      <p:pic>
        <p:nvPicPr>
          <p:cNvPr id="8" name="Picture 7" descr="blue logo png.png"/>
          <p:cNvPicPr/>
          <p:nvPr/>
        </p:nvPicPr>
        <p:blipFill>
          <a:blip r:embed="rId4" cstate="print"/>
          <a:stretch>
            <a:fillRect/>
          </a:stretch>
        </p:blipFill>
        <p:spPr>
          <a:xfrm>
            <a:off x="4589416" y="6159302"/>
            <a:ext cx="911679" cy="6359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F4F0FF"/>
          </a:solidFill>
          <a:ln/>
        </p:spPr>
      </p:sp>
      <p:sp>
        <p:nvSpPr>
          <p:cNvPr id="3" name="Shape 1"/>
          <p:cNvSpPr/>
          <p:nvPr/>
        </p:nvSpPr>
        <p:spPr>
          <a:xfrm>
            <a:off x="0" y="0"/>
            <a:ext cx="9144000" cy="6858000"/>
          </a:xfrm>
          <a:prstGeom prst="rect">
            <a:avLst/>
          </a:prstGeom>
          <a:solidFill>
            <a:srgbClr val="FBFAFF"/>
          </a:solidFill>
          <a:ln/>
        </p:spPr>
      </p:sp>
      <p:sp>
        <p:nvSpPr>
          <p:cNvPr id="4" name="Text 2"/>
          <p:cNvSpPr/>
          <p:nvPr/>
        </p:nvSpPr>
        <p:spPr>
          <a:xfrm>
            <a:off x="681410" y="982766"/>
            <a:ext cx="5113288" cy="642938"/>
          </a:xfrm>
          <a:prstGeom prst="rect">
            <a:avLst/>
          </a:prstGeom>
          <a:noFill/>
          <a:ln/>
        </p:spPr>
        <p:txBody>
          <a:bodyPr wrap="none" lIns="64008" tIns="32004" rIns="64008" bIns="32004" rtlCol="0" anchor="t"/>
          <a:lstStyle/>
          <a:p>
            <a:pPr>
              <a:lnSpc>
                <a:spcPts val="4253"/>
              </a:lnSpc>
            </a:pPr>
            <a:r>
              <a:rPr lang="en-US" sz="2800" dirty="0">
                <a:solidFill>
                  <a:srgbClr val="FF0000"/>
                </a:solidFill>
                <a:ea typeface="Libre Baskerville" pitchFamily="34" charset="-122"/>
                <a:cs typeface="Libre Baskerville" pitchFamily="34" charset="-120"/>
              </a:rPr>
              <a:t>Child-Centered Pedagogy</a:t>
            </a:r>
            <a:endParaRPr lang="en-US" sz="2800" dirty="0">
              <a:solidFill>
                <a:srgbClr val="FF0000"/>
              </a:solidFill>
            </a:endParaRPr>
          </a:p>
        </p:txBody>
      </p:sp>
      <p:sp>
        <p:nvSpPr>
          <p:cNvPr id="5" name="Text 3"/>
          <p:cNvSpPr/>
          <p:nvPr/>
        </p:nvSpPr>
        <p:spPr>
          <a:xfrm>
            <a:off x="540023" y="2663826"/>
            <a:ext cx="1944291" cy="321469"/>
          </a:xfrm>
          <a:prstGeom prst="rect">
            <a:avLst/>
          </a:prstGeom>
          <a:noFill/>
          <a:ln/>
        </p:spPr>
        <p:txBody>
          <a:bodyPr wrap="none" lIns="64008" tIns="32004" rIns="64008" bIns="32004" rtlCol="0" anchor="t"/>
          <a:lstStyle/>
          <a:p>
            <a:pPr>
              <a:lnSpc>
                <a:spcPts val="2127"/>
              </a:lnSpc>
            </a:pPr>
            <a:r>
              <a:rPr lang="en-US" sz="1700" b="1" dirty="0">
                <a:solidFill>
                  <a:srgbClr val="002060"/>
                </a:solidFill>
                <a:ea typeface="Libre Baskerville" pitchFamily="34" charset="-122"/>
                <a:cs typeface="Libre Baskerville" pitchFamily="34" charset="-120"/>
              </a:rPr>
              <a:t>Adaptable Teaching</a:t>
            </a:r>
            <a:endParaRPr lang="en-US" sz="1700" b="1" dirty="0">
              <a:solidFill>
                <a:srgbClr val="002060"/>
              </a:solidFill>
            </a:endParaRPr>
          </a:p>
        </p:txBody>
      </p:sp>
      <p:sp>
        <p:nvSpPr>
          <p:cNvPr id="6" name="Text 4"/>
          <p:cNvSpPr/>
          <p:nvPr/>
        </p:nvSpPr>
        <p:spPr>
          <a:xfrm>
            <a:off x="540024" y="3190974"/>
            <a:ext cx="2436763" cy="1316832"/>
          </a:xfrm>
          <a:prstGeom prst="rect">
            <a:avLst/>
          </a:prstGeom>
          <a:noFill/>
          <a:ln/>
        </p:spPr>
        <p:txBody>
          <a:bodyPr wrap="square" lIns="64008" tIns="32004" rIns="64008" bIns="32004" rtlCol="0" anchor="t"/>
          <a:lstStyle/>
          <a:p>
            <a:pPr>
              <a:lnSpc>
                <a:spcPts val="2177"/>
              </a:lnSpc>
            </a:pPr>
            <a:r>
              <a:rPr lang="en-US" sz="1400" dirty="0">
                <a:ea typeface="Open Sans" pitchFamily="34" charset="-122"/>
                <a:cs typeface="Open Sans" pitchFamily="34" charset="-120"/>
              </a:rPr>
              <a:t>Instructional methods should be flexible and adaptable to cater to the diverse learning needs and styles of all students.</a:t>
            </a:r>
            <a:endParaRPr lang="en-US" sz="1400" dirty="0"/>
          </a:p>
        </p:txBody>
      </p:sp>
      <p:sp>
        <p:nvSpPr>
          <p:cNvPr id="7" name="Text 5"/>
          <p:cNvSpPr/>
          <p:nvPr/>
        </p:nvSpPr>
        <p:spPr>
          <a:xfrm>
            <a:off x="3357935" y="2663825"/>
            <a:ext cx="2436763" cy="642938"/>
          </a:xfrm>
          <a:prstGeom prst="rect">
            <a:avLst/>
          </a:prstGeom>
          <a:noFill/>
          <a:ln/>
        </p:spPr>
        <p:txBody>
          <a:bodyPr wrap="square" lIns="64008" tIns="32004" rIns="64008" bIns="32004" rtlCol="0" anchor="t"/>
          <a:lstStyle/>
          <a:p>
            <a:pPr>
              <a:lnSpc>
                <a:spcPts val="2127"/>
              </a:lnSpc>
            </a:pPr>
            <a:r>
              <a:rPr lang="en-US" sz="1700" b="1" dirty="0">
                <a:solidFill>
                  <a:srgbClr val="002060"/>
                </a:solidFill>
                <a:ea typeface="Libre Baskerville" pitchFamily="34" charset="-122"/>
                <a:cs typeface="Libre Baskerville" pitchFamily="34" charset="-120"/>
              </a:rPr>
              <a:t>Strengths-Based Approach</a:t>
            </a:r>
            <a:endParaRPr lang="en-US" sz="1700" b="1" dirty="0">
              <a:solidFill>
                <a:srgbClr val="002060"/>
              </a:solidFill>
            </a:endParaRPr>
          </a:p>
        </p:txBody>
      </p:sp>
      <p:sp>
        <p:nvSpPr>
          <p:cNvPr id="8" name="Text 6"/>
          <p:cNvSpPr/>
          <p:nvPr/>
        </p:nvSpPr>
        <p:spPr>
          <a:xfrm>
            <a:off x="3357935" y="3512444"/>
            <a:ext cx="2436763" cy="1646039"/>
          </a:xfrm>
          <a:prstGeom prst="rect">
            <a:avLst/>
          </a:prstGeom>
          <a:noFill/>
          <a:ln/>
        </p:spPr>
        <p:txBody>
          <a:bodyPr wrap="square" lIns="64008" tIns="32004" rIns="64008" bIns="32004" rtlCol="0" anchor="t"/>
          <a:lstStyle/>
          <a:p>
            <a:pPr>
              <a:lnSpc>
                <a:spcPts val="2177"/>
              </a:lnSpc>
            </a:pPr>
            <a:r>
              <a:rPr lang="en-US" sz="1400" dirty="0">
                <a:ea typeface="Open Sans" pitchFamily="34" charset="-122"/>
                <a:cs typeface="Open Sans" pitchFamily="34" charset="-120"/>
              </a:rPr>
              <a:t>The focus should be on identifying and nurturing the strengths and potential of each child, rather than solely emphasizing their limitations.</a:t>
            </a:r>
            <a:endParaRPr lang="en-US" sz="1400" dirty="0"/>
          </a:p>
        </p:txBody>
      </p:sp>
      <p:sp>
        <p:nvSpPr>
          <p:cNvPr id="9" name="Text 7"/>
          <p:cNvSpPr/>
          <p:nvPr/>
        </p:nvSpPr>
        <p:spPr>
          <a:xfrm>
            <a:off x="6175847" y="2663826"/>
            <a:ext cx="2121322" cy="321469"/>
          </a:xfrm>
          <a:prstGeom prst="rect">
            <a:avLst/>
          </a:prstGeom>
          <a:noFill/>
          <a:ln/>
        </p:spPr>
        <p:txBody>
          <a:bodyPr wrap="none" lIns="64008" tIns="32004" rIns="64008" bIns="32004" rtlCol="0" anchor="t"/>
          <a:lstStyle/>
          <a:p>
            <a:pPr>
              <a:lnSpc>
                <a:spcPts val="2127"/>
              </a:lnSpc>
            </a:pPr>
            <a:r>
              <a:rPr lang="en-US" sz="1700" b="1" dirty="0">
                <a:solidFill>
                  <a:srgbClr val="002060"/>
                </a:solidFill>
                <a:ea typeface="Libre Baskerville" pitchFamily="34" charset="-122"/>
                <a:cs typeface="Libre Baskerville" pitchFamily="34" charset="-120"/>
              </a:rPr>
              <a:t>Personalized Support</a:t>
            </a:r>
            <a:endParaRPr lang="en-US" sz="1700" b="1" dirty="0">
              <a:solidFill>
                <a:srgbClr val="002060"/>
              </a:solidFill>
            </a:endParaRPr>
          </a:p>
        </p:txBody>
      </p:sp>
      <p:sp>
        <p:nvSpPr>
          <p:cNvPr id="10" name="Text 8"/>
          <p:cNvSpPr/>
          <p:nvPr/>
        </p:nvSpPr>
        <p:spPr>
          <a:xfrm>
            <a:off x="6175847" y="3190974"/>
            <a:ext cx="2436763" cy="1975247"/>
          </a:xfrm>
          <a:prstGeom prst="rect">
            <a:avLst/>
          </a:prstGeom>
          <a:noFill/>
          <a:ln/>
        </p:spPr>
        <p:txBody>
          <a:bodyPr wrap="square" lIns="64008" tIns="32004" rIns="64008" bIns="32004" rtlCol="0" anchor="t"/>
          <a:lstStyle/>
          <a:p>
            <a:pPr>
              <a:lnSpc>
                <a:spcPts val="2177"/>
              </a:lnSpc>
            </a:pPr>
            <a:r>
              <a:rPr lang="en-US" sz="1400" dirty="0">
                <a:ea typeface="Open Sans" pitchFamily="34" charset="-122"/>
                <a:cs typeface="Open Sans" pitchFamily="34" charset="-120"/>
              </a:rPr>
              <a:t>Teachers should provide personalized support and interventions to ensure that every student can actively participate and succeed in the learning process.</a:t>
            </a:r>
            <a:endParaRPr lang="en-US" sz="1400" dirty="0"/>
          </a:p>
        </p:txBody>
      </p:sp>
      <p:pic>
        <p:nvPicPr>
          <p:cNvPr id="11" name="Picture 10" descr="blue logo png.png"/>
          <p:cNvPicPr/>
          <p:nvPr/>
        </p:nvPicPr>
        <p:blipFill>
          <a:blip r:embed="rId3" cstate="print"/>
          <a:stretch>
            <a:fillRect/>
          </a:stretch>
        </p:blipFill>
        <p:spPr>
          <a:xfrm>
            <a:off x="4589416" y="6159302"/>
            <a:ext cx="911679" cy="6359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AABCB6"/>
          </a:solidFill>
          <a:ln/>
        </p:spPr>
      </p:sp>
      <p:sp>
        <p:nvSpPr>
          <p:cNvPr id="3" name="Shape 1"/>
          <p:cNvSpPr/>
          <p:nvPr/>
        </p:nvSpPr>
        <p:spPr>
          <a:xfrm>
            <a:off x="0" y="0"/>
            <a:ext cx="9144000" cy="6858000"/>
          </a:xfrm>
          <a:prstGeom prst="rect">
            <a:avLst/>
          </a:prstGeom>
          <a:solidFill>
            <a:srgbClr val="FFF8F0"/>
          </a:solidFill>
          <a:ln/>
        </p:spPr>
      </p:sp>
      <p:sp>
        <p:nvSpPr>
          <p:cNvPr id="4" name="Text 2"/>
          <p:cNvSpPr/>
          <p:nvPr/>
        </p:nvSpPr>
        <p:spPr>
          <a:xfrm>
            <a:off x="540024" y="1339454"/>
            <a:ext cx="8063954" cy="779904"/>
          </a:xfrm>
          <a:prstGeom prst="rect">
            <a:avLst/>
          </a:prstGeom>
          <a:noFill/>
          <a:ln/>
        </p:spPr>
        <p:txBody>
          <a:bodyPr wrap="square" lIns="64008" tIns="32004" rIns="64008" bIns="32004" rtlCol="0" anchor="t"/>
          <a:lstStyle/>
          <a:p>
            <a:pPr>
              <a:lnSpc>
                <a:spcPts val="4253"/>
              </a:lnSpc>
            </a:pPr>
            <a:r>
              <a:rPr lang="en-US" sz="2400" kern="0" spc="-102" dirty="0">
                <a:solidFill>
                  <a:srgbClr val="7030A0"/>
                </a:solidFill>
                <a:latin typeface="Bitter" pitchFamily="34" charset="0"/>
                <a:ea typeface="Bitter" pitchFamily="34" charset="-122"/>
                <a:cs typeface="Bitter" pitchFamily="34" charset="-120"/>
              </a:rPr>
              <a:t>Inclusive Education: Adapting Curriculum and Training Teachers</a:t>
            </a:r>
            <a:endParaRPr lang="en-US" sz="2400" dirty="0">
              <a:solidFill>
                <a:srgbClr val="7030A0"/>
              </a:solidFill>
            </a:endParaRPr>
          </a:p>
        </p:txBody>
      </p:sp>
      <p:pic>
        <p:nvPicPr>
          <p:cNvPr id="5" name="Image 0" descr="preencoded.png"/>
          <p:cNvPicPr>
            <a:picLocks noChangeAspect="1"/>
          </p:cNvPicPr>
          <p:nvPr/>
        </p:nvPicPr>
        <p:blipFill>
          <a:blip r:embed="rId3"/>
          <a:stretch>
            <a:fillRect/>
          </a:stretch>
        </p:blipFill>
        <p:spPr>
          <a:xfrm>
            <a:off x="540023" y="2522438"/>
            <a:ext cx="385763" cy="514350"/>
          </a:xfrm>
          <a:prstGeom prst="rect">
            <a:avLst/>
          </a:prstGeom>
        </p:spPr>
      </p:pic>
      <p:sp>
        <p:nvSpPr>
          <p:cNvPr id="6" name="Text 3"/>
          <p:cNvSpPr/>
          <p:nvPr/>
        </p:nvSpPr>
        <p:spPr>
          <a:xfrm>
            <a:off x="540023" y="3242470"/>
            <a:ext cx="1969740" cy="321469"/>
          </a:xfrm>
          <a:prstGeom prst="rect">
            <a:avLst/>
          </a:prstGeom>
          <a:noFill/>
          <a:ln/>
        </p:spPr>
        <p:txBody>
          <a:bodyPr wrap="none" lIns="64008" tIns="32004" rIns="64008" bIns="32004" rtlCol="0" anchor="t"/>
          <a:lstStyle/>
          <a:p>
            <a:pPr>
              <a:lnSpc>
                <a:spcPts val="2127"/>
              </a:lnSpc>
            </a:pPr>
            <a:r>
              <a:rPr lang="en-US" sz="1700" b="1" kern="0" spc="-51" dirty="0">
                <a:solidFill>
                  <a:srgbClr val="FF0000"/>
                </a:solidFill>
                <a:latin typeface="Bitter" pitchFamily="34" charset="0"/>
                <a:ea typeface="Bitter" pitchFamily="34" charset="-122"/>
                <a:cs typeface="Bitter" pitchFamily="34" charset="-120"/>
              </a:rPr>
              <a:t>Curriculum Adaptation</a:t>
            </a:r>
            <a:endParaRPr lang="en-US" sz="1700" b="1" dirty="0">
              <a:solidFill>
                <a:srgbClr val="FF0000"/>
              </a:solidFill>
            </a:endParaRPr>
          </a:p>
        </p:txBody>
      </p:sp>
      <p:sp>
        <p:nvSpPr>
          <p:cNvPr id="7" name="Text 4"/>
          <p:cNvSpPr/>
          <p:nvPr/>
        </p:nvSpPr>
        <p:spPr>
          <a:xfrm>
            <a:off x="540023" y="3687366"/>
            <a:ext cx="2533650" cy="987623"/>
          </a:xfrm>
          <a:prstGeom prst="rect">
            <a:avLst/>
          </a:prstGeom>
          <a:noFill/>
          <a:ln/>
        </p:spPr>
        <p:txBody>
          <a:bodyPr wrap="square" lIns="64008" tIns="32004" rIns="64008" bIns="32004" rtlCol="0" anchor="t"/>
          <a:lstStyle/>
          <a:p>
            <a:pPr>
              <a:lnSpc>
                <a:spcPts val="2177"/>
              </a:lnSpc>
            </a:pPr>
            <a:r>
              <a:rPr lang="en-US" sz="1400" kern="0" spc="-27" dirty="0">
                <a:solidFill>
                  <a:srgbClr val="2B2E3C"/>
                </a:solidFill>
                <a:latin typeface="Open Sans" pitchFamily="34" charset="0"/>
                <a:ea typeface="Open Sans" pitchFamily="34" charset="-122"/>
                <a:cs typeface="Open Sans" pitchFamily="34" charset="-120"/>
              </a:rPr>
              <a:t>Modifying the curriculum to be accessible and inclusive for all students.</a:t>
            </a:r>
            <a:endParaRPr lang="en-US" sz="1400" dirty="0"/>
          </a:p>
        </p:txBody>
      </p:sp>
      <p:pic>
        <p:nvPicPr>
          <p:cNvPr id="8" name="Image 1" descr="preencoded.png"/>
          <p:cNvPicPr>
            <a:picLocks noChangeAspect="1"/>
          </p:cNvPicPr>
          <p:nvPr/>
        </p:nvPicPr>
        <p:blipFill>
          <a:blip r:embed="rId4"/>
          <a:stretch>
            <a:fillRect/>
          </a:stretch>
        </p:blipFill>
        <p:spPr>
          <a:xfrm>
            <a:off x="3305100" y="2522438"/>
            <a:ext cx="385763" cy="514350"/>
          </a:xfrm>
          <a:prstGeom prst="rect">
            <a:avLst/>
          </a:prstGeom>
        </p:spPr>
      </p:pic>
      <p:sp>
        <p:nvSpPr>
          <p:cNvPr id="9" name="Text 5"/>
          <p:cNvSpPr/>
          <p:nvPr/>
        </p:nvSpPr>
        <p:spPr>
          <a:xfrm>
            <a:off x="3305100" y="3242470"/>
            <a:ext cx="1928813" cy="321469"/>
          </a:xfrm>
          <a:prstGeom prst="rect">
            <a:avLst/>
          </a:prstGeom>
          <a:noFill/>
          <a:ln/>
        </p:spPr>
        <p:txBody>
          <a:bodyPr wrap="none" lIns="64008" tIns="32004" rIns="64008" bIns="32004" rtlCol="0" anchor="t"/>
          <a:lstStyle/>
          <a:p>
            <a:pPr>
              <a:lnSpc>
                <a:spcPts val="2127"/>
              </a:lnSpc>
            </a:pPr>
            <a:r>
              <a:rPr lang="en-US" sz="1700" b="1" kern="0" spc="-51" dirty="0">
                <a:solidFill>
                  <a:srgbClr val="FF0000"/>
                </a:solidFill>
                <a:latin typeface="Bitter" pitchFamily="34" charset="0"/>
                <a:ea typeface="Bitter" pitchFamily="34" charset="-122"/>
                <a:cs typeface="Bitter" pitchFamily="34" charset="-120"/>
              </a:rPr>
              <a:t>Teacher Training</a:t>
            </a:r>
            <a:endParaRPr lang="en-US" sz="1700" b="1" dirty="0">
              <a:solidFill>
                <a:srgbClr val="FF0000"/>
              </a:solidFill>
            </a:endParaRPr>
          </a:p>
        </p:txBody>
      </p:sp>
      <p:sp>
        <p:nvSpPr>
          <p:cNvPr id="10" name="Text 6"/>
          <p:cNvSpPr/>
          <p:nvPr/>
        </p:nvSpPr>
        <p:spPr>
          <a:xfrm>
            <a:off x="3305101" y="3687366"/>
            <a:ext cx="2533724" cy="987623"/>
          </a:xfrm>
          <a:prstGeom prst="rect">
            <a:avLst/>
          </a:prstGeom>
          <a:noFill/>
          <a:ln/>
        </p:spPr>
        <p:txBody>
          <a:bodyPr wrap="square" lIns="64008" tIns="32004" rIns="64008" bIns="32004" rtlCol="0" anchor="t"/>
          <a:lstStyle/>
          <a:p>
            <a:pPr>
              <a:lnSpc>
                <a:spcPts val="2177"/>
              </a:lnSpc>
            </a:pPr>
            <a:r>
              <a:rPr lang="en-US" sz="1400" kern="0" spc="-27" dirty="0">
                <a:solidFill>
                  <a:srgbClr val="2B2E3C"/>
                </a:solidFill>
                <a:latin typeface="Open Sans" pitchFamily="34" charset="0"/>
                <a:ea typeface="Open Sans" pitchFamily="34" charset="-122"/>
                <a:cs typeface="Open Sans" pitchFamily="34" charset="-120"/>
              </a:rPr>
              <a:t>Equipping teachers with the skills and knowledge to handle diverse classrooms effectively.</a:t>
            </a:r>
            <a:endParaRPr lang="en-US" sz="1400" dirty="0"/>
          </a:p>
        </p:txBody>
      </p:sp>
      <p:pic>
        <p:nvPicPr>
          <p:cNvPr id="11" name="Image 2" descr="preencoded.png"/>
          <p:cNvPicPr>
            <a:picLocks noChangeAspect="1"/>
          </p:cNvPicPr>
          <p:nvPr/>
        </p:nvPicPr>
        <p:blipFill>
          <a:blip r:embed="rId5"/>
          <a:stretch>
            <a:fillRect/>
          </a:stretch>
        </p:blipFill>
        <p:spPr>
          <a:xfrm>
            <a:off x="6070252" y="2522438"/>
            <a:ext cx="385763" cy="514350"/>
          </a:xfrm>
          <a:prstGeom prst="rect">
            <a:avLst/>
          </a:prstGeom>
        </p:spPr>
      </p:pic>
      <p:sp>
        <p:nvSpPr>
          <p:cNvPr id="12" name="Text 7"/>
          <p:cNvSpPr/>
          <p:nvPr/>
        </p:nvSpPr>
        <p:spPr>
          <a:xfrm>
            <a:off x="6070252" y="3242470"/>
            <a:ext cx="1928813" cy="321469"/>
          </a:xfrm>
          <a:prstGeom prst="rect">
            <a:avLst/>
          </a:prstGeom>
          <a:noFill/>
          <a:ln/>
        </p:spPr>
        <p:txBody>
          <a:bodyPr wrap="none" lIns="64008" tIns="32004" rIns="64008" bIns="32004" rtlCol="0" anchor="t"/>
          <a:lstStyle/>
          <a:p>
            <a:pPr>
              <a:lnSpc>
                <a:spcPts val="2127"/>
              </a:lnSpc>
            </a:pPr>
            <a:r>
              <a:rPr lang="en-US" sz="1700" b="1" kern="0" spc="-51" dirty="0">
                <a:solidFill>
                  <a:srgbClr val="FF0000"/>
                </a:solidFill>
                <a:latin typeface="Bitter" pitchFamily="34" charset="0"/>
                <a:ea typeface="Bitter" pitchFamily="34" charset="-122"/>
                <a:cs typeface="Bitter" pitchFamily="34" charset="-120"/>
              </a:rPr>
              <a:t>Support Services</a:t>
            </a:r>
            <a:endParaRPr lang="en-US" sz="1700" b="1" dirty="0">
              <a:solidFill>
                <a:srgbClr val="FF0000"/>
              </a:solidFill>
            </a:endParaRPr>
          </a:p>
        </p:txBody>
      </p:sp>
      <p:sp>
        <p:nvSpPr>
          <p:cNvPr id="13" name="Text 8"/>
          <p:cNvSpPr/>
          <p:nvPr/>
        </p:nvSpPr>
        <p:spPr>
          <a:xfrm>
            <a:off x="6070253" y="3687366"/>
            <a:ext cx="2533724" cy="1316832"/>
          </a:xfrm>
          <a:prstGeom prst="rect">
            <a:avLst/>
          </a:prstGeom>
          <a:noFill/>
          <a:ln/>
        </p:spPr>
        <p:txBody>
          <a:bodyPr wrap="square" lIns="64008" tIns="32004" rIns="64008" bIns="32004" rtlCol="0" anchor="t"/>
          <a:lstStyle/>
          <a:p>
            <a:pPr>
              <a:lnSpc>
                <a:spcPts val="2177"/>
              </a:lnSpc>
            </a:pPr>
            <a:r>
              <a:rPr lang="en-US" sz="1400" kern="0" spc="-27" dirty="0">
                <a:solidFill>
                  <a:srgbClr val="2B2E3C"/>
                </a:solidFill>
                <a:latin typeface="Open Sans" pitchFamily="34" charset="0"/>
                <a:ea typeface="Open Sans" pitchFamily="34" charset="-122"/>
                <a:cs typeface="Open Sans" pitchFamily="34" charset="-120"/>
              </a:rPr>
              <a:t>Providing additional support, such as speech therapy, occupational therapy, and counseling within the mainstream school setting.</a:t>
            </a:r>
            <a:endParaRPr lang="en-US" sz="1400" dirty="0"/>
          </a:p>
        </p:txBody>
      </p:sp>
      <p:pic>
        <p:nvPicPr>
          <p:cNvPr id="14" name="Picture 13" descr="blue logo png.png"/>
          <p:cNvPicPr/>
          <p:nvPr/>
        </p:nvPicPr>
        <p:blipFill>
          <a:blip r:embed="rId6" cstate="print"/>
          <a:stretch>
            <a:fillRect/>
          </a:stretch>
        </p:blipFill>
        <p:spPr>
          <a:xfrm>
            <a:off x="4589416" y="6159302"/>
            <a:ext cx="911679" cy="63595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F4F0FF"/>
          </a:solidFill>
          <a:ln/>
        </p:spPr>
      </p:sp>
      <p:sp>
        <p:nvSpPr>
          <p:cNvPr id="3" name="Shape 1"/>
          <p:cNvSpPr/>
          <p:nvPr/>
        </p:nvSpPr>
        <p:spPr>
          <a:xfrm>
            <a:off x="0" y="0"/>
            <a:ext cx="9144000" cy="68580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0" y="0"/>
            <a:ext cx="2286000" cy="6858000"/>
          </a:xfrm>
          <a:prstGeom prst="rect">
            <a:avLst/>
          </a:prstGeom>
        </p:spPr>
      </p:pic>
      <p:sp>
        <p:nvSpPr>
          <p:cNvPr id="5" name="Text 2"/>
          <p:cNvSpPr/>
          <p:nvPr/>
        </p:nvSpPr>
        <p:spPr>
          <a:xfrm>
            <a:off x="2747442" y="905669"/>
            <a:ext cx="3687217" cy="549275"/>
          </a:xfrm>
          <a:prstGeom prst="rect">
            <a:avLst/>
          </a:prstGeom>
          <a:noFill/>
          <a:ln/>
        </p:spPr>
        <p:txBody>
          <a:bodyPr wrap="none" lIns="64008" tIns="32004" rIns="64008" bIns="32004" rtlCol="0" anchor="t"/>
          <a:lstStyle/>
          <a:p>
            <a:pPr>
              <a:lnSpc>
                <a:spcPts val="3634"/>
              </a:lnSpc>
            </a:pPr>
            <a:r>
              <a:rPr lang="en-US" sz="3200" dirty="0">
                <a:solidFill>
                  <a:srgbClr val="FF0000"/>
                </a:solidFill>
                <a:ea typeface="Libre Baskerville" pitchFamily="34" charset="-122"/>
                <a:cs typeface="Libre Baskerville" pitchFamily="34" charset="-120"/>
              </a:rPr>
              <a:t>Holistic Development</a:t>
            </a:r>
            <a:endParaRPr lang="en-US" sz="3200" dirty="0">
              <a:solidFill>
                <a:srgbClr val="FF0000"/>
              </a:solidFill>
            </a:endParaRPr>
          </a:p>
        </p:txBody>
      </p:sp>
      <p:sp>
        <p:nvSpPr>
          <p:cNvPr id="6" name="Shape 3"/>
          <p:cNvSpPr/>
          <p:nvPr/>
        </p:nvSpPr>
        <p:spPr>
          <a:xfrm>
            <a:off x="2931989" y="1718568"/>
            <a:ext cx="26343" cy="4233763"/>
          </a:xfrm>
          <a:prstGeom prst="rect">
            <a:avLst/>
          </a:prstGeom>
          <a:solidFill>
            <a:srgbClr val="B8B7E0"/>
          </a:solidFill>
          <a:ln/>
        </p:spPr>
      </p:sp>
      <p:sp>
        <p:nvSpPr>
          <p:cNvPr id="7" name="Shape 4"/>
          <p:cNvSpPr/>
          <p:nvPr/>
        </p:nvSpPr>
        <p:spPr>
          <a:xfrm>
            <a:off x="3093467" y="2096493"/>
            <a:ext cx="461442" cy="35123"/>
          </a:xfrm>
          <a:prstGeom prst="rect">
            <a:avLst/>
          </a:prstGeom>
          <a:solidFill>
            <a:srgbClr val="B8B7E0"/>
          </a:solidFill>
          <a:ln/>
        </p:spPr>
      </p:sp>
      <p:sp>
        <p:nvSpPr>
          <p:cNvPr id="8" name="Shape 5"/>
          <p:cNvSpPr/>
          <p:nvPr/>
        </p:nvSpPr>
        <p:spPr>
          <a:xfrm>
            <a:off x="2796853" y="1916311"/>
            <a:ext cx="296614" cy="395486"/>
          </a:xfrm>
          <a:prstGeom prst="roundRect">
            <a:avLst>
              <a:gd name="adj" fmla="val 26670"/>
            </a:avLst>
          </a:prstGeom>
          <a:solidFill>
            <a:srgbClr val="DED6FF"/>
          </a:solidFill>
          <a:ln/>
        </p:spPr>
      </p:sp>
      <p:sp>
        <p:nvSpPr>
          <p:cNvPr id="9" name="Text 6"/>
          <p:cNvSpPr/>
          <p:nvPr/>
        </p:nvSpPr>
        <p:spPr>
          <a:xfrm>
            <a:off x="2901033" y="1982193"/>
            <a:ext cx="88255" cy="263723"/>
          </a:xfrm>
          <a:prstGeom prst="rect">
            <a:avLst/>
          </a:prstGeom>
          <a:noFill/>
          <a:ln/>
        </p:spPr>
        <p:txBody>
          <a:bodyPr wrap="none" lIns="64008" tIns="32004" rIns="64008" bIns="32004" rtlCol="0" anchor="t"/>
          <a:lstStyle/>
          <a:p>
            <a:pPr algn="ctr">
              <a:lnSpc>
                <a:spcPts val="1744"/>
              </a:lnSpc>
            </a:pPr>
            <a:r>
              <a:rPr lang="en-US" sz="2000" dirty="0">
                <a:solidFill>
                  <a:srgbClr val="5955EB"/>
                </a:solidFill>
                <a:ea typeface="Libre Baskerville" pitchFamily="34" charset="-122"/>
                <a:cs typeface="Libre Baskerville" pitchFamily="34" charset="-120"/>
              </a:rPr>
              <a:t>1</a:t>
            </a:r>
            <a:endParaRPr lang="en-US" sz="2000" dirty="0"/>
          </a:p>
        </p:txBody>
      </p:sp>
      <p:sp>
        <p:nvSpPr>
          <p:cNvPr id="10" name="Text 7"/>
          <p:cNvSpPr/>
          <p:nvPr/>
        </p:nvSpPr>
        <p:spPr>
          <a:xfrm>
            <a:off x="3670251" y="1894284"/>
            <a:ext cx="1647974" cy="274638"/>
          </a:xfrm>
          <a:prstGeom prst="rect">
            <a:avLst/>
          </a:prstGeom>
          <a:noFill/>
          <a:ln/>
        </p:spPr>
        <p:txBody>
          <a:bodyPr wrap="none" lIns="64008" tIns="32004" rIns="64008" bIns="32004" rtlCol="0" anchor="t"/>
          <a:lstStyle/>
          <a:p>
            <a:pPr>
              <a:lnSpc>
                <a:spcPts val="1817"/>
              </a:lnSpc>
            </a:pPr>
            <a:r>
              <a:rPr lang="en-US" sz="1800" b="1" dirty="0">
                <a:solidFill>
                  <a:srgbClr val="7030A0"/>
                </a:solidFill>
                <a:ea typeface="Libre Baskerville" pitchFamily="34" charset="-122"/>
                <a:cs typeface="Libre Baskerville" pitchFamily="34" charset="-120"/>
              </a:rPr>
              <a:t>Academic Growth</a:t>
            </a:r>
            <a:endParaRPr lang="en-US" sz="1800" b="1" dirty="0">
              <a:solidFill>
                <a:srgbClr val="7030A0"/>
              </a:solidFill>
            </a:endParaRPr>
          </a:p>
        </p:txBody>
      </p:sp>
      <p:sp>
        <p:nvSpPr>
          <p:cNvPr id="11" name="Text 8"/>
          <p:cNvSpPr/>
          <p:nvPr/>
        </p:nvSpPr>
        <p:spPr>
          <a:xfrm>
            <a:off x="3670251" y="2274392"/>
            <a:ext cx="5012308" cy="562570"/>
          </a:xfrm>
          <a:prstGeom prst="rect">
            <a:avLst/>
          </a:prstGeom>
          <a:noFill/>
          <a:ln/>
        </p:spPr>
        <p:txBody>
          <a:bodyPr wrap="square" lIns="64008" tIns="32004" rIns="64008" bIns="32004" rtlCol="0" anchor="t"/>
          <a:lstStyle/>
          <a:p>
            <a:pPr>
              <a:lnSpc>
                <a:spcPts val="1861"/>
              </a:lnSpc>
            </a:pPr>
            <a:r>
              <a:rPr lang="en-US" sz="1600" dirty="0">
                <a:ea typeface="Open Sans" pitchFamily="34" charset="-122"/>
                <a:cs typeface="Open Sans" pitchFamily="34" charset="-120"/>
              </a:rPr>
              <a:t>Inclusive education aims to foster academic excellence by providing appropriate resources, support, and learning opportunities for all students.</a:t>
            </a:r>
            <a:endParaRPr lang="en-US" sz="1600" dirty="0"/>
          </a:p>
        </p:txBody>
      </p:sp>
      <p:sp>
        <p:nvSpPr>
          <p:cNvPr id="12" name="Shape 9"/>
          <p:cNvSpPr/>
          <p:nvPr/>
        </p:nvSpPr>
        <p:spPr>
          <a:xfrm>
            <a:off x="3093467" y="3566319"/>
            <a:ext cx="461442" cy="35123"/>
          </a:xfrm>
          <a:prstGeom prst="rect">
            <a:avLst/>
          </a:prstGeom>
          <a:solidFill>
            <a:srgbClr val="B8B7E0"/>
          </a:solidFill>
          <a:ln/>
        </p:spPr>
      </p:sp>
      <p:sp>
        <p:nvSpPr>
          <p:cNvPr id="13" name="Shape 10"/>
          <p:cNvSpPr/>
          <p:nvPr/>
        </p:nvSpPr>
        <p:spPr>
          <a:xfrm>
            <a:off x="2796853" y="3386138"/>
            <a:ext cx="296614" cy="395486"/>
          </a:xfrm>
          <a:prstGeom prst="roundRect">
            <a:avLst>
              <a:gd name="adj" fmla="val 26670"/>
            </a:avLst>
          </a:prstGeom>
          <a:solidFill>
            <a:srgbClr val="DED6FF"/>
          </a:solidFill>
          <a:ln/>
        </p:spPr>
      </p:sp>
      <p:sp>
        <p:nvSpPr>
          <p:cNvPr id="14" name="Text 11"/>
          <p:cNvSpPr/>
          <p:nvPr/>
        </p:nvSpPr>
        <p:spPr>
          <a:xfrm>
            <a:off x="2884215" y="3452019"/>
            <a:ext cx="121816" cy="263723"/>
          </a:xfrm>
          <a:prstGeom prst="rect">
            <a:avLst/>
          </a:prstGeom>
          <a:noFill/>
          <a:ln/>
        </p:spPr>
        <p:txBody>
          <a:bodyPr wrap="none" lIns="64008" tIns="32004" rIns="64008" bIns="32004" rtlCol="0" anchor="t"/>
          <a:lstStyle/>
          <a:p>
            <a:pPr algn="ctr">
              <a:lnSpc>
                <a:spcPts val="1744"/>
              </a:lnSpc>
            </a:pPr>
            <a:r>
              <a:rPr lang="en-US" sz="2000" dirty="0">
                <a:solidFill>
                  <a:srgbClr val="5955EB"/>
                </a:solidFill>
                <a:ea typeface="Libre Baskerville" pitchFamily="34" charset="-122"/>
                <a:cs typeface="Libre Baskerville" pitchFamily="34" charset="-120"/>
              </a:rPr>
              <a:t>2</a:t>
            </a:r>
            <a:endParaRPr lang="en-US" sz="2000" dirty="0"/>
          </a:p>
        </p:txBody>
      </p:sp>
      <p:sp>
        <p:nvSpPr>
          <p:cNvPr id="15" name="Text 12"/>
          <p:cNvSpPr/>
          <p:nvPr/>
        </p:nvSpPr>
        <p:spPr>
          <a:xfrm>
            <a:off x="3670251" y="3364111"/>
            <a:ext cx="2279749" cy="274638"/>
          </a:xfrm>
          <a:prstGeom prst="rect">
            <a:avLst/>
          </a:prstGeom>
          <a:noFill/>
          <a:ln/>
        </p:spPr>
        <p:txBody>
          <a:bodyPr wrap="none" lIns="64008" tIns="32004" rIns="64008" bIns="32004" rtlCol="0" anchor="t"/>
          <a:lstStyle/>
          <a:p>
            <a:pPr>
              <a:lnSpc>
                <a:spcPts val="1817"/>
              </a:lnSpc>
            </a:pPr>
            <a:r>
              <a:rPr lang="en-US" sz="1800" b="1" dirty="0">
                <a:solidFill>
                  <a:srgbClr val="7030A0"/>
                </a:solidFill>
                <a:ea typeface="Libre Baskerville" pitchFamily="34" charset="-122"/>
                <a:cs typeface="Libre Baskerville" pitchFamily="34" charset="-120"/>
              </a:rPr>
              <a:t>Social-Emotional Learning</a:t>
            </a:r>
            <a:endParaRPr lang="en-US" sz="1800" b="1" dirty="0">
              <a:solidFill>
                <a:srgbClr val="7030A0"/>
              </a:solidFill>
            </a:endParaRPr>
          </a:p>
        </p:txBody>
      </p:sp>
      <p:sp>
        <p:nvSpPr>
          <p:cNvPr id="16" name="Text 13"/>
          <p:cNvSpPr/>
          <p:nvPr/>
        </p:nvSpPr>
        <p:spPr>
          <a:xfrm>
            <a:off x="3670251" y="3744218"/>
            <a:ext cx="5012308" cy="562570"/>
          </a:xfrm>
          <a:prstGeom prst="rect">
            <a:avLst/>
          </a:prstGeom>
          <a:noFill/>
          <a:ln/>
        </p:spPr>
        <p:txBody>
          <a:bodyPr wrap="square" lIns="64008" tIns="32004" rIns="64008" bIns="32004" rtlCol="0" anchor="t"/>
          <a:lstStyle/>
          <a:p>
            <a:pPr>
              <a:lnSpc>
                <a:spcPts val="1861"/>
              </a:lnSpc>
            </a:pPr>
            <a:r>
              <a:rPr lang="en-US" sz="1600" dirty="0">
                <a:ea typeface="Open Sans" pitchFamily="34" charset="-122"/>
                <a:cs typeface="Open Sans" pitchFamily="34" charset="-120"/>
              </a:rPr>
              <a:t>Inclusive practices should nurture the social and emotional well-being of students, helping them develop essential life skills and resilience.</a:t>
            </a:r>
            <a:endParaRPr lang="en-US" sz="1600" dirty="0"/>
          </a:p>
        </p:txBody>
      </p:sp>
      <p:sp>
        <p:nvSpPr>
          <p:cNvPr id="17" name="Shape 14"/>
          <p:cNvSpPr/>
          <p:nvPr/>
        </p:nvSpPr>
        <p:spPr>
          <a:xfrm>
            <a:off x="3093467" y="5036145"/>
            <a:ext cx="461442" cy="35123"/>
          </a:xfrm>
          <a:prstGeom prst="rect">
            <a:avLst/>
          </a:prstGeom>
          <a:solidFill>
            <a:srgbClr val="B8B7E0"/>
          </a:solidFill>
          <a:ln/>
        </p:spPr>
      </p:sp>
      <p:sp>
        <p:nvSpPr>
          <p:cNvPr id="18" name="Shape 15"/>
          <p:cNvSpPr/>
          <p:nvPr/>
        </p:nvSpPr>
        <p:spPr>
          <a:xfrm>
            <a:off x="2796853" y="4855965"/>
            <a:ext cx="296614" cy="395486"/>
          </a:xfrm>
          <a:prstGeom prst="roundRect">
            <a:avLst>
              <a:gd name="adj" fmla="val 26670"/>
            </a:avLst>
          </a:prstGeom>
          <a:solidFill>
            <a:srgbClr val="DED6FF"/>
          </a:solidFill>
          <a:ln/>
        </p:spPr>
      </p:sp>
      <p:sp>
        <p:nvSpPr>
          <p:cNvPr id="19" name="Text 16"/>
          <p:cNvSpPr/>
          <p:nvPr/>
        </p:nvSpPr>
        <p:spPr>
          <a:xfrm>
            <a:off x="2884215" y="4921845"/>
            <a:ext cx="121816" cy="263723"/>
          </a:xfrm>
          <a:prstGeom prst="rect">
            <a:avLst/>
          </a:prstGeom>
          <a:noFill/>
          <a:ln/>
        </p:spPr>
        <p:txBody>
          <a:bodyPr wrap="none" lIns="64008" tIns="32004" rIns="64008" bIns="32004" rtlCol="0" anchor="t"/>
          <a:lstStyle/>
          <a:p>
            <a:pPr algn="ctr">
              <a:lnSpc>
                <a:spcPts val="1744"/>
              </a:lnSpc>
            </a:pPr>
            <a:r>
              <a:rPr lang="en-US" sz="2000" dirty="0">
                <a:solidFill>
                  <a:srgbClr val="5955EB"/>
                </a:solidFill>
                <a:ea typeface="Libre Baskerville" pitchFamily="34" charset="-122"/>
                <a:cs typeface="Libre Baskerville" pitchFamily="34" charset="-120"/>
              </a:rPr>
              <a:t>3</a:t>
            </a:r>
            <a:endParaRPr lang="en-US" sz="2000" dirty="0"/>
          </a:p>
        </p:txBody>
      </p:sp>
      <p:sp>
        <p:nvSpPr>
          <p:cNvPr id="20" name="Text 17"/>
          <p:cNvSpPr/>
          <p:nvPr/>
        </p:nvSpPr>
        <p:spPr>
          <a:xfrm>
            <a:off x="3670250" y="4833938"/>
            <a:ext cx="2539008" cy="274638"/>
          </a:xfrm>
          <a:prstGeom prst="rect">
            <a:avLst/>
          </a:prstGeom>
          <a:noFill/>
          <a:ln/>
        </p:spPr>
        <p:txBody>
          <a:bodyPr wrap="none" lIns="64008" tIns="32004" rIns="64008" bIns="32004" rtlCol="0" anchor="t"/>
          <a:lstStyle/>
          <a:p>
            <a:pPr>
              <a:lnSpc>
                <a:spcPts val="1817"/>
              </a:lnSpc>
            </a:pPr>
            <a:r>
              <a:rPr lang="en-US" sz="1800" b="1" dirty="0">
                <a:solidFill>
                  <a:srgbClr val="7030A0"/>
                </a:solidFill>
                <a:ea typeface="Libre Baskerville" pitchFamily="34" charset="-122"/>
                <a:cs typeface="Libre Baskerville" pitchFamily="34" charset="-120"/>
              </a:rPr>
              <a:t>Comprehensive Development</a:t>
            </a:r>
            <a:endParaRPr lang="en-US" sz="1800" b="1" dirty="0">
              <a:solidFill>
                <a:srgbClr val="7030A0"/>
              </a:solidFill>
            </a:endParaRPr>
          </a:p>
        </p:txBody>
      </p:sp>
      <p:sp>
        <p:nvSpPr>
          <p:cNvPr id="21" name="Text 18"/>
          <p:cNvSpPr/>
          <p:nvPr/>
        </p:nvSpPr>
        <p:spPr>
          <a:xfrm>
            <a:off x="3670251" y="5214044"/>
            <a:ext cx="5012308" cy="562570"/>
          </a:xfrm>
          <a:prstGeom prst="rect">
            <a:avLst/>
          </a:prstGeom>
          <a:noFill/>
          <a:ln/>
        </p:spPr>
        <p:txBody>
          <a:bodyPr wrap="square" lIns="64008" tIns="32004" rIns="64008" bIns="32004" rtlCol="0" anchor="t"/>
          <a:lstStyle/>
          <a:p>
            <a:pPr>
              <a:lnSpc>
                <a:spcPts val="1861"/>
              </a:lnSpc>
            </a:pPr>
            <a:r>
              <a:rPr lang="en-US" sz="1600" dirty="0">
                <a:ea typeface="Open Sans" pitchFamily="34" charset="-122"/>
                <a:cs typeface="Open Sans" pitchFamily="34" charset="-120"/>
              </a:rPr>
              <a:t>The ultimate goal of inclusive education is to support the holistic development of each child, encompassing their intellectual, physical, and personal growth.</a:t>
            </a:r>
            <a:endParaRPr lang="en-US" sz="1600" dirty="0"/>
          </a:p>
        </p:txBody>
      </p:sp>
      <p:pic>
        <p:nvPicPr>
          <p:cNvPr id="23" name="Picture 22" descr="blue logo png.png"/>
          <p:cNvPicPr/>
          <p:nvPr/>
        </p:nvPicPr>
        <p:blipFill>
          <a:blip r:embed="rId4" cstate="print"/>
          <a:stretch>
            <a:fillRect/>
          </a:stretch>
        </p:blipFill>
        <p:spPr>
          <a:xfrm>
            <a:off x="4589416" y="6159302"/>
            <a:ext cx="911679" cy="6359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AABCB6"/>
          </a:solidFill>
          <a:ln/>
        </p:spPr>
      </p:sp>
      <p:sp>
        <p:nvSpPr>
          <p:cNvPr id="3" name="Shape 1"/>
          <p:cNvSpPr/>
          <p:nvPr/>
        </p:nvSpPr>
        <p:spPr>
          <a:xfrm>
            <a:off x="0" y="0"/>
            <a:ext cx="9144000" cy="6858000"/>
          </a:xfrm>
          <a:prstGeom prst="rect">
            <a:avLst/>
          </a:prstGeom>
          <a:solidFill>
            <a:srgbClr val="FFF8F0"/>
          </a:solidFill>
          <a:ln/>
        </p:spPr>
      </p:sp>
      <p:sp>
        <p:nvSpPr>
          <p:cNvPr id="4" name="Text 2"/>
          <p:cNvSpPr/>
          <p:nvPr/>
        </p:nvSpPr>
        <p:spPr>
          <a:xfrm>
            <a:off x="540024" y="1027014"/>
            <a:ext cx="7388944" cy="642938"/>
          </a:xfrm>
          <a:prstGeom prst="rect">
            <a:avLst/>
          </a:prstGeom>
          <a:noFill/>
          <a:ln/>
        </p:spPr>
        <p:txBody>
          <a:bodyPr wrap="none" lIns="64008" tIns="32004" rIns="64008" bIns="32004" rtlCol="0" anchor="t"/>
          <a:lstStyle/>
          <a:p>
            <a:pPr>
              <a:lnSpc>
                <a:spcPts val="4253"/>
              </a:lnSpc>
            </a:pPr>
            <a:r>
              <a:rPr lang="en-US" sz="2800" kern="0" spc="-102" dirty="0">
                <a:solidFill>
                  <a:srgbClr val="FF0000"/>
                </a:solidFill>
                <a:latin typeface="Bitter" pitchFamily="34" charset="0"/>
                <a:ea typeface="Bitter" pitchFamily="34" charset="-122"/>
                <a:cs typeface="Bitter" pitchFamily="34" charset="-120"/>
              </a:rPr>
              <a:t>Collaborative Efforts for Inclusive Education</a:t>
            </a:r>
            <a:endParaRPr lang="en-US" sz="2800" dirty="0">
              <a:solidFill>
                <a:srgbClr val="FF0000"/>
              </a:solidFill>
            </a:endParaRPr>
          </a:p>
        </p:txBody>
      </p:sp>
      <p:pic>
        <p:nvPicPr>
          <p:cNvPr id="5" name="Image 0" descr="preencoded.png"/>
          <p:cNvPicPr>
            <a:picLocks noChangeAspect="1"/>
          </p:cNvPicPr>
          <p:nvPr/>
        </p:nvPicPr>
        <p:blipFill>
          <a:blip r:embed="rId3"/>
          <a:stretch>
            <a:fillRect/>
          </a:stretch>
        </p:blipFill>
        <p:spPr>
          <a:xfrm>
            <a:off x="540023" y="2081411"/>
            <a:ext cx="2015951" cy="822920"/>
          </a:xfrm>
          <a:prstGeom prst="rect">
            <a:avLst/>
          </a:prstGeom>
        </p:spPr>
      </p:pic>
      <p:sp>
        <p:nvSpPr>
          <p:cNvPr id="6" name="Text 3"/>
          <p:cNvSpPr/>
          <p:nvPr/>
        </p:nvSpPr>
        <p:spPr>
          <a:xfrm>
            <a:off x="694283" y="3212902"/>
            <a:ext cx="1707431" cy="321469"/>
          </a:xfrm>
          <a:prstGeom prst="rect">
            <a:avLst/>
          </a:prstGeom>
          <a:noFill/>
          <a:ln/>
        </p:spPr>
        <p:txBody>
          <a:bodyPr wrap="none" lIns="64008" tIns="32004" rIns="64008" bIns="32004" rtlCol="0" anchor="t"/>
          <a:lstStyle/>
          <a:p>
            <a:pPr>
              <a:lnSpc>
                <a:spcPts val="2127"/>
              </a:lnSpc>
            </a:pPr>
            <a:r>
              <a:rPr lang="en-US" sz="1700" b="1" kern="0" spc="-51" dirty="0">
                <a:solidFill>
                  <a:srgbClr val="7030A0"/>
                </a:solidFill>
                <a:latin typeface="Bitter" pitchFamily="34" charset="0"/>
                <a:ea typeface="Bitter" pitchFamily="34" charset="-122"/>
                <a:cs typeface="Bitter" pitchFamily="34" charset="-120"/>
              </a:rPr>
              <a:t>Teachers</a:t>
            </a:r>
            <a:endParaRPr lang="en-US" sz="1700" b="1" dirty="0">
              <a:solidFill>
                <a:srgbClr val="7030A0"/>
              </a:solidFill>
            </a:endParaRPr>
          </a:p>
        </p:txBody>
      </p:sp>
      <p:sp>
        <p:nvSpPr>
          <p:cNvPr id="7" name="Text 4"/>
          <p:cNvSpPr/>
          <p:nvPr/>
        </p:nvSpPr>
        <p:spPr>
          <a:xfrm>
            <a:off x="694283" y="3657799"/>
            <a:ext cx="1707431" cy="1646039"/>
          </a:xfrm>
          <a:prstGeom prst="rect">
            <a:avLst/>
          </a:prstGeom>
          <a:noFill/>
          <a:ln/>
        </p:spPr>
        <p:txBody>
          <a:bodyPr wrap="square" lIns="64008" tIns="32004" rIns="64008" bIns="32004" rtlCol="0" anchor="t"/>
          <a:lstStyle/>
          <a:p>
            <a:pPr algn="ctr">
              <a:lnSpc>
                <a:spcPts val="2177"/>
              </a:lnSpc>
            </a:pPr>
            <a:r>
              <a:rPr lang="en-US" sz="1600" kern="0" spc="-27" dirty="0">
                <a:solidFill>
                  <a:srgbClr val="002060"/>
                </a:solidFill>
                <a:ea typeface="Open Sans" pitchFamily="34" charset="-122"/>
                <a:cs typeface="Open Sans" pitchFamily="34" charset="-120"/>
              </a:rPr>
              <a:t>Play a crucial role in creating an inclusive classroom environment and adapting teaching strategies.</a:t>
            </a:r>
            <a:endParaRPr lang="en-US" sz="1600" dirty="0">
              <a:solidFill>
                <a:srgbClr val="002060"/>
              </a:solidFill>
            </a:endParaRPr>
          </a:p>
        </p:txBody>
      </p:sp>
      <p:pic>
        <p:nvPicPr>
          <p:cNvPr id="8" name="Image 1" descr="preencoded.png"/>
          <p:cNvPicPr>
            <a:picLocks noChangeAspect="1"/>
          </p:cNvPicPr>
          <p:nvPr/>
        </p:nvPicPr>
        <p:blipFill>
          <a:blip r:embed="rId4"/>
          <a:stretch>
            <a:fillRect/>
          </a:stretch>
        </p:blipFill>
        <p:spPr>
          <a:xfrm>
            <a:off x="2555975" y="2081411"/>
            <a:ext cx="2016026" cy="822920"/>
          </a:xfrm>
          <a:prstGeom prst="rect">
            <a:avLst/>
          </a:prstGeom>
        </p:spPr>
      </p:pic>
      <p:sp>
        <p:nvSpPr>
          <p:cNvPr id="9" name="Text 5"/>
          <p:cNvSpPr/>
          <p:nvPr/>
        </p:nvSpPr>
        <p:spPr>
          <a:xfrm>
            <a:off x="2710234" y="3212902"/>
            <a:ext cx="1707505" cy="321469"/>
          </a:xfrm>
          <a:prstGeom prst="rect">
            <a:avLst/>
          </a:prstGeom>
          <a:noFill/>
          <a:ln/>
        </p:spPr>
        <p:txBody>
          <a:bodyPr wrap="none" lIns="64008" tIns="32004" rIns="64008" bIns="32004" rtlCol="0" anchor="t"/>
          <a:lstStyle/>
          <a:p>
            <a:pPr>
              <a:lnSpc>
                <a:spcPts val="2127"/>
              </a:lnSpc>
            </a:pPr>
            <a:r>
              <a:rPr lang="en-US" sz="1700" b="1" kern="0" spc="-51" dirty="0">
                <a:solidFill>
                  <a:srgbClr val="7030A0"/>
                </a:solidFill>
                <a:latin typeface="Bitter" pitchFamily="34" charset="0"/>
                <a:ea typeface="Bitter" pitchFamily="34" charset="-122"/>
                <a:cs typeface="Bitter" pitchFamily="34" charset="-120"/>
              </a:rPr>
              <a:t>Parents</a:t>
            </a:r>
            <a:endParaRPr lang="en-US" sz="1700" b="1" dirty="0">
              <a:solidFill>
                <a:srgbClr val="7030A0"/>
              </a:solidFill>
            </a:endParaRPr>
          </a:p>
        </p:txBody>
      </p:sp>
      <p:sp>
        <p:nvSpPr>
          <p:cNvPr id="10" name="Text 6"/>
          <p:cNvSpPr/>
          <p:nvPr/>
        </p:nvSpPr>
        <p:spPr>
          <a:xfrm>
            <a:off x="2710234" y="3657799"/>
            <a:ext cx="1707505" cy="1646039"/>
          </a:xfrm>
          <a:prstGeom prst="rect">
            <a:avLst/>
          </a:prstGeom>
          <a:noFill/>
          <a:ln/>
        </p:spPr>
        <p:txBody>
          <a:bodyPr wrap="square" lIns="64008" tIns="32004" rIns="64008" bIns="32004" rtlCol="0" anchor="t"/>
          <a:lstStyle/>
          <a:p>
            <a:pPr algn="ctr">
              <a:lnSpc>
                <a:spcPts val="2177"/>
              </a:lnSpc>
            </a:pPr>
            <a:r>
              <a:rPr lang="en-US" sz="1600" kern="0" spc="-27" dirty="0">
                <a:solidFill>
                  <a:srgbClr val="002060"/>
                </a:solidFill>
                <a:ea typeface="Open Sans" pitchFamily="34" charset="-122"/>
                <a:cs typeface="Open Sans" pitchFamily="34" charset="-120"/>
              </a:rPr>
              <a:t>Actively involved in the educational process, providing valuable insights and supporting their child's learning.</a:t>
            </a:r>
            <a:endParaRPr lang="en-US" sz="1600" dirty="0">
              <a:solidFill>
                <a:srgbClr val="002060"/>
              </a:solidFill>
            </a:endParaRPr>
          </a:p>
        </p:txBody>
      </p:sp>
      <p:pic>
        <p:nvPicPr>
          <p:cNvPr id="11" name="Image 2" descr="preencoded.png"/>
          <p:cNvPicPr>
            <a:picLocks noChangeAspect="1"/>
          </p:cNvPicPr>
          <p:nvPr/>
        </p:nvPicPr>
        <p:blipFill>
          <a:blip r:embed="rId5"/>
          <a:stretch>
            <a:fillRect/>
          </a:stretch>
        </p:blipFill>
        <p:spPr>
          <a:xfrm>
            <a:off x="4572000" y="2081411"/>
            <a:ext cx="2015951" cy="822920"/>
          </a:xfrm>
          <a:prstGeom prst="rect">
            <a:avLst/>
          </a:prstGeom>
        </p:spPr>
      </p:pic>
      <p:sp>
        <p:nvSpPr>
          <p:cNvPr id="12" name="Text 7"/>
          <p:cNvSpPr/>
          <p:nvPr/>
        </p:nvSpPr>
        <p:spPr>
          <a:xfrm>
            <a:off x="4726261" y="3212902"/>
            <a:ext cx="1707431" cy="642938"/>
          </a:xfrm>
          <a:prstGeom prst="rect">
            <a:avLst/>
          </a:prstGeom>
          <a:noFill/>
          <a:ln/>
        </p:spPr>
        <p:txBody>
          <a:bodyPr wrap="square" lIns="64008" tIns="32004" rIns="64008" bIns="32004" rtlCol="0" anchor="t"/>
          <a:lstStyle/>
          <a:p>
            <a:pPr>
              <a:lnSpc>
                <a:spcPts val="2127"/>
              </a:lnSpc>
            </a:pPr>
            <a:r>
              <a:rPr lang="en-US" sz="1700" b="1" kern="0" spc="-51" dirty="0">
                <a:solidFill>
                  <a:srgbClr val="7030A0"/>
                </a:solidFill>
                <a:latin typeface="Bitter" pitchFamily="34" charset="0"/>
                <a:ea typeface="Bitter" pitchFamily="34" charset="-122"/>
                <a:cs typeface="Bitter" pitchFamily="34" charset="-120"/>
              </a:rPr>
              <a:t>Community Stakeholders</a:t>
            </a:r>
            <a:endParaRPr lang="en-US" sz="1700" b="1" dirty="0">
              <a:solidFill>
                <a:srgbClr val="7030A0"/>
              </a:solidFill>
            </a:endParaRPr>
          </a:p>
        </p:txBody>
      </p:sp>
      <p:sp>
        <p:nvSpPr>
          <p:cNvPr id="13" name="Text 8"/>
          <p:cNvSpPr/>
          <p:nvPr/>
        </p:nvSpPr>
        <p:spPr>
          <a:xfrm>
            <a:off x="4726261" y="3979268"/>
            <a:ext cx="1707431" cy="1646039"/>
          </a:xfrm>
          <a:prstGeom prst="rect">
            <a:avLst/>
          </a:prstGeom>
          <a:noFill/>
          <a:ln/>
        </p:spPr>
        <p:txBody>
          <a:bodyPr wrap="square" lIns="64008" tIns="32004" rIns="64008" bIns="32004" rtlCol="0" anchor="t"/>
          <a:lstStyle/>
          <a:p>
            <a:pPr algn="ctr">
              <a:lnSpc>
                <a:spcPts val="2177"/>
              </a:lnSpc>
            </a:pPr>
            <a:r>
              <a:rPr lang="en-US" sz="1600" kern="0" spc="-27" dirty="0">
                <a:solidFill>
                  <a:srgbClr val="002060"/>
                </a:solidFill>
                <a:ea typeface="Open Sans" pitchFamily="34" charset="-122"/>
                <a:cs typeface="Open Sans" pitchFamily="34" charset="-120"/>
              </a:rPr>
              <a:t>Contribute to the development and implementation of inclusive education policies and practices.</a:t>
            </a:r>
            <a:endParaRPr lang="en-US" sz="1600" dirty="0">
              <a:solidFill>
                <a:srgbClr val="002060"/>
              </a:solidFill>
            </a:endParaRPr>
          </a:p>
        </p:txBody>
      </p:sp>
      <p:pic>
        <p:nvPicPr>
          <p:cNvPr id="14" name="Image 3" descr="preencoded.png"/>
          <p:cNvPicPr>
            <a:picLocks noChangeAspect="1"/>
          </p:cNvPicPr>
          <p:nvPr/>
        </p:nvPicPr>
        <p:blipFill>
          <a:blip r:embed="rId6"/>
          <a:stretch>
            <a:fillRect/>
          </a:stretch>
        </p:blipFill>
        <p:spPr>
          <a:xfrm>
            <a:off x="6587951" y="2081411"/>
            <a:ext cx="2016026" cy="822920"/>
          </a:xfrm>
          <a:prstGeom prst="rect">
            <a:avLst/>
          </a:prstGeom>
        </p:spPr>
      </p:pic>
      <p:sp>
        <p:nvSpPr>
          <p:cNvPr id="15" name="Text 9"/>
          <p:cNvSpPr/>
          <p:nvPr/>
        </p:nvSpPr>
        <p:spPr>
          <a:xfrm>
            <a:off x="6742212" y="3212902"/>
            <a:ext cx="1707505" cy="321469"/>
          </a:xfrm>
          <a:prstGeom prst="rect">
            <a:avLst/>
          </a:prstGeom>
          <a:noFill/>
          <a:ln/>
        </p:spPr>
        <p:txBody>
          <a:bodyPr wrap="none" lIns="64008" tIns="32004" rIns="64008" bIns="32004" rtlCol="0" anchor="t"/>
          <a:lstStyle/>
          <a:p>
            <a:pPr>
              <a:lnSpc>
                <a:spcPts val="2127"/>
              </a:lnSpc>
            </a:pPr>
            <a:r>
              <a:rPr lang="en-US" sz="1700" b="1" kern="0" spc="-51" dirty="0">
                <a:solidFill>
                  <a:srgbClr val="7030A0"/>
                </a:solidFill>
                <a:latin typeface="Bitter" pitchFamily="34" charset="0"/>
                <a:ea typeface="Bitter" pitchFamily="34" charset="-122"/>
                <a:cs typeface="Bitter" pitchFamily="34" charset="-120"/>
              </a:rPr>
              <a:t>Professionals</a:t>
            </a:r>
            <a:endParaRPr lang="en-US" sz="1700" b="1" dirty="0">
              <a:solidFill>
                <a:srgbClr val="7030A0"/>
              </a:solidFill>
            </a:endParaRPr>
          </a:p>
        </p:txBody>
      </p:sp>
      <p:sp>
        <p:nvSpPr>
          <p:cNvPr id="16" name="Text 10"/>
          <p:cNvSpPr/>
          <p:nvPr/>
        </p:nvSpPr>
        <p:spPr>
          <a:xfrm>
            <a:off x="6742212" y="3657799"/>
            <a:ext cx="1707505" cy="1646039"/>
          </a:xfrm>
          <a:prstGeom prst="rect">
            <a:avLst/>
          </a:prstGeom>
          <a:noFill/>
          <a:ln/>
        </p:spPr>
        <p:txBody>
          <a:bodyPr wrap="square" lIns="64008" tIns="32004" rIns="64008" bIns="32004" rtlCol="0" anchor="t"/>
          <a:lstStyle/>
          <a:p>
            <a:pPr algn="ctr">
              <a:lnSpc>
                <a:spcPts val="2177"/>
              </a:lnSpc>
            </a:pPr>
            <a:r>
              <a:rPr lang="en-US" sz="1600" kern="0" spc="-27" dirty="0">
                <a:solidFill>
                  <a:srgbClr val="002060"/>
                </a:solidFill>
                <a:ea typeface="Open Sans" pitchFamily="34" charset="-122"/>
                <a:cs typeface="Open Sans" pitchFamily="34" charset="-120"/>
              </a:rPr>
              <a:t>Offer specialized expertise and support services, such as speech therapists and occupational therapists.</a:t>
            </a:r>
            <a:endParaRPr lang="en-US" sz="1600" dirty="0">
              <a:solidFill>
                <a:srgbClr val="002060"/>
              </a:solidFill>
            </a:endParaRPr>
          </a:p>
        </p:txBody>
      </p:sp>
      <p:pic>
        <p:nvPicPr>
          <p:cNvPr id="18" name="Picture 17" descr="blue logo png.png"/>
          <p:cNvPicPr/>
          <p:nvPr/>
        </p:nvPicPr>
        <p:blipFill>
          <a:blip r:embed="rId7" cstate="print"/>
          <a:stretch>
            <a:fillRect/>
          </a:stretch>
        </p:blipFill>
        <p:spPr>
          <a:xfrm>
            <a:off x="4589416" y="6159302"/>
            <a:ext cx="911679" cy="63595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F4F0FF"/>
          </a:solidFill>
          <a:ln/>
        </p:spPr>
      </p:sp>
      <p:sp>
        <p:nvSpPr>
          <p:cNvPr id="3" name="Shape 1"/>
          <p:cNvSpPr/>
          <p:nvPr/>
        </p:nvSpPr>
        <p:spPr>
          <a:xfrm>
            <a:off x="0" y="0"/>
            <a:ext cx="9144000" cy="6858000"/>
          </a:xfrm>
          <a:prstGeom prst="rect">
            <a:avLst/>
          </a:prstGeom>
          <a:solidFill>
            <a:srgbClr val="FBFAFF"/>
          </a:solidFill>
          <a:ln/>
        </p:spPr>
      </p:sp>
      <p:sp>
        <p:nvSpPr>
          <p:cNvPr id="4" name="Text 2"/>
          <p:cNvSpPr/>
          <p:nvPr/>
        </p:nvSpPr>
        <p:spPr>
          <a:xfrm>
            <a:off x="540023" y="625872"/>
            <a:ext cx="4686672" cy="642938"/>
          </a:xfrm>
          <a:prstGeom prst="rect">
            <a:avLst/>
          </a:prstGeom>
          <a:noFill/>
          <a:ln/>
        </p:spPr>
        <p:txBody>
          <a:bodyPr wrap="none" lIns="64008" tIns="32004" rIns="64008" bIns="32004" rtlCol="0" anchor="t"/>
          <a:lstStyle/>
          <a:p>
            <a:pPr>
              <a:lnSpc>
                <a:spcPts val="4253"/>
              </a:lnSpc>
            </a:pPr>
            <a:r>
              <a:rPr lang="en-US" sz="2800" b="1" dirty="0">
                <a:solidFill>
                  <a:srgbClr val="5955EB"/>
                </a:solidFill>
                <a:ea typeface="Libre Baskerville" pitchFamily="34" charset="-122"/>
                <a:cs typeface="Libre Baskerville" pitchFamily="34" charset="-120"/>
              </a:rPr>
              <a:t>Collaborative Approach</a:t>
            </a:r>
            <a:endParaRPr lang="en-US" sz="2800" b="1" dirty="0"/>
          </a:p>
        </p:txBody>
      </p:sp>
      <p:sp>
        <p:nvSpPr>
          <p:cNvPr id="5" name="Shape 3"/>
          <p:cNvSpPr/>
          <p:nvPr/>
        </p:nvSpPr>
        <p:spPr>
          <a:xfrm>
            <a:off x="540024" y="1680270"/>
            <a:ext cx="3954884" cy="2173089"/>
          </a:xfrm>
          <a:prstGeom prst="roundRect">
            <a:avLst>
              <a:gd name="adj" fmla="val 5681"/>
            </a:avLst>
          </a:prstGeom>
          <a:solidFill>
            <a:srgbClr val="DED6FF"/>
          </a:solidFill>
          <a:ln/>
        </p:spPr>
      </p:sp>
      <p:sp>
        <p:nvSpPr>
          <p:cNvPr id="6" name="Text 4"/>
          <p:cNvSpPr/>
          <p:nvPr/>
        </p:nvSpPr>
        <p:spPr>
          <a:xfrm>
            <a:off x="694283" y="1885951"/>
            <a:ext cx="2098179" cy="321469"/>
          </a:xfrm>
          <a:prstGeom prst="rect">
            <a:avLst/>
          </a:prstGeom>
          <a:noFill/>
          <a:ln/>
        </p:spPr>
        <p:txBody>
          <a:bodyPr wrap="none" lIns="64008" tIns="32004" rIns="64008" bIns="32004" rtlCol="0" anchor="t"/>
          <a:lstStyle/>
          <a:p>
            <a:pPr>
              <a:lnSpc>
                <a:spcPts val="2127"/>
              </a:lnSpc>
            </a:pPr>
            <a:r>
              <a:rPr lang="en-US" sz="1800" b="1" dirty="0">
                <a:solidFill>
                  <a:srgbClr val="5955EB"/>
                </a:solidFill>
                <a:ea typeface="Libre Baskerville" pitchFamily="34" charset="-122"/>
                <a:cs typeface="Libre Baskerville" pitchFamily="34" charset="-120"/>
              </a:rPr>
              <a:t>Teacher Involvement</a:t>
            </a:r>
            <a:endParaRPr lang="en-US" sz="1800" b="1" dirty="0"/>
          </a:p>
        </p:txBody>
      </p:sp>
      <p:sp>
        <p:nvSpPr>
          <p:cNvPr id="7" name="Text 5"/>
          <p:cNvSpPr/>
          <p:nvPr/>
        </p:nvSpPr>
        <p:spPr>
          <a:xfrm>
            <a:off x="694283" y="2330847"/>
            <a:ext cx="3646364" cy="987623"/>
          </a:xfrm>
          <a:prstGeom prst="rect">
            <a:avLst/>
          </a:prstGeom>
          <a:noFill/>
          <a:ln/>
        </p:spPr>
        <p:txBody>
          <a:bodyPr wrap="square" lIns="64008" tIns="32004" rIns="64008" bIns="32004" rtlCol="0" anchor="t"/>
          <a:lstStyle/>
          <a:p>
            <a:pPr>
              <a:lnSpc>
                <a:spcPts val="2177"/>
              </a:lnSpc>
            </a:pPr>
            <a:r>
              <a:rPr lang="en-US" sz="1600" dirty="0">
                <a:ea typeface="Open Sans" pitchFamily="34" charset="-122"/>
                <a:cs typeface="Open Sans" pitchFamily="34" charset="-120"/>
              </a:rPr>
              <a:t>Inclusive education requires teachers to work collaboratively, share best practices, and support one another in creating inclusive classrooms.</a:t>
            </a:r>
            <a:endParaRPr lang="en-US" sz="1600" dirty="0"/>
          </a:p>
        </p:txBody>
      </p:sp>
      <p:sp>
        <p:nvSpPr>
          <p:cNvPr id="8" name="Shape 6"/>
          <p:cNvSpPr/>
          <p:nvPr/>
        </p:nvSpPr>
        <p:spPr>
          <a:xfrm>
            <a:off x="4649168" y="1680270"/>
            <a:ext cx="3954884" cy="2173089"/>
          </a:xfrm>
          <a:prstGeom prst="roundRect">
            <a:avLst>
              <a:gd name="adj" fmla="val 5681"/>
            </a:avLst>
          </a:prstGeom>
          <a:solidFill>
            <a:srgbClr val="DED6FF"/>
          </a:solidFill>
          <a:ln/>
        </p:spPr>
      </p:sp>
      <p:sp>
        <p:nvSpPr>
          <p:cNvPr id="9" name="Text 7"/>
          <p:cNvSpPr/>
          <p:nvPr/>
        </p:nvSpPr>
        <p:spPr>
          <a:xfrm>
            <a:off x="4803428" y="1885951"/>
            <a:ext cx="2111871" cy="321469"/>
          </a:xfrm>
          <a:prstGeom prst="rect">
            <a:avLst/>
          </a:prstGeom>
          <a:noFill/>
          <a:ln/>
        </p:spPr>
        <p:txBody>
          <a:bodyPr wrap="none" lIns="64008" tIns="32004" rIns="64008" bIns="32004" rtlCol="0" anchor="t"/>
          <a:lstStyle/>
          <a:p>
            <a:pPr>
              <a:lnSpc>
                <a:spcPts val="2127"/>
              </a:lnSpc>
            </a:pPr>
            <a:r>
              <a:rPr lang="en-US" sz="1800" b="1" dirty="0">
                <a:solidFill>
                  <a:srgbClr val="5955EB"/>
                </a:solidFill>
                <a:ea typeface="Libre Baskerville" pitchFamily="34" charset="-122"/>
                <a:cs typeface="Libre Baskerville" pitchFamily="34" charset="-120"/>
              </a:rPr>
              <a:t>Parental Engagement</a:t>
            </a:r>
            <a:endParaRPr lang="en-US" sz="1800" b="1" dirty="0"/>
          </a:p>
        </p:txBody>
      </p:sp>
      <p:sp>
        <p:nvSpPr>
          <p:cNvPr id="10" name="Text 8"/>
          <p:cNvSpPr/>
          <p:nvPr/>
        </p:nvSpPr>
        <p:spPr>
          <a:xfrm>
            <a:off x="4803427" y="2330847"/>
            <a:ext cx="3646364" cy="1316832"/>
          </a:xfrm>
          <a:prstGeom prst="rect">
            <a:avLst/>
          </a:prstGeom>
          <a:noFill/>
          <a:ln/>
        </p:spPr>
        <p:txBody>
          <a:bodyPr wrap="square" lIns="64008" tIns="32004" rIns="64008" bIns="32004" rtlCol="0" anchor="t"/>
          <a:lstStyle/>
          <a:p>
            <a:pPr>
              <a:lnSpc>
                <a:spcPts val="2177"/>
              </a:lnSpc>
            </a:pPr>
            <a:r>
              <a:rPr lang="en-US" sz="1600" dirty="0">
                <a:ea typeface="Open Sans" pitchFamily="34" charset="-122"/>
                <a:cs typeface="Open Sans" pitchFamily="34" charset="-120"/>
              </a:rPr>
              <a:t>Actively involving parents and families in the educational process is crucial for ensuring a cohesive and supportive learning environment for all students.</a:t>
            </a:r>
            <a:endParaRPr lang="en-US" sz="1600" dirty="0"/>
          </a:p>
        </p:txBody>
      </p:sp>
      <p:sp>
        <p:nvSpPr>
          <p:cNvPr id="11" name="Shape 9"/>
          <p:cNvSpPr/>
          <p:nvPr/>
        </p:nvSpPr>
        <p:spPr>
          <a:xfrm>
            <a:off x="540024" y="4059040"/>
            <a:ext cx="3954884" cy="2173089"/>
          </a:xfrm>
          <a:prstGeom prst="roundRect">
            <a:avLst>
              <a:gd name="adj" fmla="val 5681"/>
            </a:avLst>
          </a:prstGeom>
          <a:solidFill>
            <a:srgbClr val="DED6FF"/>
          </a:solidFill>
          <a:ln/>
        </p:spPr>
      </p:sp>
      <p:sp>
        <p:nvSpPr>
          <p:cNvPr id="12" name="Text 10"/>
          <p:cNvSpPr/>
          <p:nvPr/>
        </p:nvSpPr>
        <p:spPr>
          <a:xfrm>
            <a:off x="694284" y="4264720"/>
            <a:ext cx="2630388" cy="321469"/>
          </a:xfrm>
          <a:prstGeom prst="rect">
            <a:avLst/>
          </a:prstGeom>
          <a:noFill/>
          <a:ln/>
        </p:spPr>
        <p:txBody>
          <a:bodyPr wrap="none" lIns="64008" tIns="32004" rIns="64008" bIns="32004" rtlCol="0" anchor="t"/>
          <a:lstStyle/>
          <a:p>
            <a:pPr>
              <a:lnSpc>
                <a:spcPts val="2127"/>
              </a:lnSpc>
            </a:pPr>
            <a:r>
              <a:rPr lang="en-US" sz="1800" b="1" dirty="0">
                <a:solidFill>
                  <a:srgbClr val="5955EB"/>
                </a:solidFill>
                <a:ea typeface="Libre Baskerville" pitchFamily="34" charset="-122"/>
                <a:cs typeface="Libre Baskerville" pitchFamily="34" charset="-120"/>
              </a:rPr>
              <a:t>Community Collaboration</a:t>
            </a:r>
            <a:endParaRPr lang="en-US" sz="1800" b="1" dirty="0"/>
          </a:p>
        </p:txBody>
      </p:sp>
      <p:sp>
        <p:nvSpPr>
          <p:cNvPr id="13" name="Text 11"/>
          <p:cNvSpPr/>
          <p:nvPr/>
        </p:nvSpPr>
        <p:spPr>
          <a:xfrm>
            <a:off x="694283" y="4709617"/>
            <a:ext cx="3646364" cy="1316832"/>
          </a:xfrm>
          <a:prstGeom prst="rect">
            <a:avLst/>
          </a:prstGeom>
          <a:noFill/>
          <a:ln/>
        </p:spPr>
        <p:txBody>
          <a:bodyPr wrap="square" lIns="64008" tIns="32004" rIns="64008" bIns="32004" rtlCol="0" anchor="t"/>
          <a:lstStyle/>
          <a:p>
            <a:pPr>
              <a:lnSpc>
                <a:spcPts val="2177"/>
              </a:lnSpc>
            </a:pPr>
            <a:r>
              <a:rPr lang="en-US" sz="1600" dirty="0">
                <a:ea typeface="Open Sans" pitchFamily="34" charset="-122"/>
                <a:cs typeface="Open Sans" pitchFamily="34" charset="-120"/>
              </a:rPr>
              <a:t>Engaging with community members, professionals, and other stakeholders can provide valuable resources and expertise to enhance inclusive practices.</a:t>
            </a:r>
            <a:endParaRPr lang="en-US" sz="1600" dirty="0"/>
          </a:p>
        </p:txBody>
      </p:sp>
      <p:sp>
        <p:nvSpPr>
          <p:cNvPr id="14" name="Shape 12"/>
          <p:cNvSpPr/>
          <p:nvPr/>
        </p:nvSpPr>
        <p:spPr>
          <a:xfrm>
            <a:off x="4649168" y="4059040"/>
            <a:ext cx="3954884" cy="2173089"/>
          </a:xfrm>
          <a:prstGeom prst="roundRect">
            <a:avLst>
              <a:gd name="adj" fmla="val 5681"/>
            </a:avLst>
          </a:prstGeom>
          <a:solidFill>
            <a:srgbClr val="DED6FF"/>
          </a:solidFill>
          <a:ln/>
        </p:spPr>
      </p:sp>
      <p:sp>
        <p:nvSpPr>
          <p:cNvPr id="15" name="Text 13"/>
          <p:cNvSpPr/>
          <p:nvPr/>
        </p:nvSpPr>
        <p:spPr>
          <a:xfrm>
            <a:off x="4803427" y="4264720"/>
            <a:ext cx="1928813" cy="321469"/>
          </a:xfrm>
          <a:prstGeom prst="rect">
            <a:avLst/>
          </a:prstGeom>
          <a:noFill/>
          <a:ln/>
        </p:spPr>
        <p:txBody>
          <a:bodyPr wrap="none" lIns="64008" tIns="32004" rIns="64008" bIns="32004" rtlCol="0" anchor="t"/>
          <a:lstStyle/>
          <a:p>
            <a:pPr>
              <a:lnSpc>
                <a:spcPts val="2127"/>
              </a:lnSpc>
            </a:pPr>
            <a:r>
              <a:rPr lang="en-US" sz="1800" b="1" dirty="0">
                <a:solidFill>
                  <a:srgbClr val="5955EB"/>
                </a:solidFill>
                <a:ea typeface="Libre Baskerville" pitchFamily="34" charset="-122"/>
                <a:cs typeface="Libre Baskerville" pitchFamily="34" charset="-120"/>
              </a:rPr>
              <a:t>Aligned Goals</a:t>
            </a:r>
            <a:endParaRPr lang="en-US" sz="1800" b="1" dirty="0"/>
          </a:p>
        </p:txBody>
      </p:sp>
      <p:sp>
        <p:nvSpPr>
          <p:cNvPr id="16" name="Text 14"/>
          <p:cNvSpPr/>
          <p:nvPr/>
        </p:nvSpPr>
        <p:spPr>
          <a:xfrm>
            <a:off x="4803427" y="4709617"/>
            <a:ext cx="3646364" cy="1316832"/>
          </a:xfrm>
          <a:prstGeom prst="rect">
            <a:avLst/>
          </a:prstGeom>
          <a:noFill/>
          <a:ln/>
        </p:spPr>
        <p:txBody>
          <a:bodyPr wrap="square" lIns="64008" tIns="32004" rIns="64008" bIns="32004" rtlCol="0" anchor="t"/>
          <a:lstStyle/>
          <a:p>
            <a:pPr>
              <a:lnSpc>
                <a:spcPts val="2177"/>
              </a:lnSpc>
            </a:pPr>
            <a:r>
              <a:rPr lang="en-US" sz="1600" dirty="0">
                <a:ea typeface="Open Sans" pitchFamily="34" charset="-122"/>
                <a:cs typeface="Open Sans" pitchFamily="34" charset="-120"/>
              </a:rPr>
              <a:t>Effective inclusive education relies on all stakeholders working towards a common set of goals and priorities that prioritize the needs of the students.</a:t>
            </a:r>
            <a:endParaRPr lang="en-US" sz="1600" dirty="0"/>
          </a:p>
        </p:txBody>
      </p:sp>
      <p:pic>
        <p:nvPicPr>
          <p:cNvPr id="18" name="Picture 17" descr="blue logo png.png"/>
          <p:cNvPicPr/>
          <p:nvPr/>
        </p:nvPicPr>
        <p:blipFill>
          <a:blip r:embed="rId3" cstate="print"/>
          <a:stretch>
            <a:fillRect/>
          </a:stretch>
        </p:blipFill>
        <p:spPr>
          <a:xfrm>
            <a:off x="4589416" y="6159302"/>
            <a:ext cx="911679" cy="63595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F4F0FF"/>
          </a:solidFill>
          <a:ln/>
        </p:spPr>
      </p:sp>
      <p:sp>
        <p:nvSpPr>
          <p:cNvPr id="3" name="Shape 1"/>
          <p:cNvSpPr/>
          <p:nvPr/>
        </p:nvSpPr>
        <p:spPr>
          <a:xfrm>
            <a:off x="0" y="0"/>
            <a:ext cx="9144000" cy="6858000"/>
          </a:xfrm>
          <a:prstGeom prst="rect">
            <a:avLst/>
          </a:prstGeom>
          <a:solidFill>
            <a:srgbClr val="FBFAFF"/>
          </a:solidFill>
          <a:ln/>
        </p:spPr>
      </p:sp>
      <p:sp>
        <p:nvSpPr>
          <p:cNvPr id="4" name="Text 2"/>
          <p:cNvSpPr/>
          <p:nvPr/>
        </p:nvSpPr>
        <p:spPr>
          <a:xfrm>
            <a:off x="540023" y="677169"/>
            <a:ext cx="6916787" cy="642938"/>
          </a:xfrm>
          <a:prstGeom prst="rect">
            <a:avLst/>
          </a:prstGeom>
          <a:noFill/>
          <a:ln/>
        </p:spPr>
        <p:txBody>
          <a:bodyPr wrap="none" lIns="64008" tIns="32004" rIns="64008" bIns="32004" rtlCol="0" anchor="t"/>
          <a:lstStyle/>
          <a:p>
            <a:pPr>
              <a:lnSpc>
                <a:spcPts val="4253"/>
              </a:lnSpc>
            </a:pPr>
            <a:r>
              <a:rPr lang="en-US" sz="3400" dirty="0">
                <a:solidFill>
                  <a:srgbClr val="5955EB"/>
                </a:solidFill>
                <a:ea typeface="Libre Baskerville" pitchFamily="34" charset="-122"/>
                <a:cs typeface="Libre Baskerville" pitchFamily="34" charset="-120"/>
              </a:rPr>
              <a:t>Creating an Enabling Environment</a:t>
            </a:r>
            <a:endParaRPr lang="en-US" sz="3400" dirty="0"/>
          </a:p>
        </p:txBody>
      </p:sp>
      <p:pic>
        <p:nvPicPr>
          <p:cNvPr id="5" name="Image 0" descr="preencoded.png"/>
          <p:cNvPicPr>
            <a:picLocks noChangeAspect="1"/>
          </p:cNvPicPr>
          <p:nvPr/>
        </p:nvPicPr>
        <p:blipFill>
          <a:blip r:embed="rId3"/>
          <a:stretch>
            <a:fillRect/>
          </a:stretch>
        </p:blipFill>
        <p:spPr>
          <a:xfrm>
            <a:off x="540023" y="1731566"/>
            <a:ext cx="385763" cy="514350"/>
          </a:xfrm>
          <a:prstGeom prst="rect">
            <a:avLst/>
          </a:prstGeom>
        </p:spPr>
      </p:pic>
      <p:sp>
        <p:nvSpPr>
          <p:cNvPr id="6" name="Text 3"/>
          <p:cNvSpPr/>
          <p:nvPr/>
        </p:nvSpPr>
        <p:spPr>
          <a:xfrm>
            <a:off x="540023" y="2451596"/>
            <a:ext cx="1842418" cy="642938"/>
          </a:xfrm>
          <a:prstGeom prst="rect">
            <a:avLst/>
          </a:prstGeom>
          <a:noFill/>
          <a:ln/>
        </p:spPr>
        <p:txBody>
          <a:bodyPr wrap="square" lIns="64008" tIns="32004" rIns="64008" bIns="32004" rtlCol="0" anchor="t"/>
          <a:lstStyle/>
          <a:p>
            <a:pPr>
              <a:lnSpc>
                <a:spcPts val="2127"/>
              </a:lnSpc>
            </a:pPr>
            <a:r>
              <a:rPr lang="en-US" sz="1700" dirty="0">
                <a:solidFill>
                  <a:srgbClr val="5955EB"/>
                </a:solidFill>
                <a:ea typeface="Libre Baskerville" pitchFamily="34" charset="-122"/>
                <a:cs typeface="Libre Baskerville" pitchFamily="34" charset="-120"/>
              </a:rPr>
              <a:t>Accessible Infrastructure</a:t>
            </a:r>
            <a:endParaRPr lang="en-US" sz="1700" dirty="0"/>
          </a:p>
        </p:txBody>
      </p:sp>
      <p:sp>
        <p:nvSpPr>
          <p:cNvPr id="7" name="Text 4"/>
          <p:cNvSpPr/>
          <p:nvPr/>
        </p:nvSpPr>
        <p:spPr>
          <a:xfrm>
            <a:off x="540023" y="3217962"/>
            <a:ext cx="1842418" cy="2962870"/>
          </a:xfrm>
          <a:prstGeom prst="rect">
            <a:avLst/>
          </a:prstGeom>
          <a:noFill/>
          <a:ln/>
        </p:spPr>
        <p:txBody>
          <a:bodyPr wrap="square" lIns="64008" tIns="32004" rIns="64008" bIns="32004" rtlCol="0" anchor="t"/>
          <a:lstStyle/>
          <a:p>
            <a:pPr>
              <a:lnSpc>
                <a:spcPts val="2177"/>
              </a:lnSpc>
            </a:pPr>
            <a:r>
              <a:rPr lang="en-US" sz="1600" dirty="0">
                <a:ea typeface="Open Sans" pitchFamily="34" charset="-122"/>
                <a:cs typeface="Open Sans" pitchFamily="34" charset="-120"/>
              </a:rPr>
              <a:t>Inclusive schools should have a physically accessible environment with appropriate facilities, equipment, and resources to accommodate the diverse needs of students.</a:t>
            </a:r>
            <a:endParaRPr lang="en-US" sz="1600" dirty="0"/>
          </a:p>
        </p:txBody>
      </p:sp>
      <p:pic>
        <p:nvPicPr>
          <p:cNvPr id="8" name="Image 1" descr="preencoded.png"/>
          <p:cNvPicPr>
            <a:picLocks noChangeAspect="1"/>
          </p:cNvPicPr>
          <p:nvPr/>
        </p:nvPicPr>
        <p:blipFill>
          <a:blip r:embed="rId4"/>
          <a:stretch>
            <a:fillRect/>
          </a:stretch>
        </p:blipFill>
        <p:spPr>
          <a:xfrm>
            <a:off x="2613868" y="1731566"/>
            <a:ext cx="385763" cy="514350"/>
          </a:xfrm>
          <a:prstGeom prst="rect">
            <a:avLst/>
          </a:prstGeom>
        </p:spPr>
      </p:pic>
      <p:sp>
        <p:nvSpPr>
          <p:cNvPr id="9" name="Text 5"/>
          <p:cNvSpPr/>
          <p:nvPr/>
        </p:nvSpPr>
        <p:spPr>
          <a:xfrm>
            <a:off x="2613868" y="2451596"/>
            <a:ext cx="1842418" cy="642938"/>
          </a:xfrm>
          <a:prstGeom prst="rect">
            <a:avLst/>
          </a:prstGeom>
          <a:noFill/>
          <a:ln/>
        </p:spPr>
        <p:txBody>
          <a:bodyPr wrap="square" lIns="64008" tIns="32004" rIns="64008" bIns="32004" rtlCol="0" anchor="t"/>
          <a:lstStyle/>
          <a:p>
            <a:pPr>
              <a:lnSpc>
                <a:spcPts val="2127"/>
              </a:lnSpc>
            </a:pPr>
            <a:r>
              <a:rPr lang="en-US" sz="1700" dirty="0">
                <a:solidFill>
                  <a:srgbClr val="5955EB"/>
                </a:solidFill>
                <a:ea typeface="Libre Baskerville" pitchFamily="34" charset="-122"/>
                <a:cs typeface="Libre Baskerville" pitchFamily="34" charset="-120"/>
              </a:rPr>
              <a:t>Inclusive Curriculum</a:t>
            </a:r>
            <a:endParaRPr lang="en-US" sz="1700" dirty="0"/>
          </a:p>
        </p:txBody>
      </p:sp>
      <p:sp>
        <p:nvSpPr>
          <p:cNvPr id="10" name="Text 6"/>
          <p:cNvSpPr/>
          <p:nvPr/>
        </p:nvSpPr>
        <p:spPr>
          <a:xfrm>
            <a:off x="2613868" y="3217962"/>
            <a:ext cx="1842418" cy="2633663"/>
          </a:xfrm>
          <a:prstGeom prst="rect">
            <a:avLst/>
          </a:prstGeom>
          <a:noFill/>
          <a:ln/>
        </p:spPr>
        <p:txBody>
          <a:bodyPr wrap="square" lIns="64008" tIns="32004" rIns="64008" bIns="32004" rtlCol="0" anchor="t"/>
          <a:lstStyle/>
          <a:p>
            <a:pPr>
              <a:lnSpc>
                <a:spcPts val="2177"/>
              </a:lnSpc>
            </a:pPr>
            <a:r>
              <a:rPr lang="en-US" sz="1600" dirty="0">
                <a:ea typeface="Open Sans" pitchFamily="34" charset="-122"/>
                <a:cs typeface="Open Sans" pitchFamily="34" charset="-120"/>
              </a:rPr>
              <a:t>The curriculum should be designed to be inclusive, with diverse learning materials, activities, and assessments that reflect the backgrounds and experiences of all students.</a:t>
            </a:r>
            <a:endParaRPr lang="en-US" sz="1600" dirty="0"/>
          </a:p>
        </p:txBody>
      </p:sp>
      <p:pic>
        <p:nvPicPr>
          <p:cNvPr id="11" name="Image 2" descr="preencoded.png"/>
          <p:cNvPicPr>
            <a:picLocks noChangeAspect="1"/>
          </p:cNvPicPr>
          <p:nvPr/>
        </p:nvPicPr>
        <p:blipFill>
          <a:blip r:embed="rId5"/>
          <a:stretch>
            <a:fillRect/>
          </a:stretch>
        </p:blipFill>
        <p:spPr>
          <a:xfrm>
            <a:off x="4687714" y="1731566"/>
            <a:ext cx="385763" cy="514350"/>
          </a:xfrm>
          <a:prstGeom prst="rect">
            <a:avLst/>
          </a:prstGeom>
        </p:spPr>
      </p:pic>
      <p:sp>
        <p:nvSpPr>
          <p:cNvPr id="12" name="Text 7"/>
          <p:cNvSpPr/>
          <p:nvPr/>
        </p:nvSpPr>
        <p:spPr>
          <a:xfrm>
            <a:off x="4687714" y="2451596"/>
            <a:ext cx="1842418" cy="642938"/>
          </a:xfrm>
          <a:prstGeom prst="rect">
            <a:avLst/>
          </a:prstGeom>
          <a:noFill/>
          <a:ln/>
        </p:spPr>
        <p:txBody>
          <a:bodyPr wrap="square" lIns="64008" tIns="32004" rIns="64008" bIns="32004" rtlCol="0" anchor="t"/>
          <a:lstStyle/>
          <a:p>
            <a:pPr>
              <a:lnSpc>
                <a:spcPts val="2127"/>
              </a:lnSpc>
            </a:pPr>
            <a:r>
              <a:rPr lang="en-US" sz="1700" dirty="0">
                <a:solidFill>
                  <a:srgbClr val="5955EB"/>
                </a:solidFill>
                <a:ea typeface="Libre Baskerville" pitchFamily="34" charset="-122"/>
                <a:cs typeface="Libre Baskerville" pitchFamily="34" charset="-120"/>
              </a:rPr>
              <a:t>Supportive Policies</a:t>
            </a:r>
            <a:endParaRPr lang="en-US" sz="1700" dirty="0"/>
          </a:p>
        </p:txBody>
      </p:sp>
      <p:sp>
        <p:nvSpPr>
          <p:cNvPr id="13" name="Text 8"/>
          <p:cNvSpPr/>
          <p:nvPr/>
        </p:nvSpPr>
        <p:spPr>
          <a:xfrm>
            <a:off x="4687714" y="3217962"/>
            <a:ext cx="1842418" cy="2633663"/>
          </a:xfrm>
          <a:prstGeom prst="rect">
            <a:avLst/>
          </a:prstGeom>
          <a:noFill/>
          <a:ln/>
        </p:spPr>
        <p:txBody>
          <a:bodyPr wrap="square" lIns="64008" tIns="32004" rIns="64008" bIns="32004" rtlCol="0" anchor="t"/>
          <a:lstStyle/>
          <a:p>
            <a:pPr>
              <a:lnSpc>
                <a:spcPts val="2177"/>
              </a:lnSpc>
            </a:pPr>
            <a:r>
              <a:rPr lang="en-US" sz="1600" dirty="0">
                <a:ea typeface="Open Sans" pitchFamily="34" charset="-122"/>
                <a:cs typeface="Open Sans" pitchFamily="34" charset="-120"/>
              </a:rPr>
              <a:t>School policies and administrative practices should align with the principles of inclusive education and provide the necessary support and resources for their implementation.</a:t>
            </a:r>
            <a:endParaRPr lang="en-US" sz="1600" dirty="0"/>
          </a:p>
        </p:txBody>
      </p:sp>
      <p:pic>
        <p:nvPicPr>
          <p:cNvPr id="14" name="Image 3" descr="preencoded.png"/>
          <p:cNvPicPr>
            <a:picLocks noChangeAspect="1"/>
          </p:cNvPicPr>
          <p:nvPr/>
        </p:nvPicPr>
        <p:blipFill>
          <a:blip r:embed="rId6"/>
          <a:stretch>
            <a:fillRect/>
          </a:stretch>
        </p:blipFill>
        <p:spPr>
          <a:xfrm>
            <a:off x="6761559" y="1731566"/>
            <a:ext cx="385763" cy="514350"/>
          </a:xfrm>
          <a:prstGeom prst="rect">
            <a:avLst/>
          </a:prstGeom>
        </p:spPr>
      </p:pic>
      <p:sp>
        <p:nvSpPr>
          <p:cNvPr id="15" name="Text 9"/>
          <p:cNvSpPr/>
          <p:nvPr/>
        </p:nvSpPr>
        <p:spPr>
          <a:xfrm>
            <a:off x="6761559" y="2451596"/>
            <a:ext cx="1842418" cy="321469"/>
          </a:xfrm>
          <a:prstGeom prst="rect">
            <a:avLst/>
          </a:prstGeom>
          <a:noFill/>
          <a:ln/>
        </p:spPr>
        <p:txBody>
          <a:bodyPr wrap="none" lIns="64008" tIns="32004" rIns="64008" bIns="32004" rtlCol="0" anchor="t"/>
          <a:lstStyle/>
          <a:p>
            <a:pPr>
              <a:lnSpc>
                <a:spcPts val="2127"/>
              </a:lnSpc>
            </a:pPr>
            <a:r>
              <a:rPr lang="en-US" sz="1700" dirty="0">
                <a:solidFill>
                  <a:srgbClr val="5955EB"/>
                </a:solidFill>
                <a:ea typeface="Libre Baskerville" pitchFamily="34" charset="-122"/>
                <a:cs typeface="Libre Baskerville" pitchFamily="34" charset="-120"/>
              </a:rPr>
              <a:t>Inclusive Culture</a:t>
            </a:r>
            <a:endParaRPr lang="en-US" sz="1700" dirty="0"/>
          </a:p>
        </p:txBody>
      </p:sp>
      <p:sp>
        <p:nvSpPr>
          <p:cNvPr id="16" name="Text 10"/>
          <p:cNvSpPr/>
          <p:nvPr/>
        </p:nvSpPr>
        <p:spPr>
          <a:xfrm>
            <a:off x="6761559" y="2896493"/>
            <a:ext cx="1842418" cy="2962870"/>
          </a:xfrm>
          <a:prstGeom prst="rect">
            <a:avLst/>
          </a:prstGeom>
          <a:noFill/>
          <a:ln/>
        </p:spPr>
        <p:txBody>
          <a:bodyPr wrap="square" lIns="64008" tIns="32004" rIns="64008" bIns="32004" rtlCol="0" anchor="t"/>
          <a:lstStyle/>
          <a:p>
            <a:pPr>
              <a:lnSpc>
                <a:spcPts val="2177"/>
              </a:lnSpc>
            </a:pPr>
            <a:r>
              <a:rPr lang="en-US" sz="1600" dirty="0">
                <a:ea typeface="Open Sans" pitchFamily="34" charset="-122"/>
                <a:cs typeface="Open Sans" pitchFamily="34" charset="-120"/>
              </a:rPr>
              <a:t>Fostering an inclusive school culture that values diversity, promotes belonging, and celebrates the unique contributions of each student is essential for creating an enabling environment.</a:t>
            </a:r>
            <a:endParaRPr lang="en-US" sz="1600" dirty="0"/>
          </a:p>
        </p:txBody>
      </p:sp>
      <p:pic>
        <p:nvPicPr>
          <p:cNvPr id="17" name="Picture 16" descr="blue logo png.png"/>
          <p:cNvPicPr/>
          <p:nvPr/>
        </p:nvPicPr>
        <p:blipFill>
          <a:blip r:embed="rId7" cstate="print"/>
          <a:stretch>
            <a:fillRect/>
          </a:stretch>
        </p:blipFill>
        <p:spPr>
          <a:xfrm>
            <a:off x="3776035" y="6159302"/>
            <a:ext cx="911679" cy="63595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1907187" y="161033"/>
            <a:ext cx="4827687" cy="452636"/>
          </a:xfrm>
          <a:prstGeom prst="rect">
            <a:avLst/>
          </a:prstGeom>
          <a:noFill/>
          <a:ln/>
        </p:spPr>
        <p:txBody>
          <a:bodyPr wrap="none" lIns="64008" tIns="32004" rIns="64008" bIns="32004" rtlCol="0" anchor="t"/>
          <a:lstStyle/>
          <a:p>
            <a:pPr algn="ctr">
              <a:lnSpc>
                <a:spcPts val="2994"/>
              </a:lnSpc>
            </a:pPr>
            <a:r>
              <a:rPr lang="en-US" sz="2400" b="1" dirty="0">
                <a:solidFill>
                  <a:srgbClr val="7030A0"/>
                </a:solidFill>
                <a:ea typeface="Libre Baskerville" pitchFamily="34" charset="-122"/>
                <a:cs typeface="Libre Baskerville" pitchFamily="34" charset="-120"/>
              </a:rPr>
              <a:t>Implementing Inclusive Education</a:t>
            </a:r>
            <a:endParaRPr lang="en-US" sz="2400" b="1" dirty="0">
              <a:solidFill>
                <a:srgbClr val="7030A0"/>
              </a:solidFill>
            </a:endParaRPr>
          </a:p>
        </p:txBody>
      </p:sp>
      <p:sp>
        <p:nvSpPr>
          <p:cNvPr id="5" name="Shape 3"/>
          <p:cNvSpPr/>
          <p:nvPr/>
        </p:nvSpPr>
        <p:spPr>
          <a:xfrm>
            <a:off x="863127" y="676969"/>
            <a:ext cx="7691214" cy="1113433"/>
          </a:xfrm>
          <a:prstGeom prst="rect">
            <a:avLst/>
          </a:prstGeom>
          <a:solidFill>
            <a:srgbClr val="DED6FF"/>
          </a:solidFill>
          <a:ln/>
        </p:spPr>
      </p:sp>
      <p:sp>
        <p:nvSpPr>
          <p:cNvPr id="6" name="Text 4"/>
          <p:cNvSpPr/>
          <p:nvPr/>
        </p:nvSpPr>
        <p:spPr>
          <a:xfrm>
            <a:off x="863128" y="676969"/>
            <a:ext cx="2083627" cy="231775"/>
          </a:xfrm>
          <a:prstGeom prst="rect">
            <a:avLst/>
          </a:prstGeom>
          <a:noFill/>
          <a:ln/>
        </p:spPr>
        <p:txBody>
          <a:bodyPr wrap="none" lIns="64008" tIns="32004" rIns="64008" bIns="32004" rtlCol="0" anchor="t"/>
          <a:lstStyle/>
          <a:p>
            <a:pPr>
              <a:lnSpc>
                <a:spcPts val="1533"/>
              </a:lnSpc>
            </a:pPr>
            <a:r>
              <a:rPr lang="en-US" sz="1800" b="1" dirty="0">
                <a:solidFill>
                  <a:srgbClr val="FF0000"/>
                </a:solidFill>
                <a:ea typeface="Open Sans" pitchFamily="34" charset="-122"/>
                <a:cs typeface="Open Sans" pitchFamily="34" charset="-120"/>
              </a:rPr>
              <a:t>Teacher Training</a:t>
            </a:r>
            <a:endParaRPr lang="en-US" sz="1800" b="1" dirty="0">
              <a:solidFill>
                <a:srgbClr val="FF0000"/>
              </a:solidFill>
            </a:endParaRPr>
          </a:p>
        </p:txBody>
      </p:sp>
      <p:sp>
        <p:nvSpPr>
          <p:cNvPr id="7" name="Text 5"/>
          <p:cNvSpPr/>
          <p:nvPr/>
        </p:nvSpPr>
        <p:spPr>
          <a:xfrm>
            <a:off x="3572143" y="770136"/>
            <a:ext cx="4725824" cy="927100"/>
          </a:xfrm>
          <a:prstGeom prst="rect">
            <a:avLst/>
          </a:prstGeom>
          <a:noFill/>
          <a:ln/>
        </p:spPr>
        <p:txBody>
          <a:bodyPr wrap="square" lIns="64008" tIns="32004" rIns="64008" bIns="32004" rtlCol="0" anchor="t"/>
          <a:lstStyle/>
          <a:p>
            <a:pPr algn="just">
              <a:lnSpc>
                <a:spcPts val="1533"/>
              </a:lnSpc>
            </a:pPr>
            <a:r>
              <a:rPr lang="en-US" sz="1600" dirty="0">
                <a:ea typeface="Open Sans" pitchFamily="34" charset="-122"/>
                <a:cs typeface="Open Sans" pitchFamily="34" charset="-120"/>
              </a:rPr>
              <a:t>Providing ongoing professional development and support for teachers to enhance their skills in inclusive practices, differentiated instruction, and managing diverse classrooms.</a:t>
            </a:r>
            <a:endParaRPr lang="en-US" sz="1600" dirty="0"/>
          </a:p>
        </p:txBody>
      </p:sp>
      <p:sp>
        <p:nvSpPr>
          <p:cNvPr id="8" name="Text 6"/>
          <p:cNvSpPr/>
          <p:nvPr/>
        </p:nvSpPr>
        <p:spPr>
          <a:xfrm>
            <a:off x="863128" y="1883569"/>
            <a:ext cx="2083627" cy="231775"/>
          </a:xfrm>
          <a:prstGeom prst="rect">
            <a:avLst/>
          </a:prstGeom>
          <a:noFill/>
          <a:ln/>
        </p:spPr>
        <p:txBody>
          <a:bodyPr wrap="none" lIns="64008" tIns="32004" rIns="64008" bIns="32004" rtlCol="0" anchor="t"/>
          <a:lstStyle/>
          <a:p>
            <a:pPr>
              <a:lnSpc>
                <a:spcPts val="1533"/>
              </a:lnSpc>
            </a:pPr>
            <a:r>
              <a:rPr lang="en-US" sz="1600" b="1" dirty="0">
                <a:solidFill>
                  <a:srgbClr val="FF0000"/>
                </a:solidFill>
                <a:ea typeface="Open Sans" pitchFamily="34" charset="-122"/>
                <a:cs typeface="Open Sans" pitchFamily="34" charset="-120"/>
              </a:rPr>
              <a:t>Curriculum Adaptation</a:t>
            </a:r>
            <a:endParaRPr lang="en-US" sz="1600" b="1" dirty="0">
              <a:solidFill>
                <a:srgbClr val="FF0000"/>
              </a:solidFill>
            </a:endParaRPr>
          </a:p>
        </p:txBody>
      </p:sp>
      <p:sp>
        <p:nvSpPr>
          <p:cNvPr id="9" name="Text 7"/>
          <p:cNvSpPr/>
          <p:nvPr/>
        </p:nvSpPr>
        <p:spPr>
          <a:xfrm>
            <a:off x="3572143" y="1883569"/>
            <a:ext cx="4982197" cy="695325"/>
          </a:xfrm>
          <a:prstGeom prst="rect">
            <a:avLst/>
          </a:prstGeom>
          <a:noFill/>
          <a:ln/>
        </p:spPr>
        <p:txBody>
          <a:bodyPr wrap="square" lIns="64008" tIns="32004" rIns="64008" bIns="32004" rtlCol="0" anchor="t"/>
          <a:lstStyle/>
          <a:p>
            <a:pPr algn="just">
              <a:lnSpc>
                <a:spcPts val="1533"/>
              </a:lnSpc>
            </a:pPr>
            <a:r>
              <a:rPr lang="en-US" sz="1600" dirty="0">
                <a:ea typeface="Open Sans" pitchFamily="34" charset="-122"/>
                <a:cs typeface="Open Sans" pitchFamily="34" charset="-120"/>
              </a:rPr>
              <a:t>Designing a flexible curriculum that can be tailored to the needs of individual students, incorporating diverse learning materials and activities.</a:t>
            </a:r>
            <a:endParaRPr lang="en-US" sz="1600" dirty="0"/>
          </a:p>
        </p:txBody>
      </p:sp>
      <p:sp>
        <p:nvSpPr>
          <p:cNvPr id="10" name="Shape 8"/>
          <p:cNvSpPr/>
          <p:nvPr/>
        </p:nvSpPr>
        <p:spPr>
          <a:xfrm>
            <a:off x="863127" y="2578894"/>
            <a:ext cx="7691214" cy="1113433"/>
          </a:xfrm>
          <a:prstGeom prst="rect">
            <a:avLst/>
          </a:prstGeom>
          <a:solidFill>
            <a:srgbClr val="DED6FF"/>
          </a:solidFill>
          <a:ln/>
        </p:spPr>
      </p:sp>
      <p:sp>
        <p:nvSpPr>
          <p:cNvPr id="11" name="Text 9"/>
          <p:cNvSpPr/>
          <p:nvPr/>
        </p:nvSpPr>
        <p:spPr>
          <a:xfrm>
            <a:off x="863128" y="2765227"/>
            <a:ext cx="2083627" cy="231775"/>
          </a:xfrm>
          <a:prstGeom prst="rect">
            <a:avLst/>
          </a:prstGeom>
          <a:noFill/>
          <a:ln/>
        </p:spPr>
        <p:txBody>
          <a:bodyPr wrap="none" lIns="64008" tIns="32004" rIns="64008" bIns="32004" rtlCol="0" anchor="t"/>
          <a:lstStyle/>
          <a:p>
            <a:pPr>
              <a:lnSpc>
                <a:spcPts val="1533"/>
              </a:lnSpc>
            </a:pPr>
            <a:r>
              <a:rPr lang="en-US" sz="1600" b="1" dirty="0">
                <a:solidFill>
                  <a:srgbClr val="FF0000"/>
                </a:solidFill>
                <a:ea typeface="Open Sans" pitchFamily="34" charset="-122"/>
                <a:cs typeface="Open Sans" pitchFamily="34" charset="-120"/>
              </a:rPr>
              <a:t>Support Services</a:t>
            </a:r>
            <a:endParaRPr lang="en-US" sz="1600" b="1" dirty="0">
              <a:solidFill>
                <a:srgbClr val="FF0000"/>
              </a:solidFill>
            </a:endParaRPr>
          </a:p>
        </p:txBody>
      </p:sp>
      <p:sp>
        <p:nvSpPr>
          <p:cNvPr id="12" name="Text 10"/>
          <p:cNvSpPr/>
          <p:nvPr/>
        </p:nvSpPr>
        <p:spPr>
          <a:xfrm>
            <a:off x="3572143" y="2765227"/>
            <a:ext cx="4862557" cy="927100"/>
          </a:xfrm>
          <a:prstGeom prst="rect">
            <a:avLst/>
          </a:prstGeom>
          <a:noFill/>
          <a:ln/>
        </p:spPr>
        <p:txBody>
          <a:bodyPr wrap="square" lIns="64008" tIns="32004" rIns="64008" bIns="32004" rtlCol="0" anchor="t"/>
          <a:lstStyle/>
          <a:p>
            <a:pPr algn="just">
              <a:lnSpc>
                <a:spcPts val="1533"/>
              </a:lnSpc>
            </a:pPr>
            <a:r>
              <a:rPr lang="en-US" sz="1600" dirty="0">
                <a:ea typeface="Open Sans" pitchFamily="34" charset="-122"/>
                <a:cs typeface="Open Sans" pitchFamily="34" charset="-120"/>
              </a:rPr>
              <a:t>Ensuring the availability of specialized support services, such as special education teachers, counselors, and assistive technologies, to cater to the diverse learning needs of students.</a:t>
            </a:r>
            <a:endParaRPr lang="en-US" sz="1600" dirty="0"/>
          </a:p>
        </p:txBody>
      </p:sp>
      <p:sp>
        <p:nvSpPr>
          <p:cNvPr id="13" name="Text 11"/>
          <p:cNvSpPr/>
          <p:nvPr/>
        </p:nvSpPr>
        <p:spPr>
          <a:xfrm>
            <a:off x="863128" y="3878659"/>
            <a:ext cx="3053600" cy="231775"/>
          </a:xfrm>
          <a:prstGeom prst="rect">
            <a:avLst/>
          </a:prstGeom>
          <a:noFill/>
          <a:ln/>
        </p:spPr>
        <p:txBody>
          <a:bodyPr wrap="none" lIns="64008" tIns="32004" rIns="64008" bIns="32004" rtlCol="0" anchor="t"/>
          <a:lstStyle/>
          <a:p>
            <a:pPr>
              <a:lnSpc>
                <a:spcPts val="1533"/>
              </a:lnSpc>
            </a:pPr>
            <a:r>
              <a:rPr lang="en-US" sz="1600" b="1" dirty="0">
                <a:solidFill>
                  <a:srgbClr val="FF0000"/>
                </a:solidFill>
                <a:ea typeface="Open Sans" pitchFamily="34" charset="-122"/>
                <a:cs typeface="Open Sans" pitchFamily="34" charset="-120"/>
              </a:rPr>
              <a:t>Community Involvement</a:t>
            </a:r>
            <a:endParaRPr lang="en-US" sz="1600" b="1" dirty="0">
              <a:solidFill>
                <a:srgbClr val="FF0000"/>
              </a:solidFill>
            </a:endParaRPr>
          </a:p>
        </p:txBody>
      </p:sp>
      <p:sp>
        <p:nvSpPr>
          <p:cNvPr id="14" name="Text 12"/>
          <p:cNvSpPr/>
          <p:nvPr/>
        </p:nvSpPr>
        <p:spPr>
          <a:xfrm>
            <a:off x="3572143" y="3878659"/>
            <a:ext cx="4982197" cy="927100"/>
          </a:xfrm>
          <a:prstGeom prst="rect">
            <a:avLst/>
          </a:prstGeom>
          <a:noFill/>
          <a:ln/>
        </p:spPr>
        <p:txBody>
          <a:bodyPr wrap="square" lIns="64008" tIns="32004" rIns="64008" bIns="32004" rtlCol="0" anchor="t"/>
          <a:lstStyle/>
          <a:p>
            <a:pPr algn="just">
              <a:lnSpc>
                <a:spcPts val="1533"/>
              </a:lnSpc>
            </a:pPr>
            <a:r>
              <a:rPr lang="en-US" sz="1600" dirty="0">
                <a:ea typeface="Open Sans" pitchFamily="34" charset="-122"/>
                <a:cs typeface="Open Sans" pitchFamily="34" charset="-120"/>
              </a:rPr>
              <a:t>Engaging parents, families, and the broader community in the educational process to foster a shared understanding and commitment to inclusive practices</a:t>
            </a:r>
            <a:r>
              <a:rPr lang="en-US" sz="1100" dirty="0">
                <a:ea typeface="Open Sans" pitchFamily="34" charset="-122"/>
                <a:cs typeface="Open Sans" pitchFamily="34" charset="-120"/>
              </a:rPr>
              <a:t>.</a:t>
            </a:r>
            <a:endParaRPr lang="en-US" sz="1100" dirty="0"/>
          </a:p>
        </p:txBody>
      </p:sp>
      <p:sp>
        <p:nvSpPr>
          <p:cNvPr id="15" name="Shape 13"/>
          <p:cNvSpPr/>
          <p:nvPr/>
        </p:nvSpPr>
        <p:spPr>
          <a:xfrm>
            <a:off x="982769" y="4898926"/>
            <a:ext cx="7571572" cy="1113433"/>
          </a:xfrm>
          <a:prstGeom prst="rect">
            <a:avLst/>
          </a:prstGeom>
          <a:solidFill>
            <a:srgbClr val="DED6FF"/>
          </a:solidFill>
          <a:ln/>
        </p:spPr>
      </p:sp>
      <p:sp>
        <p:nvSpPr>
          <p:cNvPr id="16" name="Text 14"/>
          <p:cNvSpPr/>
          <p:nvPr/>
        </p:nvSpPr>
        <p:spPr>
          <a:xfrm>
            <a:off x="1042588" y="4992093"/>
            <a:ext cx="2874139" cy="231775"/>
          </a:xfrm>
          <a:prstGeom prst="rect">
            <a:avLst/>
          </a:prstGeom>
          <a:noFill/>
          <a:ln/>
        </p:spPr>
        <p:txBody>
          <a:bodyPr wrap="none" lIns="64008" tIns="32004" rIns="64008" bIns="32004" rtlCol="0" anchor="t"/>
          <a:lstStyle/>
          <a:p>
            <a:pPr>
              <a:lnSpc>
                <a:spcPts val="1533"/>
              </a:lnSpc>
            </a:pPr>
            <a:r>
              <a:rPr lang="en-US" sz="1600" b="1" dirty="0">
                <a:solidFill>
                  <a:srgbClr val="FF0000"/>
                </a:solidFill>
                <a:ea typeface="Open Sans" pitchFamily="34" charset="-122"/>
                <a:cs typeface="Open Sans" pitchFamily="34" charset="-120"/>
              </a:rPr>
              <a:t>Policy and Legislation</a:t>
            </a:r>
            <a:endParaRPr lang="en-US" sz="1600" b="1" dirty="0">
              <a:solidFill>
                <a:srgbClr val="FF0000"/>
              </a:solidFill>
            </a:endParaRPr>
          </a:p>
        </p:txBody>
      </p:sp>
      <p:sp>
        <p:nvSpPr>
          <p:cNvPr id="17" name="Text 15"/>
          <p:cNvSpPr/>
          <p:nvPr/>
        </p:nvSpPr>
        <p:spPr>
          <a:xfrm>
            <a:off x="3700331" y="4992093"/>
            <a:ext cx="4854010" cy="927100"/>
          </a:xfrm>
          <a:prstGeom prst="rect">
            <a:avLst/>
          </a:prstGeom>
          <a:noFill/>
          <a:ln/>
        </p:spPr>
        <p:txBody>
          <a:bodyPr wrap="square" lIns="64008" tIns="32004" rIns="64008" bIns="32004" rtlCol="0" anchor="t"/>
          <a:lstStyle/>
          <a:p>
            <a:pPr algn="just">
              <a:lnSpc>
                <a:spcPts val="1533"/>
              </a:lnSpc>
            </a:pPr>
            <a:r>
              <a:rPr lang="en-US" sz="1600" dirty="0">
                <a:ea typeface="Open Sans" pitchFamily="34" charset="-122"/>
                <a:cs typeface="Open Sans" pitchFamily="34" charset="-120"/>
              </a:rPr>
              <a:t>Advocating for and implementing policies and legislation that promote and support inclusive education, providing the necessary resources and funding for its effective implementation</a:t>
            </a:r>
            <a:r>
              <a:rPr lang="en-US" sz="1100" dirty="0">
                <a:ea typeface="Open Sans" pitchFamily="34" charset="-122"/>
                <a:cs typeface="Open Sans" pitchFamily="34" charset="-120"/>
              </a:rPr>
              <a:t>.</a:t>
            </a:r>
            <a:endParaRPr lang="en-US" sz="1100" dirty="0"/>
          </a:p>
        </p:txBody>
      </p:sp>
      <p:pic>
        <p:nvPicPr>
          <p:cNvPr id="18" name="Picture 17" descr="blue logo png.png"/>
          <p:cNvPicPr/>
          <p:nvPr/>
        </p:nvPicPr>
        <p:blipFill>
          <a:blip r:embed="rId3" cstate="print"/>
          <a:stretch>
            <a:fillRect/>
          </a:stretch>
        </p:blipFill>
        <p:spPr>
          <a:xfrm>
            <a:off x="3916727" y="6012359"/>
            <a:ext cx="911679" cy="6359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AABCB6"/>
          </a:solidFill>
          <a:ln/>
        </p:spPr>
      </p:sp>
      <p:sp>
        <p:nvSpPr>
          <p:cNvPr id="3" name="Shape 1"/>
          <p:cNvSpPr/>
          <p:nvPr/>
        </p:nvSpPr>
        <p:spPr>
          <a:xfrm>
            <a:off x="0" y="0"/>
            <a:ext cx="9144000" cy="6858000"/>
          </a:xfrm>
          <a:prstGeom prst="rect">
            <a:avLst/>
          </a:prstGeom>
          <a:solidFill>
            <a:srgbClr val="FFF8F0"/>
          </a:solidFill>
          <a:ln/>
        </p:spPr>
      </p:sp>
      <p:sp>
        <p:nvSpPr>
          <p:cNvPr id="4" name="Text 2"/>
          <p:cNvSpPr/>
          <p:nvPr/>
        </p:nvSpPr>
        <p:spPr>
          <a:xfrm>
            <a:off x="540024" y="896243"/>
            <a:ext cx="8063954" cy="676183"/>
          </a:xfrm>
          <a:prstGeom prst="rect">
            <a:avLst/>
          </a:prstGeom>
          <a:noFill/>
          <a:ln/>
        </p:spPr>
        <p:txBody>
          <a:bodyPr wrap="square" lIns="64008" tIns="32004" rIns="64008" bIns="32004" rtlCol="0" anchor="t"/>
          <a:lstStyle/>
          <a:p>
            <a:pPr>
              <a:lnSpc>
                <a:spcPts val="4253"/>
              </a:lnSpc>
            </a:pPr>
            <a:r>
              <a:rPr lang="en-US" sz="2800" kern="0" spc="-102" dirty="0">
                <a:solidFill>
                  <a:srgbClr val="7030A0"/>
                </a:solidFill>
                <a:ea typeface="Bitter" pitchFamily="34" charset="-122"/>
                <a:cs typeface="Bitter" pitchFamily="34" charset="-120"/>
              </a:rPr>
              <a:t>Towards an Inclusive Future: Challenges and Opportunities</a:t>
            </a:r>
            <a:endParaRPr lang="en-US" sz="2800" dirty="0">
              <a:solidFill>
                <a:srgbClr val="7030A0"/>
              </a:solidFill>
            </a:endParaRPr>
          </a:p>
        </p:txBody>
      </p:sp>
      <p:sp>
        <p:nvSpPr>
          <p:cNvPr id="5" name="Shape 3"/>
          <p:cNvSpPr/>
          <p:nvPr/>
        </p:nvSpPr>
        <p:spPr>
          <a:xfrm>
            <a:off x="540024" y="1792685"/>
            <a:ext cx="8063954" cy="3368080"/>
          </a:xfrm>
          <a:prstGeom prst="roundRect">
            <a:avLst>
              <a:gd name="adj" fmla="val 2749"/>
            </a:avLst>
          </a:prstGeom>
          <a:noFill/>
          <a:ln w="15240">
            <a:solidFill>
              <a:srgbClr val="000000">
                <a:alpha val="8000"/>
              </a:srgbClr>
            </a:solidFill>
            <a:prstDash val="solid"/>
          </a:ln>
        </p:spPr>
      </p:sp>
      <p:sp>
        <p:nvSpPr>
          <p:cNvPr id="6" name="Shape 4"/>
          <p:cNvSpPr/>
          <p:nvPr/>
        </p:nvSpPr>
        <p:spPr>
          <a:xfrm>
            <a:off x="549549" y="2606279"/>
            <a:ext cx="8044904" cy="588764"/>
          </a:xfrm>
          <a:prstGeom prst="rect">
            <a:avLst/>
          </a:prstGeom>
          <a:solidFill>
            <a:srgbClr val="FFFFFF">
              <a:alpha val="4000"/>
            </a:srgbClr>
          </a:solidFill>
          <a:ln/>
        </p:spPr>
      </p:sp>
      <p:sp>
        <p:nvSpPr>
          <p:cNvPr id="7" name="Text 5"/>
          <p:cNvSpPr/>
          <p:nvPr/>
        </p:nvSpPr>
        <p:spPr>
          <a:xfrm>
            <a:off x="703808" y="1935164"/>
            <a:ext cx="3711550" cy="329208"/>
          </a:xfrm>
          <a:prstGeom prst="rect">
            <a:avLst/>
          </a:prstGeom>
          <a:noFill/>
          <a:ln/>
        </p:spPr>
        <p:txBody>
          <a:bodyPr wrap="none" lIns="64008" tIns="32004" rIns="64008" bIns="32004" rtlCol="0" anchor="t"/>
          <a:lstStyle/>
          <a:p>
            <a:pPr>
              <a:lnSpc>
                <a:spcPts val="2177"/>
              </a:lnSpc>
            </a:pPr>
            <a:r>
              <a:rPr lang="en-US" sz="1600" b="1" kern="0" spc="-27" dirty="0">
                <a:solidFill>
                  <a:srgbClr val="FF0000"/>
                </a:solidFill>
                <a:ea typeface="Open Sans" pitchFamily="34" charset="-122"/>
                <a:cs typeface="Open Sans" pitchFamily="34" charset="-120"/>
              </a:rPr>
              <a:t>Challenges</a:t>
            </a:r>
            <a:endParaRPr lang="en-US" sz="1600" b="1" dirty="0">
              <a:solidFill>
                <a:srgbClr val="FF0000"/>
              </a:solidFill>
            </a:endParaRPr>
          </a:p>
        </p:txBody>
      </p:sp>
      <p:sp>
        <p:nvSpPr>
          <p:cNvPr id="8" name="Text 6"/>
          <p:cNvSpPr/>
          <p:nvPr/>
        </p:nvSpPr>
        <p:spPr>
          <a:xfrm>
            <a:off x="4728642" y="1935164"/>
            <a:ext cx="3711550" cy="329208"/>
          </a:xfrm>
          <a:prstGeom prst="rect">
            <a:avLst/>
          </a:prstGeom>
          <a:noFill/>
          <a:ln/>
        </p:spPr>
        <p:txBody>
          <a:bodyPr wrap="none" lIns="64008" tIns="32004" rIns="64008" bIns="32004" rtlCol="0" anchor="t"/>
          <a:lstStyle/>
          <a:p>
            <a:pPr>
              <a:lnSpc>
                <a:spcPts val="2177"/>
              </a:lnSpc>
            </a:pPr>
            <a:r>
              <a:rPr lang="en-US" sz="1600" b="1" kern="0" spc="-27" dirty="0">
                <a:solidFill>
                  <a:srgbClr val="FF0000"/>
                </a:solidFill>
                <a:ea typeface="Open Sans" pitchFamily="34" charset="-122"/>
                <a:cs typeface="Open Sans" pitchFamily="34" charset="-120"/>
              </a:rPr>
              <a:t>Opportunities</a:t>
            </a:r>
            <a:endParaRPr lang="en-US" sz="1600" b="1" dirty="0">
              <a:solidFill>
                <a:srgbClr val="FF0000"/>
              </a:solidFill>
            </a:endParaRPr>
          </a:p>
        </p:txBody>
      </p:sp>
      <p:sp>
        <p:nvSpPr>
          <p:cNvPr id="9" name="Shape 7"/>
          <p:cNvSpPr/>
          <p:nvPr/>
        </p:nvSpPr>
        <p:spPr>
          <a:xfrm>
            <a:off x="549549" y="3195042"/>
            <a:ext cx="8044904" cy="917972"/>
          </a:xfrm>
          <a:prstGeom prst="rect">
            <a:avLst/>
          </a:prstGeom>
          <a:solidFill>
            <a:srgbClr val="000000">
              <a:alpha val="4000"/>
            </a:srgbClr>
          </a:solidFill>
          <a:ln/>
        </p:spPr>
      </p:sp>
      <p:sp>
        <p:nvSpPr>
          <p:cNvPr id="10" name="Text 8"/>
          <p:cNvSpPr/>
          <p:nvPr/>
        </p:nvSpPr>
        <p:spPr>
          <a:xfrm>
            <a:off x="703808" y="2523927"/>
            <a:ext cx="3711550" cy="658416"/>
          </a:xfrm>
          <a:prstGeom prst="rect">
            <a:avLst/>
          </a:prstGeom>
          <a:noFill/>
          <a:ln/>
        </p:spPr>
        <p:txBody>
          <a:bodyPr wrap="square" lIns="64008" tIns="32004" rIns="64008" bIns="32004" rtlCol="0" anchor="t"/>
          <a:lstStyle/>
          <a:p>
            <a:pPr>
              <a:lnSpc>
                <a:spcPts val="2177"/>
              </a:lnSpc>
            </a:pPr>
            <a:r>
              <a:rPr lang="en-US" sz="1600" kern="0" spc="-27" dirty="0">
                <a:solidFill>
                  <a:srgbClr val="2B2E3C"/>
                </a:solidFill>
                <a:ea typeface="Open Sans" pitchFamily="34" charset="-122"/>
                <a:cs typeface="Open Sans" pitchFamily="34" charset="-120"/>
              </a:rPr>
              <a:t>Overcoming attitudinal barriers and biases towards inclusive education</a:t>
            </a:r>
            <a:endParaRPr lang="en-US" sz="1600" dirty="0"/>
          </a:p>
        </p:txBody>
      </p:sp>
      <p:sp>
        <p:nvSpPr>
          <p:cNvPr id="11" name="Text 9"/>
          <p:cNvSpPr/>
          <p:nvPr/>
        </p:nvSpPr>
        <p:spPr>
          <a:xfrm>
            <a:off x="4728642" y="2523927"/>
            <a:ext cx="3711550" cy="658416"/>
          </a:xfrm>
          <a:prstGeom prst="rect">
            <a:avLst/>
          </a:prstGeom>
          <a:noFill/>
          <a:ln/>
        </p:spPr>
        <p:txBody>
          <a:bodyPr wrap="square" lIns="64008" tIns="32004" rIns="64008" bIns="32004" rtlCol="0" anchor="t"/>
          <a:lstStyle/>
          <a:p>
            <a:pPr>
              <a:lnSpc>
                <a:spcPts val="2177"/>
              </a:lnSpc>
            </a:pPr>
            <a:r>
              <a:rPr lang="en-US" sz="1600" kern="0" spc="-27" dirty="0">
                <a:solidFill>
                  <a:srgbClr val="2B2E3C"/>
                </a:solidFill>
                <a:ea typeface="Open Sans" pitchFamily="34" charset="-122"/>
                <a:cs typeface="Open Sans" pitchFamily="34" charset="-120"/>
              </a:rPr>
              <a:t>Fostering a culture of acceptance and respect for diversity</a:t>
            </a:r>
            <a:endParaRPr lang="en-US" sz="1600" dirty="0"/>
          </a:p>
        </p:txBody>
      </p:sp>
      <p:sp>
        <p:nvSpPr>
          <p:cNvPr id="12" name="Shape 10"/>
          <p:cNvSpPr/>
          <p:nvPr/>
        </p:nvSpPr>
        <p:spPr>
          <a:xfrm>
            <a:off x="549549" y="3312121"/>
            <a:ext cx="8044904" cy="917972"/>
          </a:xfrm>
          <a:prstGeom prst="rect">
            <a:avLst/>
          </a:prstGeom>
          <a:solidFill>
            <a:srgbClr val="FFFFFF">
              <a:alpha val="4000"/>
            </a:srgbClr>
          </a:solidFill>
          <a:ln/>
        </p:spPr>
      </p:sp>
      <p:sp>
        <p:nvSpPr>
          <p:cNvPr id="13" name="Text 11"/>
          <p:cNvSpPr/>
          <p:nvPr/>
        </p:nvSpPr>
        <p:spPr>
          <a:xfrm>
            <a:off x="703808" y="3441900"/>
            <a:ext cx="3711550" cy="658416"/>
          </a:xfrm>
          <a:prstGeom prst="rect">
            <a:avLst/>
          </a:prstGeom>
          <a:noFill/>
          <a:ln/>
        </p:spPr>
        <p:txBody>
          <a:bodyPr wrap="square" lIns="64008" tIns="32004" rIns="64008" bIns="32004" rtlCol="0" anchor="t"/>
          <a:lstStyle/>
          <a:p>
            <a:pPr>
              <a:lnSpc>
                <a:spcPts val="2177"/>
              </a:lnSpc>
            </a:pPr>
            <a:r>
              <a:rPr lang="en-US" sz="1600" kern="0" spc="-27" dirty="0">
                <a:solidFill>
                  <a:srgbClr val="2B2E3C"/>
                </a:solidFill>
                <a:ea typeface="Open Sans" pitchFamily="34" charset="-122"/>
                <a:cs typeface="Open Sans" pitchFamily="34" charset="-120"/>
              </a:rPr>
              <a:t>Ensuring adequate resources and infrastructure for inclusive classrooms</a:t>
            </a:r>
            <a:endParaRPr lang="en-US" sz="1600" dirty="0"/>
          </a:p>
        </p:txBody>
      </p:sp>
      <p:sp>
        <p:nvSpPr>
          <p:cNvPr id="14" name="Text 12"/>
          <p:cNvSpPr/>
          <p:nvPr/>
        </p:nvSpPr>
        <p:spPr>
          <a:xfrm>
            <a:off x="4728642" y="3441900"/>
            <a:ext cx="3711550" cy="658416"/>
          </a:xfrm>
          <a:prstGeom prst="rect">
            <a:avLst/>
          </a:prstGeom>
          <a:noFill/>
          <a:ln/>
        </p:spPr>
        <p:txBody>
          <a:bodyPr wrap="square" lIns="64008" tIns="32004" rIns="64008" bIns="32004" rtlCol="0" anchor="t"/>
          <a:lstStyle/>
          <a:p>
            <a:pPr>
              <a:lnSpc>
                <a:spcPts val="2177"/>
              </a:lnSpc>
            </a:pPr>
            <a:r>
              <a:rPr lang="en-US" sz="1600" kern="0" spc="-27" dirty="0">
                <a:solidFill>
                  <a:srgbClr val="2B2E3C"/>
                </a:solidFill>
                <a:ea typeface="Open Sans" pitchFamily="34" charset="-122"/>
                <a:cs typeface="Open Sans" pitchFamily="34" charset="-120"/>
              </a:rPr>
              <a:t>Innovative teaching methods and assistive technologies to support diverse learners</a:t>
            </a:r>
            <a:endParaRPr lang="en-US" sz="1600" dirty="0"/>
          </a:p>
        </p:txBody>
      </p:sp>
      <p:sp>
        <p:nvSpPr>
          <p:cNvPr id="15" name="Shape 13"/>
          <p:cNvSpPr/>
          <p:nvPr/>
        </p:nvSpPr>
        <p:spPr>
          <a:xfrm>
            <a:off x="549549" y="4230093"/>
            <a:ext cx="8044904" cy="917972"/>
          </a:xfrm>
          <a:prstGeom prst="rect">
            <a:avLst/>
          </a:prstGeom>
          <a:solidFill>
            <a:srgbClr val="000000">
              <a:alpha val="4000"/>
            </a:srgbClr>
          </a:solidFill>
          <a:ln/>
        </p:spPr>
      </p:sp>
      <p:sp>
        <p:nvSpPr>
          <p:cNvPr id="16" name="Text 14"/>
          <p:cNvSpPr/>
          <p:nvPr/>
        </p:nvSpPr>
        <p:spPr>
          <a:xfrm>
            <a:off x="703808" y="4359872"/>
            <a:ext cx="3711550" cy="658416"/>
          </a:xfrm>
          <a:prstGeom prst="rect">
            <a:avLst/>
          </a:prstGeom>
          <a:noFill/>
          <a:ln/>
        </p:spPr>
        <p:txBody>
          <a:bodyPr wrap="square" lIns="64008" tIns="32004" rIns="64008" bIns="32004" rtlCol="0" anchor="t"/>
          <a:lstStyle/>
          <a:p>
            <a:pPr>
              <a:lnSpc>
                <a:spcPts val="2177"/>
              </a:lnSpc>
            </a:pPr>
            <a:r>
              <a:rPr lang="en-US" sz="1600" kern="0" spc="-27" dirty="0">
                <a:solidFill>
                  <a:srgbClr val="2B2E3C"/>
                </a:solidFill>
                <a:ea typeface="Open Sans" pitchFamily="34" charset="-122"/>
                <a:cs typeface="Open Sans" pitchFamily="34" charset="-120"/>
              </a:rPr>
              <a:t>Providing comprehensive teacher training and professional development</a:t>
            </a:r>
            <a:endParaRPr lang="en-US" sz="1600" dirty="0"/>
          </a:p>
        </p:txBody>
      </p:sp>
      <p:sp>
        <p:nvSpPr>
          <p:cNvPr id="17" name="Text 15"/>
          <p:cNvSpPr/>
          <p:nvPr/>
        </p:nvSpPr>
        <p:spPr>
          <a:xfrm>
            <a:off x="4728642" y="4359872"/>
            <a:ext cx="3711550" cy="658416"/>
          </a:xfrm>
          <a:prstGeom prst="rect">
            <a:avLst/>
          </a:prstGeom>
          <a:noFill/>
          <a:ln/>
        </p:spPr>
        <p:txBody>
          <a:bodyPr wrap="square" lIns="64008" tIns="32004" rIns="64008" bIns="32004" rtlCol="0" anchor="t"/>
          <a:lstStyle/>
          <a:p>
            <a:pPr>
              <a:lnSpc>
                <a:spcPts val="2177"/>
              </a:lnSpc>
            </a:pPr>
            <a:r>
              <a:rPr lang="en-US" sz="1600" kern="0" spc="-27" dirty="0">
                <a:solidFill>
                  <a:srgbClr val="2B2E3C"/>
                </a:solidFill>
                <a:ea typeface="Open Sans" pitchFamily="34" charset="-122"/>
                <a:cs typeface="Open Sans" pitchFamily="34" charset="-120"/>
              </a:rPr>
              <a:t>Collaborative partnerships between schools, families, and communities</a:t>
            </a:r>
            <a:endParaRPr lang="en-US" sz="1600" dirty="0"/>
          </a:p>
        </p:txBody>
      </p:sp>
      <p:pic>
        <p:nvPicPr>
          <p:cNvPr id="19" name="Picture 18" descr="blue logo png.png"/>
          <p:cNvPicPr/>
          <p:nvPr/>
        </p:nvPicPr>
        <p:blipFill>
          <a:blip r:embed="rId3" cstate="print"/>
          <a:stretch>
            <a:fillRect/>
          </a:stretch>
        </p:blipFill>
        <p:spPr>
          <a:xfrm>
            <a:off x="4589416" y="6159302"/>
            <a:ext cx="911679" cy="63595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4204" y="820875"/>
          <a:ext cx="8244941" cy="5247120"/>
        </p:xfrm>
        <a:graphic>
          <a:graphicData uri="http://schemas.openxmlformats.org/drawingml/2006/table">
            <a:tbl>
              <a:tblPr/>
              <a:tblGrid>
                <a:gridCol w="2028035"/>
                <a:gridCol w="2072302"/>
                <a:gridCol w="2072302"/>
                <a:gridCol w="2072302"/>
              </a:tblGrid>
              <a:tr h="406472">
                <a:tc>
                  <a:txBody>
                    <a:bodyPr/>
                    <a:lstStyle/>
                    <a:p>
                      <a:r>
                        <a:rPr lang="en-US" sz="1400" b="1" dirty="0">
                          <a:latin typeface="+mn-lt"/>
                          <a:cs typeface="Times New Roman" pitchFamily="18" charset="0"/>
                        </a:rPr>
                        <a:t>Aspect</a:t>
                      </a:r>
                    </a:p>
                  </a:txBody>
                  <a:tcPr marL="57150" marR="57150" marT="38100" marB="38100" anchor="ctr">
                    <a:lnL>
                      <a:noFill/>
                    </a:lnL>
                    <a:lnR>
                      <a:noFill/>
                    </a:lnR>
                    <a:lnT>
                      <a:noFill/>
                    </a:lnT>
                    <a:lnB>
                      <a:noFill/>
                    </a:lnB>
                    <a:solidFill>
                      <a:schemeClr val="accent2">
                        <a:lumMod val="40000"/>
                        <a:lumOff val="60000"/>
                      </a:schemeClr>
                    </a:solidFill>
                  </a:tcPr>
                </a:tc>
                <a:tc>
                  <a:txBody>
                    <a:bodyPr/>
                    <a:lstStyle/>
                    <a:p>
                      <a:r>
                        <a:rPr lang="en-US" sz="1400" dirty="0">
                          <a:latin typeface="+mn-lt"/>
                          <a:cs typeface="Times New Roman" pitchFamily="18" charset="0"/>
                        </a:rPr>
                        <a:t>Special Education</a:t>
                      </a:r>
                    </a:p>
                  </a:txBody>
                  <a:tcPr marL="57150" marR="57150" marT="38100" marB="38100" anchor="ctr">
                    <a:lnL>
                      <a:noFill/>
                    </a:lnL>
                    <a:lnR>
                      <a:noFill/>
                    </a:lnR>
                    <a:lnT>
                      <a:noFill/>
                    </a:lnT>
                    <a:lnB>
                      <a:noFill/>
                    </a:lnB>
                    <a:solidFill>
                      <a:schemeClr val="accent2">
                        <a:lumMod val="40000"/>
                        <a:lumOff val="60000"/>
                      </a:schemeClr>
                    </a:solidFill>
                  </a:tcPr>
                </a:tc>
                <a:tc>
                  <a:txBody>
                    <a:bodyPr/>
                    <a:lstStyle/>
                    <a:p>
                      <a:r>
                        <a:rPr lang="en-US" sz="1400" dirty="0">
                          <a:latin typeface="+mn-lt"/>
                          <a:cs typeface="Times New Roman" pitchFamily="18" charset="0"/>
                        </a:rPr>
                        <a:t>Integrated Education</a:t>
                      </a:r>
                    </a:p>
                  </a:txBody>
                  <a:tcPr marL="57150" marR="57150" marT="38100" marB="38100" anchor="ctr">
                    <a:lnL>
                      <a:noFill/>
                    </a:lnL>
                    <a:lnR>
                      <a:noFill/>
                    </a:lnR>
                    <a:lnT>
                      <a:noFill/>
                    </a:lnT>
                    <a:lnB>
                      <a:noFill/>
                    </a:lnB>
                    <a:solidFill>
                      <a:schemeClr val="accent2">
                        <a:lumMod val="40000"/>
                        <a:lumOff val="60000"/>
                      </a:schemeClr>
                    </a:solidFill>
                  </a:tcPr>
                </a:tc>
                <a:tc>
                  <a:txBody>
                    <a:bodyPr/>
                    <a:lstStyle/>
                    <a:p>
                      <a:r>
                        <a:rPr lang="en-US" sz="1400" dirty="0">
                          <a:latin typeface="+mn-lt"/>
                          <a:cs typeface="Times New Roman" pitchFamily="18" charset="0"/>
                        </a:rPr>
                        <a:t>Inclusive Education</a:t>
                      </a:r>
                    </a:p>
                  </a:txBody>
                  <a:tcPr marL="57150" marR="57150" marT="38100" marB="38100" anchor="ctr">
                    <a:lnL>
                      <a:noFill/>
                    </a:lnL>
                    <a:lnR>
                      <a:noFill/>
                    </a:lnR>
                    <a:lnT>
                      <a:noFill/>
                    </a:lnT>
                    <a:lnB>
                      <a:noFill/>
                    </a:lnB>
                    <a:solidFill>
                      <a:schemeClr val="accent2">
                        <a:lumMod val="40000"/>
                        <a:lumOff val="60000"/>
                      </a:schemeClr>
                    </a:solidFill>
                  </a:tcPr>
                </a:tc>
              </a:tr>
              <a:tr h="711328">
                <a:tc>
                  <a:txBody>
                    <a:bodyPr/>
                    <a:lstStyle/>
                    <a:p>
                      <a:r>
                        <a:rPr lang="en-US" sz="1400" b="1" dirty="0">
                          <a:latin typeface="+mn-lt"/>
                          <a:cs typeface="Times New Roman" pitchFamily="18" charset="0"/>
                        </a:rPr>
                        <a:t>Setting</a:t>
                      </a:r>
                      <a:endParaRPr lang="en-US" sz="1400" dirty="0">
                        <a:latin typeface="+mn-lt"/>
                        <a:cs typeface="Times New Roman" pitchFamily="18" charset="0"/>
                      </a:endParaRPr>
                    </a:p>
                  </a:txBody>
                  <a:tcPr marL="57150" marR="57150" marT="38100" marB="38100" anchor="ctr">
                    <a:lnL>
                      <a:noFill/>
                    </a:lnL>
                    <a:lnR>
                      <a:noFill/>
                    </a:lnR>
                    <a:lnT>
                      <a:noFill/>
                    </a:lnT>
                    <a:lnB>
                      <a:noFill/>
                    </a:lnB>
                    <a:solidFill>
                      <a:schemeClr val="accent1">
                        <a:lumMod val="40000"/>
                        <a:lumOff val="60000"/>
                      </a:schemeClr>
                    </a:solidFill>
                  </a:tcPr>
                </a:tc>
                <a:tc>
                  <a:txBody>
                    <a:bodyPr/>
                    <a:lstStyle/>
                    <a:p>
                      <a:r>
                        <a:rPr lang="en-US" sz="1400" dirty="0">
                          <a:latin typeface="+mn-lt"/>
                          <a:cs typeface="Times New Roman" pitchFamily="18" charset="0"/>
                        </a:rPr>
                        <a:t>Separate classrooms or specialized schools</a:t>
                      </a:r>
                    </a:p>
                  </a:txBody>
                  <a:tcPr marL="57150" marR="57150" marT="38100" marB="38100" anchor="ctr">
                    <a:lnL>
                      <a:noFill/>
                    </a:lnL>
                    <a:lnR>
                      <a:noFill/>
                    </a:lnR>
                    <a:lnT>
                      <a:noFill/>
                    </a:lnT>
                    <a:lnB>
                      <a:noFill/>
                    </a:lnB>
                    <a:solidFill>
                      <a:schemeClr val="accent1">
                        <a:lumMod val="40000"/>
                        <a:lumOff val="60000"/>
                      </a:schemeClr>
                    </a:solidFill>
                  </a:tcPr>
                </a:tc>
                <a:tc>
                  <a:txBody>
                    <a:bodyPr/>
                    <a:lstStyle/>
                    <a:p>
                      <a:r>
                        <a:rPr lang="en-US" sz="1400" dirty="0">
                          <a:latin typeface="+mn-lt"/>
                          <a:cs typeface="Times New Roman" pitchFamily="18" charset="0"/>
                        </a:rPr>
                        <a:t>Mainstream schools with resource rooms</a:t>
                      </a:r>
                    </a:p>
                  </a:txBody>
                  <a:tcPr marL="57150" marR="57150" marT="38100" marB="38100" anchor="ctr">
                    <a:lnL>
                      <a:noFill/>
                    </a:lnL>
                    <a:lnR>
                      <a:noFill/>
                    </a:lnR>
                    <a:lnT>
                      <a:noFill/>
                    </a:lnT>
                    <a:lnB>
                      <a:noFill/>
                    </a:lnB>
                    <a:solidFill>
                      <a:schemeClr val="accent1">
                        <a:lumMod val="40000"/>
                        <a:lumOff val="60000"/>
                      </a:schemeClr>
                    </a:solidFill>
                  </a:tcPr>
                </a:tc>
                <a:tc>
                  <a:txBody>
                    <a:bodyPr/>
                    <a:lstStyle/>
                    <a:p>
                      <a:r>
                        <a:rPr lang="en-US" sz="1400" dirty="0">
                          <a:latin typeface="+mn-lt"/>
                          <a:cs typeface="Times New Roman" pitchFamily="18" charset="0"/>
                        </a:rPr>
                        <a:t>Mainstream schools with full classroom inclusion</a:t>
                      </a:r>
                    </a:p>
                  </a:txBody>
                  <a:tcPr marL="57150" marR="57150" marT="38100" marB="38100" anchor="ctr">
                    <a:lnL>
                      <a:noFill/>
                    </a:lnL>
                    <a:lnR>
                      <a:noFill/>
                    </a:lnR>
                    <a:lnT>
                      <a:noFill/>
                    </a:lnT>
                    <a:lnB>
                      <a:noFill/>
                    </a:lnB>
                    <a:solidFill>
                      <a:schemeClr val="accent1">
                        <a:lumMod val="40000"/>
                        <a:lumOff val="60000"/>
                      </a:schemeClr>
                    </a:solidFill>
                  </a:tcPr>
                </a:tc>
              </a:tr>
              <a:tr h="711328">
                <a:tc>
                  <a:txBody>
                    <a:bodyPr/>
                    <a:lstStyle/>
                    <a:p>
                      <a:r>
                        <a:rPr lang="en-US" sz="1400" b="1" dirty="0">
                          <a:latin typeface="+mn-lt"/>
                          <a:cs typeface="Times New Roman" pitchFamily="18" charset="0"/>
                        </a:rPr>
                        <a:t>Instruction</a:t>
                      </a:r>
                      <a:endParaRPr lang="en-US" sz="1400" dirty="0">
                        <a:latin typeface="+mn-lt"/>
                        <a:cs typeface="Times New Roman" pitchFamily="18" charset="0"/>
                      </a:endParaRPr>
                    </a:p>
                  </a:txBody>
                  <a:tcPr marL="57150" marR="57150" marT="38100" marB="38100" anchor="ctr">
                    <a:lnL>
                      <a:noFill/>
                    </a:lnL>
                    <a:lnR>
                      <a:noFill/>
                    </a:lnR>
                    <a:lnT>
                      <a:noFill/>
                    </a:lnT>
                    <a:lnB>
                      <a:noFill/>
                    </a:lnB>
                    <a:solidFill>
                      <a:schemeClr val="accent6">
                        <a:lumMod val="40000"/>
                        <a:lumOff val="60000"/>
                      </a:schemeClr>
                    </a:solidFill>
                  </a:tcPr>
                </a:tc>
                <a:tc>
                  <a:txBody>
                    <a:bodyPr/>
                    <a:lstStyle/>
                    <a:p>
                      <a:r>
                        <a:rPr lang="en-US" sz="1400" dirty="0">
                          <a:latin typeface="+mn-lt"/>
                          <a:cs typeface="Times New Roman" pitchFamily="18" charset="0"/>
                        </a:rPr>
                        <a:t>Highly individualized and specialized</a:t>
                      </a:r>
                    </a:p>
                  </a:txBody>
                  <a:tcPr marL="57150" marR="57150" marT="38100" marB="38100" anchor="ctr">
                    <a:lnL>
                      <a:noFill/>
                    </a:lnL>
                    <a:lnR>
                      <a:noFill/>
                    </a:lnR>
                    <a:lnT>
                      <a:noFill/>
                    </a:lnT>
                    <a:lnB>
                      <a:noFill/>
                    </a:lnB>
                    <a:solidFill>
                      <a:schemeClr val="accent6">
                        <a:lumMod val="40000"/>
                        <a:lumOff val="60000"/>
                      </a:schemeClr>
                    </a:solidFill>
                  </a:tcPr>
                </a:tc>
                <a:tc>
                  <a:txBody>
                    <a:bodyPr/>
                    <a:lstStyle/>
                    <a:p>
                      <a:r>
                        <a:rPr lang="en-US" sz="1400" dirty="0">
                          <a:latin typeface="+mn-lt"/>
                          <a:cs typeface="Times New Roman" pitchFamily="18" charset="0"/>
                        </a:rPr>
                        <a:t>Regular classes with additional support</a:t>
                      </a:r>
                    </a:p>
                  </a:txBody>
                  <a:tcPr marL="57150" marR="57150" marT="38100" marB="38100" anchor="ctr">
                    <a:lnL>
                      <a:noFill/>
                    </a:lnL>
                    <a:lnR>
                      <a:noFill/>
                    </a:lnR>
                    <a:lnT>
                      <a:noFill/>
                    </a:lnT>
                    <a:lnB>
                      <a:noFill/>
                    </a:lnB>
                    <a:solidFill>
                      <a:schemeClr val="accent6">
                        <a:lumMod val="40000"/>
                        <a:lumOff val="60000"/>
                      </a:schemeClr>
                    </a:solidFill>
                  </a:tcPr>
                </a:tc>
                <a:tc>
                  <a:txBody>
                    <a:bodyPr/>
                    <a:lstStyle/>
                    <a:p>
                      <a:r>
                        <a:rPr lang="en-US" sz="1400" dirty="0">
                          <a:latin typeface="+mn-lt"/>
                          <a:cs typeface="Times New Roman" pitchFamily="18" charset="0"/>
                        </a:rPr>
                        <a:t>Adapted to meet diverse needs of all students</a:t>
                      </a:r>
                    </a:p>
                  </a:txBody>
                  <a:tcPr marL="57150" marR="57150" marT="38100" marB="38100" anchor="ctr">
                    <a:lnL>
                      <a:noFill/>
                    </a:lnL>
                    <a:lnR>
                      <a:noFill/>
                    </a:lnR>
                    <a:lnT>
                      <a:noFill/>
                    </a:lnT>
                    <a:lnB>
                      <a:noFill/>
                    </a:lnB>
                    <a:solidFill>
                      <a:schemeClr val="accent6">
                        <a:lumMod val="40000"/>
                        <a:lumOff val="60000"/>
                      </a:schemeClr>
                    </a:solidFill>
                  </a:tcPr>
                </a:tc>
              </a:tr>
              <a:tr h="711328">
                <a:tc>
                  <a:txBody>
                    <a:bodyPr/>
                    <a:lstStyle/>
                    <a:p>
                      <a:r>
                        <a:rPr lang="en-US" sz="1400" b="1" dirty="0">
                          <a:latin typeface="+mn-lt"/>
                          <a:cs typeface="Times New Roman" pitchFamily="18" charset="0"/>
                        </a:rPr>
                        <a:t>Social Interaction</a:t>
                      </a:r>
                      <a:endParaRPr lang="en-US" sz="1400" dirty="0">
                        <a:latin typeface="+mn-lt"/>
                        <a:cs typeface="Times New Roman" pitchFamily="18" charset="0"/>
                      </a:endParaRPr>
                    </a:p>
                  </a:txBody>
                  <a:tcPr marL="57150" marR="57150" marT="38100" marB="38100" anchor="ctr">
                    <a:lnL>
                      <a:noFill/>
                    </a:lnL>
                    <a:lnR>
                      <a:noFill/>
                    </a:lnR>
                    <a:lnT>
                      <a:noFill/>
                    </a:lnT>
                    <a:lnB>
                      <a:noFill/>
                    </a:lnB>
                    <a:solidFill>
                      <a:srgbClr val="66FFFF"/>
                    </a:solidFill>
                  </a:tcPr>
                </a:tc>
                <a:tc>
                  <a:txBody>
                    <a:bodyPr/>
                    <a:lstStyle/>
                    <a:p>
                      <a:r>
                        <a:rPr lang="en-US" sz="1400" dirty="0">
                          <a:latin typeface="+mn-lt"/>
                          <a:cs typeface="Times New Roman" pitchFamily="18" charset="0"/>
                        </a:rPr>
                        <a:t>Limited to other students with disabilities</a:t>
                      </a:r>
                    </a:p>
                  </a:txBody>
                  <a:tcPr marL="57150" marR="57150" marT="38100" marB="38100" anchor="ctr">
                    <a:lnL>
                      <a:noFill/>
                    </a:lnL>
                    <a:lnR>
                      <a:noFill/>
                    </a:lnR>
                    <a:lnT>
                      <a:noFill/>
                    </a:lnT>
                    <a:lnB>
                      <a:noFill/>
                    </a:lnB>
                    <a:solidFill>
                      <a:srgbClr val="66FFFF"/>
                    </a:solidFill>
                  </a:tcPr>
                </a:tc>
                <a:tc>
                  <a:txBody>
                    <a:bodyPr/>
                    <a:lstStyle/>
                    <a:p>
                      <a:r>
                        <a:rPr lang="en-US" sz="1400" dirty="0">
                          <a:latin typeface="+mn-lt"/>
                          <a:cs typeface="Times New Roman" pitchFamily="18" charset="0"/>
                        </a:rPr>
                        <a:t>Interaction with non-disabled peers</a:t>
                      </a:r>
                    </a:p>
                  </a:txBody>
                  <a:tcPr marL="57150" marR="57150" marT="38100" marB="38100" anchor="ctr">
                    <a:lnL>
                      <a:noFill/>
                    </a:lnL>
                    <a:lnR>
                      <a:noFill/>
                    </a:lnR>
                    <a:lnT>
                      <a:noFill/>
                    </a:lnT>
                    <a:lnB>
                      <a:noFill/>
                    </a:lnB>
                    <a:solidFill>
                      <a:srgbClr val="66FFFF"/>
                    </a:solidFill>
                  </a:tcPr>
                </a:tc>
                <a:tc>
                  <a:txBody>
                    <a:bodyPr/>
                    <a:lstStyle/>
                    <a:p>
                      <a:r>
                        <a:rPr lang="en-US" sz="1400" dirty="0">
                          <a:latin typeface="+mn-lt"/>
                          <a:cs typeface="Times New Roman" pitchFamily="18" charset="0"/>
                        </a:rPr>
                        <a:t>Full interaction with all peers</a:t>
                      </a:r>
                    </a:p>
                  </a:txBody>
                  <a:tcPr marL="57150" marR="57150" marT="38100" marB="38100" anchor="ctr">
                    <a:lnL>
                      <a:noFill/>
                    </a:lnL>
                    <a:lnR>
                      <a:noFill/>
                    </a:lnR>
                    <a:lnT>
                      <a:noFill/>
                    </a:lnT>
                    <a:lnB>
                      <a:noFill/>
                    </a:lnB>
                    <a:solidFill>
                      <a:srgbClr val="66FFFF"/>
                    </a:solidFill>
                  </a:tcPr>
                </a:tc>
              </a:tr>
              <a:tr h="711328">
                <a:tc>
                  <a:txBody>
                    <a:bodyPr/>
                    <a:lstStyle/>
                    <a:p>
                      <a:r>
                        <a:rPr lang="en-US" sz="1400" b="1" dirty="0">
                          <a:latin typeface="+mn-lt"/>
                          <a:cs typeface="Times New Roman" pitchFamily="18" charset="0"/>
                        </a:rPr>
                        <a:t>Support Services</a:t>
                      </a:r>
                      <a:endParaRPr lang="en-US" sz="1400" dirty="0">
                        <a:latin typeface="+mn-lt"/>
                        <a:cs typeface="Times New Roman" pitchFamily="18" charset="0"/>
                      </a:endParaRPr>
                    </a:p>
                  </a:txBody>
                  <a:tcPr marL="57150" marR="57150" marT="38100" marB="38100" anchor="ctr">
                    <a:lnL>
                      <a:noFill/>
                    </a:lnL>
                    <a:lnR>
                      <a:noFill/>
                    </a:lnR>
                    <a:lnT>
                      <a:noFill/>
                    </a:lnT>
                    <a:lnB>
                      <a:noFill/>
                    </a:lnB>
                    <a:solidFill>
                      <a:schemeClr val="accent5">
                        <a:lumMod val="20000"/>
                        <a:lumOff val="80000"/>
                      </a:schemeClr>
                    </a:solidFill>
                  </a:tcPr>
                </a:tc>
                <a:tc>
                  <a:txBody>
                    <a:bodyPr/>
                    <a:lstStyle/>
                    <a:p>
                      <a:r>
                        <a:rPr lang="en-US" sz="1400" dirty="0">
                          <a:latin typeface="+mn-lt"/>
                          <a:cs typeface="Times New Roman" pitchFamily="18" charset="0"/>
                        </a:rPr>
                        <a:t>Extensive specialized support</a:t>
                      </a:r>
                    </a:p>
                  </a:txBody>
                  <a:tcPr marL="57150" marR="57150" marT="38100" marB="38100" anchor="ctr">
                    <a:lnL>
                      <a:noFill/>
                    </a:lnL>
                    <a:lnR>
                      <a:noFill/>
                    </a:lnR>
                    <a:lnT>
                      <a:noFill/>
                    </a:lnT>
                    <a:lnB>
                      <a:noFill/>
                    </a:lnB>
                    <a:solidFill>
                      <a:schemeClr val="accent5">
                        <a:lumMod val="20000"/>
                        <a:lumOff val="80000"/>
                      </a:schemeClr>
                    </a:solidFill>
                  </a:tcPr>
                </a:tc>
                <a:tc>
                  <a:txBody>
                    <a:bodyPr/>
                    <a:lstStyle/>
                    <a:p>
                      <a:r>
                        <a:rPr lang="en-US" sz="1400" dirty="0">
                          <a:latin typeface="+mn-lt"/>
                          <a:cs typeface="Times New Roman" pitchFamily="18" charset="0"/>
                        </a:rPr>
                        <a:t>Support within mainstream settings</a:t>
                      </a:r>
                    </a:p>
                  </a:txBody>
                  <a:tcPr marL="57150" marR="57150" marT="38100" marB="38100" anchor="ctr">
                    <a:lnL>
                      <a:noFill/>
                    </a:lnL>
                    <a:lnR>
                      <a:noFill/>
                    </a:lnR>
                    <a:lnT>
                      <a:noFill/>
                    </a:lnT>
                    <a:lnB>
                      <a:noFill/>
                    </a:lnB>
                    <a:solidFill>
                      <a:schemeClr val="accent5">
                        <a:lumMod val="20000"/>
                        <a:lumOff val="80000"/>
                      </a:schemeClr>
                    </a:solidFill>
                  </a:tcPr>
                </a:tc>
                <a:tc>
                  <a:txBody>
                    <a:bodyPr/>
                    <a:lstStyle/>
                    <a:p>
                      <a:r>
                        <a:rPr lang="en-US" sz="1400" dirty="0">
                          <a:latin typeface="+mn-lt"/>
                          <a:cs typeface="Times New Roman" pitchFamily="18" charset="0"/>
                        </a:rPr>
                        <a:t>Integrated support services</a:t>
                      </a:r>
                    </a:p>
                  </a:txBody>
                  <a:tcPr marL="57150" marR="57150" marT="38100" marB="38100" anchor="ctr">
                    <a:lnL>
                      <a:noFill/>
                    </a:lnL>
                    <a:lnR>
                      <a:noFill/>
                    </a:lnR>
                    <a:lnT>
                      <a:noFill/>
                    </a:lnT>
                    <a:lnB>
                      <a:noFill/>
                    </a:lnB>
                    <a:solidFill>
                      <a:schemeClr val="accent5">
                        <a:lumMod val="20000"/>
                        <a:lumOff val="80000"/>
                      </a:schemeClr>
                    </a:solidFill>
                  </a:tcPr>
                </a:tc>
              </a:tr>
              <a:tr h="997668">
                <a:tc>
                  <a:txBody>
                    <a:bodyPr/>
                    <a:lstStyle/>
                    <a:p>
                      <a:r>
                        <a:rPr lang="en-US" sz="1400" b="1" dirty="0">
                          <a:latin typeface="+mn-lt"/>
                          <a:cs typeface="Times New Roman" pitchFamily="18" charset="0"/>
                        </a:rPr>
                        <a:t>Advantages</a:t>
                      </a:r>
                      <a:endParaRPr lang="en-US" sz="1400" dirty="0">
                        <a:latin typeface="+mn-lt"/>
                        <a:cs typeface="Times New Roman" pitchFamily="18" charset="0"/>
                      </a:endParaRPr>
                    </a:p>
                  </a:txBody>
                  <a:tcPr marL="57150" marR="57150" marT="38100" marB="38100" anchor="ctr">
                    <a:lnL>
                      <a:noFill/>
                    </a:lnL>
                    <a:lnR>
                      <a:noFill/>
                    </a:lnR>
                    <a:lnT>
                      <a:noFill/>
                    </a:lnT>
                    <a:lnB>
                      <a:noFill/>
                    </a:lnB>
                    <a:solidFill>
                      <a:srgbClr val="FF66FF"/>
                    </a:solidFill>
                  </a:tcPr>
                </a:tc>
                <a:tc>
                  <a:txBody>
                    <a:bodyPr/>
                    <a:lstStyle/>
                    <a:p>
                      <a:r>
                        <a:rPr lang="en-US" sz="1400" dirty="0">
                          <a:latin typeface="+mn-lt"/>
                          <a:cs typeface="Times New Roman" pitchFamily="18" charset="0"/>
                        </a:rPr>
                        <a:t>Focused, specialized education</a:t>
                      </a:r>
                    </a:p>
                  </a:txBody>
                  <a:tcPr marL="57150" marR="57150" marT="38100" marB="38100" anchor="ctr">
                    <a:lnL>
                      <a:noFill/>
                    </a:lnL>
                    <a:lnR>
                      <a:noFill/>
                    </a:lnR>
                    <a:lnT>
                      <a:noFill/>
                    </a:lnT>
                    <a:lnB>
                      <a:noFill/>
                    </a:lnB>
                    <a:solidFill>
                      <a:srgbClr val="FF66FF"/>
                    </a:solidFill>
                  </a:tcPr>
                </a:tc>
                <a:tc>
                  <a:txBody>
                    <a:bodyPr/>
                    <a:lstStyle/>
                    <a:p>
                      <a:r>
                        <a:rPr lang="en-US" sz="1400" dirty="0">
                          <a:latin typeface="+mn-lt"/>
                          <a:cs typeface="Times New Roman" pitchFamily="18" charset="0"/>
                        </a:rPr>
                        <a:t>Social interaction, exposure to regular curriculum</a:t>
                      </a:r>
                    </a:p>
                  </a:txBody>
                  <a:tcPr marL="57150" marR="57150" marT="38100" marB="38100" anchor="ctr">
                    <a:lnL>
                      <a:noFill/>
                    </a:lnL>
                    <a:lnR>
                      <a:noFill/>
                    </a:lnR>
                    <a:lnT>
                      <a:noFill/>
                    </a:lnT>
                    <a:lnB>
                      <a:noFill/>
                    </a:lnB>
                    <a:solidFill>
                      <a:srgbClr val="FF66FF"/>
                    </a:solidFill>
                  </a:tcPr>
                </a:tc>
                <a:tc>
                  <a:txBody>
                    <a:bodyPr/>
                    <a:lstStyle/>
                    <a:p>
                      <a:r>
                        <a:rPr lang="en-US" sz="1400" dirty="0">
                          <a:latin typeface="+mn-lt"/>
                          <a:cs typeface="Times New Roman" pitchFamily="18" charset="0"/>
                        </a:rPr>
                        <a:t>Promotes equality, reduces stigma, flexible learning</a:t>
                      </a:r>
                    </a:p>
                  </a:txBody>
                  <a:tcPr marL="57150" marR="57150" marT="38100" marB="38100" anchor="ctr">
                    <a:lnL>
                      <a:noFill/>
                    </a:lnL>
                    <a:lnR>
                      <a:noFill/>
                    </a:lnR>
                    <a:lnT>
                      <a:noFill/>
                    </a:lnT>
                    <a:lnB>
                      <a:noFill/>
                    </a:lnB>
                    <a:solidFill>
                      <a:srgbClr val="FF66FF"/>
                    </a:solidFill>
                  </a:tcPr>
                </a:tc>
              </a:tr>
              <a:tr h="997668">
                <a:tc>
                  <a:txBody>
                    <a:bodyPr/>
                    <a:lstStyle/>
                    <a:p>
                      <a:r>
                        <a:rPr lang="en-US" sz="1400" b="1" dirty="0">
                          <a:latin typeface="+mn-lt"/>
                          <a:cs typeface="Times New Roman" pitchFamily="18" charset="0"/>
                        </a:rPr>
                        <a:t>Disadvantages</a:t>
                      </a:r>
                      <a:endParaRPr lang="en-US" sz="1400" dirty="0">
                        <a:latin typeface="+mn-lt"/>
                        <a:cs typeface="Times New Roman" pitchFamily="18" charset="0"/>
                      </a:endParaRPr>
                    </a:p>
                  </a:txBody>
                  <a:tcPr marL="57150" marR="57150" marT="38100" marB="38100" anchor="ctr">
                    <a:lnL>
                      <a:noFill/>
                    </a:lnL>
                    <a:lnR>
                      <a:noFill/>
                    </a:lnR>
                    <a:lnT>
                      <a:noFill/>
                    </a:lnT>
                    <a:lnB>
                      <a:noFill/>
                    </a:lnB>
                    <a:blipFill>
                      <a:blip r:embed="rId2"/>
                      <a:tile tx="0" ty="0" sx="100000" sy="100000" flip="none" algn="tl"/>
                    </a:blipFill>
                  </a:tcPr>
                </a:tc>
                <a:tc>
                  <a:txBody>
                    <a:bodyPr/>
                    <a:lstStyle/>
                    <a:p>
                      <a:r>
                        <a:rPr lang="en-US" sz="1400" dirty="0">
                          <a:latin typeface="+mn-lt"/>
                          <a:cs typeface="Times New Roman" pitchFamily="18" charset="0"/>
                        </a:rPr>
                        <a:t>Potential social isolation, stigma</a:t>
                      </a:r>
                    </a:p>
                  </a:txBody>
                  <a:tcPr marL="57150" marR="57150" marT="38100" marB="38100" anchor="ctr">
                    <a:lnL>
                      <a:noFill/>
                    </a:lnL>
                    <a:lnR>
                      <a:noFill/>
                    </a:lnR>
                    <a:lnT>
                      <a:noFill/>
                    </a:lnT>
                    <a:lnB>
                      <a:noFill/>
                    </a:lnB>
                    <a:blipFill>
                      <a:blip r:embed="rId2"/>
                      <a:tile tx="0" ty="0" sx="100000" sy="100000" flip="none" algn="tl"/>
                    </a:blipFill>
                  </a:tcPr>
                </a:tc>
                <a:tc>
                  <a:txBody>
                    <a:bodyPr/>
                    <a:lstStyle/>
                    <a:p>
                      <a:r>
                        <a:rPr lang="en-US" sz="1400" dirty="0">
                          <a:latin typeface="+mn-lt"/>
                          <a:cs typeface="Times New Roman" pitchFamily="18" charset="0"/>
                        </a:rPr>
                        <a:t>Possible inadequate support, teacher preparedness</a:t>
                      </a:r>
                    </a:p>
                  </a:txBody>
                  <a:tcPr marL="57150" marR="57150" marT="38100" marB="38100" anchor="ctr">
                    <a:lnL>
                      <a:noFill/>
                    </a:lnL>
                    <a:lnR>
                      <a:noFill/>
                    </a:lnR>
                    <a:lnT>
                      <a:noFill/>
                    </a:lnT>
                    <a:lnB>
                      <a:noFill/>
                    </a:lnB>
                    <a:blipFill>
                      <a:blip r:embed="rId2"/>
                      <a:tile tx="0" ty="0" sx="100000" sy="100000" flip="none" algn="tl"/>
                    </a:blipFill>
                  </a:tcPr>
                </a:tc>
                <a:tc>
                  <a:txBody>
                    <a:bodyPr/>
                    <a:lstStyle/>
                    <a:p>
                      <a:r>
                        <a:rPr lang="en-US" sz="1400" dirty="0">
                          <a:latin typeface="+mn-lt"/>
                          <a:cs typeface="Times New Roman" pitchFamily="18" charset="0"/>
                        </a:rPr>
                        <a:t>Requires systemic changes, resource-intensive</a:t>
                      </a:r>
                    </a:p>
                  </a:txBody>
                  <a:tcPr marL="57150" marR="57150" marT="38100" marB="38100" anchor="ctr">
                    <a:lnL>
                      <a:noFill/>
                    </a:lnL>
                    <a:lnR>
                      <a:noFill/>
                    </a:lnR>
                    <a:lnT>
                      <a:noFill/>
                    </a:lnT>
                    <a:lnB>
                      <a:noFill/>
                    </a:lnB>
                    <a:blipFill>
                      <a:blip r:embed="rId2"/>
                      <a:tile tx="0" ty="0" sx="100000" sy="100000" flip="none" algn="tl"/>
                    </a:blipFill>
                  </a:tcPr>
                </a:tc>
              </a:tr>
            </a:tbl>
          </a:graphicData>
        </a:graphic>
      </p:graphicFrame>
      <p:sp>
        <p:nvSpPr>
          <p:cNvPr id="26625" name="Rectangle 1"/>
          <p:cNvSpPr>
            <a:spLocks noChangeArrowheads="1"/>
          </p:cNvSpPr>
          <p:nvPr/>
        </p:nvSpPr>
        <p:spPr bwMode="auto">
          <a:xfrm>
            <a:off x="1524000" y="309966"/>
            <a:ext cx="6351076" cy="510909"/>
          </a:xfrm>
          <a:prstGeom prst="rect">
            <a:avLst/>
          </a:prstGeom>
          <a:noFill/>
          <a:ln w="9525">
            <a:noFill/>
            <a:miter lim="800000"/>
            <a:headEnd/>
            <a:tailEnd/>
          </a:ln>
          <a:effectLst/>
        </p:spPr>
        <p:txBody>
          <a:bodyPr vert="horz" wrap="square" lIns="64008" tIns="32004" rIns="64008" bIns="32004" numCol="1" anchor="ctr" anchorCtr="0" compatLnSpc="1">
            <a:prstTxWarp prst="textNoShape">
              <a:avLst/>
            </a:prstTxWarp>
            <a:spAutoFit/>
          </a:bodyPr>
          <a:lstStyle/>
          <a:p>
            <a:pPr algn="ctr" fontAlgn="base">
              <a:spcBef>
                <a:spcPct val="0"/>
              </a:spcBef>
              <a:spcAft>
                <a:spcPct val="0"/>
              </a:spcAft>
            </a:pPr>
            <a:r>
              <a:rPr lang="en-US" sz="1800" b="1" dirty="0" smtClean="0">
                <a:solidFill>
                  <a:srgbClr val="7030A0"/>
                </a:solidFill>
                <a:cs typeface="Times New Roman" pitchFamily="18" charset="0"/>
              </a:rPr>
              <a:t>Comparison of Special, Integrated, and Inclusive Education</a:t>
            </a:r>
          </a:p>
          <a:p>
            <a:pPr eaLnBrk="0" fontAlgn="base" hangingPunct="0">
              <a:spcBef>
                <a:spcPct val="0"/>
              </a:spcBef>
              <a:spcAft>
                <a:spcPct val="0"/>
              </a:spcAft>
            </a:pPr>
            <a:endParaRPr lang="en-US" sz="1100" dirty="0" smtClean="0">
              <a:cs typeface="Arial" charset="0"/>
            </a:endParaRPr>
          </a:p>
        </p:txBody>
      </p:sp>
      <p:pic>
        <p:nvPicPr>
          <p:cNvPr id="4" name="Picture 3" descr="blue logo png.png"/>
          <p:cNvPicPr/>
          <p:nvPr/>
        </p:nvPicPr>
        <p:blipFill>
          <a:blip r:embed="rId3" cstate="print"/>
          <a:stretch>
            <a:fillRect/>
          </a:stretch>
        </p:blipFill>
        <p:spPr>
          <a:xfrm>
            <a:off x="4589416" y="6159302"/>
            <a:ext cx="911679" cy="63595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1" y="179462"/>
            <a:ext cx="7991385" cy="5727722"/>
          </a:xfrm>
          <a:prstGeom prst="rect">
            <a:avLst/>
          </a:prstGeom>
          <a:blipFill>
            <a:blip r:embed="rId2"/>
            <a:tile tx="0" ty="0" sx="100000" sy="100000" flip="none" algn="tl"/>
          </a:blipFill>
        </p:spPr>
        <p:txBody>
          <a:bodyPr wrap="square" lIns="64008" tIns="32004" rIns="64008" bIns="32004">
            <a:spAutoFit/>
          </a:bodyPr>
          <a:lstStyle/>
          <a:p>
            <a:pPr algn="ctr"/>
            <a:r>
              <a:rPr lang="en-US" sz="1800" b="1" dirty="0" smtClean="0">
                <a:solidFill>
                  <a:srgbClr val="FF0000"/>
                </a:solidFill>
                <a:cs typeface="Times New Roman" pitchFamily="18" charset="0"/>
              </a:rPr>
              <a:t>Characteristics of Inclusive Education</a:t>
            </a:r>
          </a:p>
          <a:p>
            <a:pPr algn="just"/>
            <a:endParaRPr lang="en-US" sz="1600" b="1" dirty="0" smtClean="0">
              <a:cs typeface="Times New Roman" pitchFamily="18" charset="0"/>
            </a:endParaRPr>
          </a:p>
          <a:p>
            <a:pPr algn="just">
              <a:lnSpc>
                <a:spcPct val="150000"/>
              </a:lnSpc>
              <a:buFont typeface="Wingdings" pitchFamily="2" charset="2"/>
              <a:buChar char="q"/>
            </a:pPr>
            <a:r>
              <a:rPr lang="en-US" sz="1600" b="1" dirty="0" smtClean="0">
                <a:cs typeface="Times New Roman" pitchFamily="18" charset="0"/>
              </a:rPr>
              <a:t>Universal Design for Learning (UDL)</a:t>
            </a:r>
          </a:p>
          <a:p>
            <a:pPr algn="just">
              <a:lnSpc>
                <a:spcPct val="150000"/>
              </a:lnSpc>
            </a:pPr>
            <a:r>
              <a:rPr lang="en-US" sz="1600" dirty="0" smtClean="0">
                <a:cs typeface="Times New Roman" pitchFamily="18" charset="0"/>
              </a:rPr>
              <a:t>Inclusive education embraces the UDL framework, which involves designing curriculum and learning environments to be accessible and engaging for all students from the outset. This proactive approach eliminates the need for costly and time-consuming retrofitting or adaptations.</a:t>
            </a:r>
          </a:p>
          <a:p>
            <a:pPr algn="just">
              <a:lnSpc>
                <a:spcPct val="150000"/>
              </a:lnSpc>
              <a:buFont typeface="Wingdings" pitchFamily="2" charset="2"/>
              <a:buChar char="q"/>
            </a:pPr>
            <a:r>
              <a:rPr lang="en-US" sz="1600" b="1" dirty="0" smtClean="0">
                <a:cs typeface="Times New Roman" pitchFamily="18" charset="0"/>
              </a:rPr>
              <a:t>Differentiated Instruction</a:t>
            </a:r>
          </a:p>
          <a:p>
            <a:pPr algn="just">
              <a:lnSpc>
                <a:spcPct val="150000"/>
              </a:lnSpc>
            </a:pPr>
            <a:r>
              <a:rPr lang="en-US" sz="1600" dirty="0" smtClean="0">
                <a:cs typeface="Times New Roman" pitchFamily="18" charset="0"/>
              </a:rPr>
              <a:t>Inclusive classrooms prioritize differentiated instruction, where teachers adapt their teaching methods, materials, and assessments to meet the diverse needs and learning styles of all students. This flexible approach ensures that every student can access and engage with the content.</a:t>
            </a:r>
          </a:p>
          <a:p>
            <a:pPr algn="just">
              <a:lnSpc>
                <a:spcPct val="150000"/>
              </a:lnSpc>
              <a:buFont typeface="Wingdings" pitchFamily="2" charset="2"/>
              <a:buChar char="q"/>
            </a:pPr>
            <a:r>
              <a:rPr lang="en-US" sz="1600" b="1" dirty="0" smtClean="0">
                <a:cs typeface="Times New Roman" pitchFamily="18" charset="0"/>
              </a:rPr>
              <a:t>Collaborative Learning</a:t>
            </a:r>
          </a:p>
          <a:p>
            <a:pPr algn="just">
              <a:lnSpc>
                <a:spcPct val="150000"/>
              </a:lnSpc>
            </a:pPr>
            <a:r>
              <a:rPr lang="en-US" sz="1600" dirty="0" smtClean="0">
                <a:cs typeface="Times New Roman" pitchFamily="18" charset="0"/>
              </a:rPr>
              <a:t>Inclusive education encourages collaborative learning, where students work together in small groups, supporting and learning from each other. This fosters social integration, peer-to-peer learning, and a sense of community within the classroom.</a:t>
            </a:r>
            <a:endParaRPr lang="en-US" sz="1600" dirty="0">
              <a:cs typeface="Times New Roman" pitchFamily="18" charset="0"/>
            </a:endParaRPr>
          </a:p>
        </p:txBody>
      </p:sp>
      <p:pic>
        <p:nvPicPr>
          <p:cNvPr id="3" name="Picture 2" descr="blue logo png.png"/>
          <p:cNvPicPr/>
          <p:nvPr/>
        </p:nvPicPr>
        <p:blipFill>
          <a:blip r:embed="rId3" cstate="print"/>
          <a:stretch>
            <a:fillRect/>
          </a:stretch>
        </p:blipFill>
        <p:spPr>
          <a:xfrm>
            <a:off x="4589416" y="6159302"/>
            <a:ext cx="911679" cy="6359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5" name="Text 2"/>
          <p:cNvSpPr/>
          <p:nvPr/>
        </p:nvSpPr>
        <p:spPr>
          <a:xfrm>
            <a:off x="1356657" y="1363446"/>
            <a:ext cx="5900217" cy="499538"/>
          </a:xfrm>
          <a:prstGeom prst="rect">
            <a:avLst/>
          </a:prstGeom>
          <a:noFill/>
          <a:ln/>
        </p:spPr>
        <p:txBody>
          <a:bodyPr wrap="square" lIns="64008" tIns="32004" rIns="64008" bIns="32004" rtlCol="0" anchor="t"/>
          <a:lstStyle/>
          <a:p>
            <a:pPr algn="ctr">
              <a:lnSpc>
                <a:spcPts val="2977"/>
              </a:lnSpc>
            </a:pPr>
            <a:r>
              <a:rPr lang="en-US" sz="2000" b="1" kern="0" spc="-71" dirty="0">
                <a:solidFill>
                  <a:srgbClr val="7030A0"/>
                </a:solidFill>
                <a:ea typeface="Bitter" pitchFamily="34" charset="-122"/>
                <a:cs typeface="Bitter" pitchFamily="34" charset="-120"/>
              </a:rPr>
              <a:t>From Segregation to Integration: The Historical Progression</a:t>
            </a:r>
            <a:endParaRPr lang="en-US" sz="2000" b="1" dirty="0">
              <a:solidFill>
                <a:srgbClr val="7030A0"/>
              </a:solidFill>
            </a:endParaRPr>
          </a:p>
        </p:txBody>
      </p:sp>
      <p:sp>
        <p:nvSpPr>
          <p:cNvPr id="6" name="Shape 3"/>
          <p:cNvSpPr/>
          <p:nvPr/>
        </p:nvSpPr>
        <p:spPr>
          <a:xfrm>
            <a:off x="1663899" y="4283826"/>
            <a:ext cx="5900217" cy="28773"/>
          </a:xfrm>
          <a:prstGeom prst="roundRect">
            <a:avLst>
              <a:gd name="adj" fmla="val 225237"/>
            </a:avLst>
          </a:prstGeom>
          <a:solidFill>
            <a:srgbClr val="E2C8B5"/>
          </a:solidFill>
          <a:ln>
            <a:solidFill>
              <a:schemeClr val="accent1"/>
            </a:solidFill>
          </a:ln>
        </p:spPr>
      </p:sp>
      <p:sp>
        <p:nvSpPr>
          <p:cNvPr id="7" name="Shape 4"/>
          <p:cNvSpPr/>
          <p:nvPr/>
        </p:nvSpPr>
        <p:spPr>
          <a:xfrm>
            <a:off x="3101132" y="3779844"/>
            <a:ext cx="21580" cy="504032"/>
          </a:xfrm>
          <a:prstGeom prst="roundRect">
            <a:avLst>
              <a:gd name="adj" fmla="val 225237"/>
            </a:avLst>
          </a:prstGeom>
          <a:solidFill>
            <a:srgbClr val="E2C8B5"/>
          </a:solidFill>
          <a:ln>
            <a:solidFill>
              <a:schemeClr val="accent1"/>
            </a:solidFill>
          </a:ln>
        </p:spPr>
      </p:sp>
      <p:sp>
        <p:nvSpPr>
          <p:cNvPr id="8" name="Shape 5"/>
          <p:cNvSpPr/>
          <p:nvPr/>
        </p:nvSpPr>
        <p:spPr>
          <a:xfrm>
            <a:off x="2979651" y="4150624"/>
            <a:ext cx="242962" cy="323949"/>
          </a:xfrm>
          <a:prstGeom prst="roundRect">
            <a:avLst>
              <a:gd name="adj" fmla="val 20006"/>
            </a:avLst>
          </a:prstGeom>
          <a:solidFill>
            <a:srgbClr val="FCE2CF"/>
          </a:solidFill>
          <a:ln w="7620">
            <a:solidFill>
              <a:srgbClr val="E2C8B5"/>
            </a:solidFill>
            <a:prstDash val="solid"/>
          </a:ln>
        </p:spPr>
      </p:sp>
      <p:sp>
        <p:nvSpPr>
          <p:cNvPr id="9" name="Text 6"/>
          <p:cNvSpPr/>
          <p:nvPr/>
        </p:nvSpPr>
        <p:spPr>
          <a:xfrm>
            <a:off x="3080743" y="4175827"/>
            <a:ext cx="62433" cy="215999"/>
          </a:xfrm>
          <a:prstGeom prst="rect">
            <a:avLst/>
          </a:prstGeom>
          <a:noFill/>
          <a:ln/>
        </p:spPr>
        <p:txBody>
          <a:bodyPr wrap="none" lIns="64008" tIns="32004" rIns="64008" bIns="32004" rtlCol="0" anchor="t"/>
          <a:lstStyle/>
          <a:p>
            <a:pPr algn="ctr">
              <a:lnSpc>
                <a:spcPts val="1429"/>
              </a:lnSpc>
            </a:pPr>
            <a:r>
              <a:rPr lang="en-US" sz="1600" b="1" kern="0" spc="-43" dirty="0">
                <a:solidFill>
                  <a:srgbClr val="2B2E3C"/>
                </a:solidFill>
                <a:ea typeface="Bitter" pitchFamily="34" charset="-122"/>
                <a:cs typeface="Bitter" pitchFamily="34" charset="-120"/>
              </a:rPr>
              <a:t>1</a:t>
            </a:r>
            <a:endParaRPr lang="en-US" sz="1600" b="1" dirty="0"/>
          </a:p>
        </p:txBody>
      </p:sp>
      <p:sp>
        <p:nvSpPr>
          <p:cNvPr id="10" name="Text 7"/>
          <p:cNvSpPr/>
          <p:nvPr/>
        </p:nvSpPr>
        <p:spPr>
          <a:xfrm>
            <a:off x="2426047" y="2548088"/>
            <a:ext cx="1350169" cy="309966"/>
          </a:xfrm>
          <a:prstGeom prst="rect">
            <a:avLst/>
          </a:prstGeom>
          <a:noFill/>
          <a:ln/>
        </p:spPr>
        <p:txBody>
          <a:bodyPr wrap="none" lIns="64008" tIns="32004" rIns="64008" bIns="32004" rtlCol="0" anchor="t"/>
          <a:lstStyle/>
          <a:p>
            <a:pPr algn="ctr">
              <a:lnSpc>
                <a:spcPts val="1488"/>
              </a:lnSpc>
            </a:pPr>
            <a:r>
              <a:rPr lang="en-US" sz="1600" b="1" kern="0" spc="-36" dirty="0">
                <a:solidFill>
                  <a:srgbClr val="2B2E3C"/>
                </a:solidFill>
                <a:ea typeface="Bitter" pitchFamily="34" charset="-122"/>
                <a:cs typeface="Bitter" pitchFamily="34" charset="-120"/>
              </a:rPr>
              <a:t>Pre-Independence Era</a:t>
            </a:r>
            <a:endParaRPr lang="en-US" sz="1600" b="1" dirty="0"/>
          </a:p>
        </p:txBody>
      </p:sp>
      <p:sp>
        <p:nvSpPr>
          <p:cNvPr id="11" name="Text 8"/>
          <p:cNvSpPr/>
          <p:nvPr/>
        </p:nvSpPr>
        <p:spPr>
          <a:xfrm>
            <a:off x="1771874" y="3174858"/>
            <a:ext cx="2680171" cy="460970"/>
          </a:xfrm>
          <a:prstGeom prst="rect">
            <a:avLst/>
          </a:prstGeom>
          <a:noFill/>
          <a:ln/>
        </p:spPr>
        <p:txBody>
          <a:bodyPr wrap="square" lIns="64008" tIns="32004" rIns="64008" bIns="32004" rtlCol="0" anchor="t"/>
          <a:lstStyle/>
          <a:p>
            <a:pPr algn="ctr">
              <a:lnSpc>
                <a:spcPts val="1524"/>
              </a:lnSpc>
            </a:pPr>
            <a:r>
              <a:rPr lang="en-US" sz="1600" kern="0" spc="-19" dirty="0">
                <a:solidFill>
                  <a:srgbClr val="2B2E3C"/>
                </a:solidFill>
                <a:ea typeface="Open Sans" pitchFamily="34" charset="-122"/>
                <a:cs typeface="Open Sans" pitchFamily="34" charset="-120"/>
              </a:rPr>
              <a:t>Education was largely inaccessible, primarily available to the privileged classes.</a:t>
            </a:r>
            <a:endParaRPr lang="en-US" sz="1600" dirty="0"/>
          </a:p>
        </p:txBody>
      </p:sp>
      <p:sp>
        <p:nvSpPr>
          <p:cNvPr id="12" name="Shape 9"/>
          <p:cNvSpPr/>
          <p:nvPr/>
        </p:nvSpPr>
        <p:spPr>
          <a:xfrm>
            <a:off x="4603180" y="4283777"/>
            <a:ext cx="21580" cy="504032"/>
          </a:xfrm>
          <a:prstGeom prst="roundRect">
            <a:avLst>
              <a:gd name="adj" fmla="val 225237"/>
            </a:avLst>
          </a:prstGeom>
          <a:solidFill>
            <a:srgbClr val="E2C8B5"/>
          </a:solidFill>
          <a:ln>
            <a:solidFill>
              <a:schemeClr val="accent1"/>
            </a:solidFill>
          </a:ln>
        </p:spPr>
      </p:sp>
      <p:sp>
        <p:nvSpPr>
          <p:cNvPr id="13" name="Shape 10"/>
          <p:cNvSpPr/>
          <p:nvPr/>
        </p:nvSpPr>
        <p:spPr>
          <a:xfrm>
            <a:off x="4533007" y="4121802"/>
            <a:ext cx="242962" cy="323949"/>
          </a:xfrm>
          <a:prstGeom prst="roundRect">
            <a:avLst>
              <a:gd name="adj" fmla="val 20006"/>
            </a:avLst>
          </a:prstGeom>
          <a:solidFill>
            <a:srgbClr val="FCE2CF"/>
          </a:solidFill>
          <a:ln w="7620">
            <a:solidFill>
              <a:srgbClr val="E2C8B5"/>
            </a:solidFill>
            <a:prstDash val="solid"/>
          </a:ln>
        </p:spPr>
      </p:sp>
      <p:sp>
        <p:nvSpPr>
          <p:cNvPr id="14" name="Text 11"/>
          <p:cNvSpPr/>
          <p:nvPr/>
        </p:nvSpPr>
        <p:spPr>
          <a:xfrm>
            <a:off x="4624760" y="4175777"/>
            <a:ext cx="84311" cy="215999"/>
          </a:xfrm>
          <a:prstGeom prst="rect">
            <a:avLst/>
          </a:prstGeom>
          <a:noFill/>
          <a:ln/>
        </p:spPr>
        <p:txBody>
          <a:bodyPr wrap="none" lIns="64008" tIns="32004" rIns="64008" bIns="32004" rtlCol="0" anchor="t"/>
          <a:lstStyle/>
          <a:p>
            <a:pPr algn="ctr">
              <a:lnSpc>
                <a:spcPts val="1429"/>
              </a:lnSpc>
            </a:pPr>
            <a:r>
              <a:rPr lang="en-US" sz="1600" b="1" kern="0" spc="-43" dirty="0">
                <a:solidFill>
                  <a:srgbClr val="2B2E3C"/>
                </a:solidFill>
                <a:ea typeface="Bitter" pitchFamily="34" charset="-122"/>
                <a:cs typeface="Bitter" pitchFamily="34" charset="-120"/>
              </a:rPr>
              <a:t>2</a:t>
            </a:r>
            <a:endParaRPr lang="en-US" sz="1600" b="1" dirty="0"/>
          </a:p>
        </p:txBody>
      </p:sp>
      <p:sp>
        <p:nvSpPr>
          <p:cNvPr id="15" name="Text 12"/>
          <p:cNvSpPr/>
          <p:nvPr/>
        </p:nvSpPr>
        <p:spPr>
          <a:xfrm>
            <a:off x="3648745" y="4787809"/>
            <a:ext cx="1930449" cy="267368"/>
          </a:xfrm>
          <a:prstGeom prst="rect">
            <a:avLst/>
          </a:prstGeom>
          <a:noFill/>
          <a:ln/>
        </p:spPr>
        <p:txBody>
          <a:bodyPr wrap="none" lIns="64008" tIns="32004" rIns="64008" bIns="32004" rtlCol="0" anchor="t"/>
          <a:lstStyle/>
          <a:p>
            <a:pPr algn="ctr">
              <a:lnSpc>
                <a:spcPts val="1488"/>
              </a:lnSpc>
            </a:pPr>
            <a:r>
              <a:rPr lang="en-US" sz="1600" b="1" kern="0" spc="-36" dirty="0">
                <a:solidFill>
                  <a:srgbClr val="2B2E3C"/>
                </a:solidFill>
                <a:ea typeface="Bitter" pitchFamily="34" charset="-122"/>
                <a:cs typeface="Bitter" pitchFamily="34" charset="-120"/>
              </a:rPr>
              <a:t>Post-Independence (1947-1960s)</a:t>
            </a:r>
            <a:endParaRPr lang="en-US" sz="1600" b="1" dirty="0"/>
          </a:p>
        </p:txBody>
      </p:sp>
      <p:sp>
        <p:nvSpPr>
          <p:cNvPr id="16" name="Text 13"/>
          <p:cNvSpPr/>
          <p:nvPr/>
        </p:nvSpPr>
        <p:spPr>
          <a:xfrm>
            <a:off x="2715502" y="5055178"/>
            <a:ext cx="3522034" cy="879352"/>
          </a:xfrm>
          <a:prstGeom prst="rect">
            <a:avLst/>
          </a:prstGeom>
          <a:noFill/>
          <a:ln/>
        </p:spPr>
        <p:txBody>
          <a:bodyPr wrap="square" lIns="64008" tIns="32004" rIns="64008" bIns="32004" rtlCol="0" anchor="t"/>
          <a:lstStyle/>
          <a:p>
            <a:pPr algn="ctr">
              <a:lnSpc>
                <a:spcPts val="1524"/>
              </a:lnSpc>
            </a:pPr>
            <a:r>
              <a:rPr lang="en-US" sz="1600" kern="0" spc="-19" dirty="0">
                <a:solidFill>
                  <a:srgbClr val="2B2E3C"/>
                </a:solidFill>
                <a:ea typeface="Open Sans" pitchFamily="34" charset="-122"/>
                <a:cs typeface="Open Sans" pitchFamily="34" charset="-120"/>
              </a:rPr>
              <a:t>Expansion of educational access became a priority, with the Constitution laying the foundation for equal educational opportunities.</a:t>
            </a:r>
            <a:endParaRPr lang="en-US" sz="1600" dirty="0"/>
          </a:p>
        </p:txBody>
      </p:sp>
      <p:sp>
        <p:nvSpPr>
          <p:cNvPr id="17" name="Shape 14"/>
          <p:cNvSpPr/>
          <p:nvPr/>
        </p:nvSpPr>
        <p:spPr>
          <a:xfrm>
            <a:off x="6105227" y="3779844"/>
            <a:ext cx="21580" cy="504032"/>
          </a:xfrm>
          <a:prstGeom prst="roundRect">
            <a:avLst>
              <a:gd name="adj" fmla="val 225237"/>
            </a:avLst>
          </a:prstGeom>
          <a:solidFill>
            <a:srgbClr val="E2C8B5"/>
          </a:solidFill>
          <a:ln>
            <a:solidFill>
              <a:schemeClr val="accent1"/>
            </a:solidFill>
          </a:ln>
        </p:spPr>
      </p:sp>
      <p:sp>
        <p:nvSpPr>
          <p:cNvPr id="18" name="Shape 15"/>
          <p:cNvSpPr/>
          <p:nvPr/>
        </p:nvSpPr>
        <p:spPr>
          <a:xfrm>
            <a:off x="6038441" y="4150624"/>
            <a:ext cx="242962" cy="323949"/>
          </a:xfrm>
          <a:prstGeom prst="roundRect">
            <a:avLst>
              <a:gd name="adj" fmla="val 20006"/>
            </a:avLst>
          </a:prstGeom>
          <a:solidFill>
            <a:srgbClr val="FCE2CF"/>
          </a:solidFill>
          <a:ln w="7620">
            <a:solidFill>
              <a:srgbClr val="E2C8B5"/>
            </a:solidFill>
            <a:prstDash val="solid"/>
          </a:ln>
        </p:spPr>
      </p:sp>
      <p:sp>
        <p:nvSpPr>
          <p:cNvPr id="19" name="Text 16"/>
          <p:cNvSpPr/>
          <p:nvPr/>
        </p:nvSpPr>
        <p:spPr>
          <a:xfrm>
            <a:off x="6082902" y="4204599"/>
            <a:ext cx="87809" cy="215999"/>
          </a:xfrm>
          <a:prstGeom prst="rect">
            <a:avLst/>
          </a:prstGeom>
          <a:noFill/>
          <a:ln/>
        </p:spPr>
        <p:txBody>
          <a:bodyPr wrap="none" lIns="64008" tIns="32004" rIns="64008" bIns="32004" rtlCol="0" anchor="t"/>
          <a:lstStyle/>
          <a:p>
            <a:pPr algn="ctr">
              <a:lnSpc>
                <a:spcPts val="1429"/>
              </a:lnSpc>
            </a:pPr>
            <a:r>
              <a:rPr lang="en-US" sz="1600" b="1" kern="0" spc="-43" dirty="0">
                <a:solidFill>
                  <a:srgbClr val="2B2E3C"/>
                </a:solidFill>
                <a:ea typeface="Bitter" pitchFamily="34" charset="-122"/>
                <a:cs typeface="Bitter" pitchFamily="34" charset="-120"/>
              </a:rPr>
              <a:t>3</a:t>
            </a:r>
            <a:endParaRPr lang="en-US" sz="1600" b="1" dirty="0"/>
          </a:p>
        </p:txBody>
      </p:sp>
      <p:sp>
        <p:nvSpPr>
          <p:cNvPr id="20" name="Text 17"/>
          <p:cNvSpPr/>
          <p:nvPr/>
        </p:nvSpPr>
        <p:spPr>
          <a:xfrm>
            <a:off x="5221932" y="2408196"/>
            <a:ext cx="1809750" cy="224929"/>
          </a:xfrm>
          <a:prstGeom prst="rect">
            <a:avLst/>
          </a:prstGeom>
          <a:noFill/>
          <a:ln/>
        </p:spPr>
        <p:txBody>
          <a:bodyPr wrap="none" lIns="64008" tIns="32004" rIns="64008" bIns="32004" rtlCol="0" anchor="t"/>
          <a:lstStyle/>
          <a:p>
            <a:pPr algn="ctr">
              <a:lnSpc>
                <a:spcPts val="1488"/>
              </a:lnSpc>
            </a:pPr>
            <a:r>
              <a:rPr lang="en-US" sz="1600" b="1" kern="0" spc="-36" dirty="0">
                <a:solidFill>
                  <a:srgbClr val="2B2E3C"/>
                </a:solidFill>
                <a:ea typeface="Bitter" pitchFamily="34" charset="-122"/>
                <a:cs typeface="Bitter" pitchFamily="34" charset="-120"/>
              </a:rPr>
              <a:t>Kothari Commission (1964-66)</a:t>
            </a:r>
            <a:endParaRPr lang="en-US" sz="1600" b="1" dirty="0"/>
          </a:p>
        </p:txBody>
      </p:sp>
      <p:sp>
        <p:nvSpPr>
          <p:cNvPr id="21" name="Text 18"/>
          <p:cNvSpPr/>
          <p:nvPr/>
        </p:nvSpPr>
        <p:spPr>
          <a:xfrm>
            <a:off x="4786721" y="2944374"/>
            <a:ext cx="2680171" cy="691456"/>
          </a:xfrm>
          <a:prstGeom prst="rect">
            <a:avLst/>
          </a:prstGeom>
          <a:noFill/>
          <a:ln/>
        </p:spPr>
        <p:txBody>
          <a:bodyPr wrap="square" lIns="64008" tIns="32004" rIns="64008" bIns="32004" rtlCol="0" anchor="t"/>
          <a:lstStyle/>
          <a:p>
            <a:pPr algn="ctr">
              <a:lnSpc>
                <a:spcPts val="1524"/>
              </a:lnSpc>
            </a:pPr>
            <a:r>
              <a:rPr lang="en-US" sz="1600" kern="0" spc="-19" dirty="0">
                <a:solidFill>
                  <a:srgbClr val="2B2E3C"/>
                </a:solidFill>
                <a:ea typeface="Open Sans" pitchFamily="34" charset="-122"/>
                <a:cs typeface="Open Sans" pitchFamily="34" charset="-120"/>
              </a:rPr>
              <a:t>Recommended the establishment of a common school system to promote social cohesion and inclusive education.</a:t>
            </a:r>
            <a:endParaRPr lang="en-US" sz="1600" dirty="0"/>
          </a:p>
        </p:txBody>
      </p:sp>
      <p:pic>
        <p:nvPicPr>
          <p:cNvPr id="22" name="Picture 21" descr="blue logo png.png"/>
          <p:cNvPicPr/>
          <p:nvPr/>
        </p:nvPicPr>
        <p:blipFill>
          <a:blip r:embed="rId3" cstate="print"/>
          <a:stretch>
            <a:fillRect/>
          </a:stretch>
        </p:blipFill>
        <p:spPr>
          <a:xfrm>
            <a:off x="4589416" y="6159302"/>
            <a:ext cx="911679" cy="63595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1567421" y="434848"/>
            <a:ext cx="6784099" cy="566638"/>
          </a:xfrm>
          <a:prstGeom prst="rect">
            <a:avLst/>
          </a:prstGeom>
          <a:noFill/>
          <a:ln/>
        </p:spPr>
        <p:txBody>
          <a:bodyPr wrap="square" lIns="64008" tIns="32004" rIns="64008" bIns="32004" rtlCol="0" anchor="t"/>
          <a:lstStyle/>
          <a:p>
            <a:pPr>
              <a:lnSpc>
                <a:spcPts val="3174"/>
              </a:lnSpc>
            </a:pPr>
            <a:r>
              <a:rPr lang="en-US" sz="2400" b="1" dirty="0">
                <a:solidFill>
                  <a:srgbClr val="FF0000"/>
                </a:solidFill>
                <a:ea typeface="Unbounded" pitchFamily="34" charset="-122"/>
                <a:cs typeface="Unbounded" pitchFamily="34" charset="-120"/>
              </a:rPr>
              <a:t>Advantages and Challenges of Inclusive Education</a:t>
            </a:r>
            <a:endParaRPr lang="en-US" sz="2400" dirty="0">
              <a:solidFill>
                <a:srgbClr val="FF0000"/>
              </a:solidFill>
            </a:endParaRPr>
          </a:p>
        </p:txBody>
      </p:sp>
      <p:sp>
        <p:nvSpPr>
          <p:cNvPr id="5" name="Shape 3"/>
          <p:cNvSpPr/>
          <p:nvPr/>
        </p:nvSpPr>
        <p:spPr>
          <a:xfrm>
            <a:off x="1555962" y="3517901"/>
            <a:ext cx="6291039" cy="30658"/>
          </a:xfrm>
          <a:prstGeom prst="roundRect">
            <a:avLst>
              <a:gd name="adj" fmla="val 225392"/>
            </a:avLst>
          </a:prstGeom>
          <a:solidFill>
            <a:srgbClr val="BCDBD4"/>
          </a:solidFill>
          <a:ln/>
        </p:spPr>
      </p:sp>
      <p:sp>
        <p:nvSpPr>
          <p:cNvPr id="6" name="Shape 4"/>
          <p:cNvSpPr/>
          <p:nvPr/>
        </p:nvSpPr>
        <p:spPr>
          <a:xfrm>
            <a:off x="3088407" y="2980532"/>
            <a:ext cx="22994" cy="537369"/>
          </a:xfrm>
          <a:prstGeom prst="roundRect">
            <a:avLst>
              <a:gd name="adj" fmla="val 225392"/>
            </a:avLst>
          </a:prstGeom>
          <a:solidFill>
            <a:srgbClr val="BCDBD4"/>
          </a:solidFill>
          <a:ln/>
        </p:spPr>
      </p:sp>
      <p:sp>
        <p:nvSpPr>
          <p:cNvPr id="7" name="Shape 5"/>
          <p:cNvSpPr/>
          <p:nvPr/>
        </p:nvSpPr>
        <p:spPr>
          <a:xfrm>
            <a:off x="2970349" y="3345160"/>
            <a:ext cx="259110" cy="345480"/>
          </a:xfrm>
          <a:prstGeom prst="roundRect">
            <a:avLst>
              <a:gd name="adj" fmla="val 20002"/>
            </a:avLst>
          </a:prstGeom>
          <a:solidFill>
            <a:srgbClr val="D6F5EE"/>
          </a:solidFill>
          <a:ln w="7620">
            <a:solidFill>
              <a:srgbClr val="BCDBD4"/>
            </a:solidFill>
            <a:prstDash val="solid"/>
          </a:ln>
        </p:spPr>
      </p:sp>
      <p:sp>
        <p:nvSpPr>
          <p:cNvPr id="8" name="Text 6"/>
          <p:cNvSpPr/>
          <p:nvPr/>
        </p:nvSpPr>
        <p:spPr>
          <a:xfrm>
            <a:off x="3054958" y="3402707"/>
            <a:ext cx="89818" cy="230386"/>
          </a:xfrm>
          <a:prstGeom prst="rect">
            <a:avLst/>
          </a:prstGeom>
          <a:noFill/>
          <a:ln/>
        </p:spPr>
        <p:txBody>
          <a:bodyPr wrap="none" lIns="64008" tIns="32004" rIns="64008" bIns="32004" rtlCol="0" anchor="t"/>
          <a:lstStyle/>
          <a:p>
            <a:pPr algn="ctr">
              <a:lnSpc>
                <a:spcPts val="1523"/>
              </a:lnSpc>
            </a:pPr>
            <a:r>
              <a:rPr lang="en-US" sz="2800" b="1" dirty="0">
                <a:solidFill>
                  <a:srgbClr val="333F70"/>
                </a:solidFill>
                <a:ea typeface="Unbounded" pitchFamily="34" charset="-122"/>
                <a:cs typeface="Unbounded" pitchFamily="34" charset="-120"/>
              </a:rPr>
              <a:t>1</a:t>
            </a:r>
            <a:endParaRPr lang="en-US" sz="2800" dirty="0"/>
          </a:p>
        </p:txBody>
      </p:sp>
      <p:sp>
        <p:nvSpPr>
          <p:cNvPr id="9" name="Text 7"/>
          <p:cNvSpPr/>
          <p:nvPr/>
        </p:nvSpPr>
        <p:spPr>
          <a:xfrm>
            <a:off x="1891085" y="1266627"/>
            <a:ext cx="2327746" cy="239911"/>
          </a:xfrm>
          <a:prstGeom prst="rect">
            <a:avLst/>
          </a:prstGeom>
          <a:noFill/>
          <a:ln/>
        </p:spPr>
        <p:txBody>
          <a:bodyPr wrap="none" lIns="64008" tIns="32004" rIns="64008" bIns="32004" rtlCol="0" anchor="t"/>
          <a:lstStyle/>
          <a:p>
            <a:pPr algn="ctr">
              <a:lnSpc>
                <a:spcPts val="1587"/>
              </a:lnSpc>
            </a:pPr>
            <a:r>
              <a:rPr lang="en-US" sz="2400" b="1" dirty="0">
                <a:solidFill>
                  <a:srgbClr val="7030A0"/>
                </a:solidFill>
                <a:ea typeface="Unbounded" pitchFamily="34" charset="-122"/>
                <a:cs typeface="Unbounded" pitchFamily="34" charset="-120"/>
              </a:rPr>
              <a:t>Promotes Social Inclusion</a:t>
            </a:r>
            <a:endParaRPr lang="en-US" sz="2400" dirty="0">
              <a:solidFill>
                <a:srgbClr val="7030A0"/>
              </a:solidFill>
            </a:endParaRPr>
          </a:p>
        </p:txBody>
      </p:sp>
      <p:sp>
        <p:nvSpPr>
          <p:cNvPr id="10" name="Text 8"/>
          <p:cNvSpPr/>
          <p:nvPr/>
        </p:nvSpPr>
        <p:spPr>
          <a:xfrm>
            <a:off x="1297577" y="1706880"/>
            <a:ext cx="3101633" cy="982663"/>
          </a:xfrm>
          <a:prstGeom prst="rect">
            <a:avLst/>
          </a:prstGeom>
          <a:noFill/>
          <a:ln/>
        </p:spPr>
        <p:txBody>
          <a:bodyPr wrap="square" lIns="64008" tIns="32004" rIns="64008" bIns="32004" rtlCol="0" anchor="t"/>
          <a:lstStyle/>
          <a:p>
            <a:pPr algn="just">
              <a:lnSpc>
                <a:spcPts val="1625"/>
              </a:lnSpc>
            </a:pPr>
            <a:r>
              <a:rPr lang="en-US" sz="1600" dirty="0">
                <a:ea typeface="Open Sans" pitchFamily="34" charset="-122"/>
                <a:cs typeface="Open Sans" pitchFamily="34" charset="-120"/>
              </a:rPr>
              <a:t>Inclusive education helps to reduce stigma and fosters a sense of belonging, as all students learn and interact together, promoting social inclusion and acceptance.</a:t>
            </a:r>
            <a:endParaRPr lang="en-US" sz="1600" dirty="0"/>
          </a:p>
        </p:txBody>
      </p:sp>
      <p:sp>
        <p:nvSpPr>
          <p:cNvPr id="11" name="Shape 9"/>
          <p:cNvSpPr/>
          <p:nvPr/>
        </p:nvSpPr>
        <p:spPr>
          <a:xfrm>
            <a:off x="4689947" y="3517901"/>
            <a:ext cx="22994" cy="537369"/>
          </a:xfrm>
          <a:prstGeom prst="roundRect">
            <a:avLst>
              <a:gd name="adj" fmla="val 225392"/>
            </a:avLst>
          </a:prstGeom>
          <a:solidFill>
            <a:srgbClr val="BCDBD4"/>
          </a:solidFill>
          <a:ln/>
        </p:spPr>
      </p:sp>
      <p:sp>
        <p:nvSpPr>
          <p:cNvPr id="12" name="Shape 10"/>
          <p:cNvSpPr/>
          <p:nvPr/>
        </p:nvSpPr>
        <p:spPr>
          <a:xfrm>
            <a:off x="4571889" y="3345160"/>
            <a:ext cx="259110" cy="345480"/>
          </a:xfrm>
          <a:prstGeom prst="roundRect">
            <a:avLst>
              <a:gd name="adj" fmla="val 20002"/>
            </a:avLst>
          </a:prstGeom>
          <a:solidFill>
            <a:srgbClr val="D6F5EE"/>
          </a:solidFill>
          <a:ln w="7620">
            <a:solidFill>
              <a:srgbClr val="BCDBD4"/>
            </a:solidFill>
            <a:prstDash val="solid"/>
          </a:ln>
        </p:spPr>
      </p:sp>
      <p:sp>
        <p:nvSpPr>
          <p:cNvPr id="13" name="Text 11"/>
          <p:cNvSpPr/>
          <p:nvPr/>
        </p:nvSpPr>
        <p:spPr>
          <a:xfrm>
            <a:off x="4629262" y="3402707"/>
            <a:ext cx="144289" cy="230386"/>
          </a:xfrm>
          <a:prstGeom prst="rect">
            <a:avLst/>
          </a:prstGeom>
          <a:noFill/>
          <a:ln/>
        </p:spPr>
        <p:txBody>
          <a:bodyPr wrap="none" lIns="64008" tIns="32004" rIns="64008" bIns="32004" rtlCol="0" anchor="t"/>
          <a:lstStyle/>
          <a:p>
            <a:pPr algn="ctr">
              <a:lnSpc>
                <a:spcPts val="1523"/>
              </a:lnSpc>
            </a:pPr>
            <a:r>
              <a:rPr lang="en-US" sz="2800" b="1" dirty="0">
                <a:solidFill>
                  <a:srgbClr val="333F70"/>
                </a:solidFill>
                <a:ea typeface="Unbounded" pitchFamily="34" charset="-122"/>
                <a:cs typeface="Unbounded" pitchFamily="34" charset="-120"/>
              </a:rPr>
              <a:t>2</a:t>
            </a:r>
            <a:endParaRPr lang="en-US" sz="2800" dirty="0"/>
          </a:p>
        </p:txBody>
      </p:sp>
      <p:sp>
        <p:nvSpPr>
          <p:cNvPr id="14" name="Text 12"/>
          <p:cNvSpPr/>
          <p:nvPr/>
        </p:nvSpPr>
        <p:spPr>
          <a:xfrm>
            <a:off x="3742693" y="4208860"/>
            <a:ext cx="1917576" cy="239911"/>
          </a:xfrm>
          <a:prstGeom prst="rect">
            <a:avLst/>
          </a:prstGeom>
          <a:noFill/>
          <a:ln/>
        </p:spPr>
        <p:txBody>
          <a:bodyPr wrap="none" lIns="64008" tIns="32004" rIns="64008" bIns="32004" rtlCol="0" anchor="t"/>
          <a:lstStyle/>
          <a:p>
            <a:pPr algn="ctr">
              <a:lnSpc>
                <a:spcPts val="1587"/>
              </a:lnSpc>
            </a:pPr>
            <a:r>
              <a:rPr lang="en-US" sz="2400" b="1" dirty="0">
                <a:solidFill>
                  <a:srgbClr val="7030A0"/>
                </a:solidFill>
                <a:ea typeface="Unbounded" pitchFamily="34" charset="-122"/>
                <a:cs typeface="Unbounded" pitchFamily="34" charset="-120"/>
              </a:rPr>
              <a:t>Benefits All Students</a:t>
            </a:r>
            <a:endParaRPr lang="en-US" sz="2400" dirty="0">
              <a:solidFill>
                <a:srgbClr val="7030A0"/>
              </a:solidFill>
            </a:endParaRPr>
          </a:p>
        </p:txBody>
      </p:sp>
      <p:sp>
        <p:nvSpPr>
          <p:cNvPr id="15" name="Text 13"/>
          <p:cNvSpPr/>
          <p:nvPr/>
        </p:nvSpPr>
        <p:spPr>
          <a:xfrm>
            <a:off x="2499360" y="4540846"/>
            <a:ext cx="4615543" cy="1228328"/>
          </a:xfrm>
          <a:prstGeom prst="rect">
            <a:avLst/>
          </a:prstGeom>
          <a:noFill/>
          <a:ln/>
        </p:spPr>
        <p:txBody>
          <a:bodyPr wrap="square" lIns="64008" tIns="32004" rIns="64008" bIns="32004" rtlCol="0" anchor="t"/>
          <a:lstStyle/>
          <a:p>
            <a:pPr algn="just">
              <a:lnSpc>
                <a:spcPts val="1625"/>
              </a:lnSpc>
            </a:pPr>
            <a:r>
              <a:rPr lang="en-US" sz="1600" dirty="0">
                <a:ea typeface="Open Sans" pitchFamily="34" charset="-122"/>
                <a:cs typeface="Open Sans" pitchFamily="34" charset="-120"/>
              </a:rPr>
              <a:t>By implementing flexible and diverse teaching practices, inclusive education benefits all students, including those without identified disabilities, by exposing them to a wide range of learning styles and perspectives.</a:t>
            </a:r>
            <a:endParaRPr lang="en-US" sz="1600" dirty="0"/>
          </a:p>
        </p:txBody>
      </p:sp>
      <p:sp>
        <p:nvSpPr>
          <p:cNvPr id="16" name="Shape 14"/>
          <p:cNvSpPr/>
          <p:nvPr/>
        </p:nvSpPr>
        <p:spPr>
          <a:xfrm>
            <a:off x="6291486" y="2980532"/>
            <a:ext cx="22994" cy="537369"/>
          </a:xfrm>
          <a:prstGeom prst="roundRect">
            <a:avLst>
              <a:gd name="adj" fmla="val 225392"/>
            </a:avLst>
          </a:prstGeom>
          <a:solidFill>
            <a:srgbClr val="BCDBD4"/>
          </a:solidFill>
          <a:ln/>
        </p:spPr>
      </p:sp>
      <p:sp>
        <p:nvSpPr>
          <p:cNvPr id="17" name="Shape 15"/>
          <p:cNvSpPr/>
          <p:nvPr/>
        </p:nvSpPr>
        <p:spPr>
          <a:xfrm>
            <a:off x="6173428" y="3345160"/>
            <a:ext cx="259110" cy="345480"/>
          </a:xfrm>
          <a:prstGeom prst="roundRect">
            <a:avLst>
              <a:gd name="adj" fmla="val 20002"/>
            </a:avLst>
          </a:prstGeom>
          <a:solidFill>
            <a:srgbClr val="D6F5EE"/>
          </a:solidFill>
          <a:ln w="7620">
            <a:solidFill>
              <a:srgbClr val="BCDBD4"/>
            </a:solidFill>
            <a:prstDash val="solid"/>
          </a:ln>
        </p:spPr>
      </p:sp>
      <p:sp>
        <p:nvSpPr>
          <p:cNvPr id="18" name="Text 16"/>
          <p:cNvSpPr/>
          <p:nvPr/>
        </p:nvSpPr>
        <p:spPr>
          <a:xfrm>
            <a:off x="6230504" y="3402707"/>
            <a:ext cx="144959" cy="230386"/>
          </a:xfrm>
          <a:prstGeom prst="rect">
            <a:avLst/>
          </a:prstGeom>
          <a:noFill/>
          <a:ln/>
        </p:spPr>
        <p:txBody>
          <a:bodyPr wrap="none" lIns="64008" tIns="32004" rIns="64008" bIns="32004" rtlCol="0" anchor="t"/>
          <a:lstStyle/>
          <a:p>
            <a:pPr algn="ctr">
              <a:lnSpc>
                <a:spcPts val="1523"/>
              </a:lnSpc>
            </a:pPr>
            <a:r>
              <a:rPr lang="en-US" sz="2800" b="1" dirty="0">
                <a:solidFill>
                  <a:srgbClr val="333F70"/>
                </a:solidFill>
                <a:ea typeface="Unbounded" pitchFamily="34" charset="-122"/>
                <a:cs typeface="Unbounded" pitchFamily="34" charset="-120"/>
              </a:rPr>
              <a:t>3</a:t>
            </a:r>
            <a:endParaRPr lang="en-US" sz="2800" dirty="0"/>
          </a:p>
        </p:txBody>
      </p:sp>
      <p:sp>
        <p:nvSpPr>
          <p:cNvPr id="19" name="Text 17"/>
          <p:cNvSpPr/>
          <p:nvPr/>
        </p:nvSpPr>
        <p:spPr>
          <a:xfrm>
            <a:off x="5357181" y="1266627"/>
            <a:ext cx="1891680" cy="239911"/>
          </a:xfrm>
          <a:prstGeom prst="rect">
            <a:avLst/>
          </a:prstGeom>
          <a:noFill/>
          <a:ln/>
        </p:spPr>
        <p:txBody>
          <a:bodyPr wrap="none" lIns="64008" tIns="32004" rIns="64008" bIns="32004" rtlCol="0" anchor="t"/>
          <a:lstStyle/>
          <a:p>
            <a:pPr algn="ctr">
              <a:lnSpc>
                <a:spcPts val="1587"/>
              </a:lnSpc>
            </a:pPr>
            <a:r>
              <a:rPr lang="en-US" sz="2400" b="1" dirty="0">
                <a:solidFill>
                  <a:srgbClr val="7030A0"/>
                </a:solidFill>
                <a:ea typeface="Unbounded" pitchFamily="34" charset="-122"/>
                <a:cs typeface="Unbounded" pitchFamily="34" charset="-120"/>
              </a:rPr>
              <a:t>Systemic Challenges</a:t>
            </a:r>
            <a:endParaRPr lang="en-US" sz="2400" dirty="0">
              <a:solidFill>
                <a:srgbClr val="7030A0"/>
              </a:solidFill>
            </a:endParaRPr>
          </a:p>
        </p:txBody>
      </p:sp>
      <p:sp>
        <p:nvSpPr>
          <p:cNvPr id="20" name="Text 18"/>
          <p:cNvSpPr/>
          <p:nvPr/>
        </p:nvSpPr>
        <p:spPr>
          <a:xfrm>
            <a:off x="4630249" y="1598613"/>
            <a:ext cx="3721271" cy="1228328"/>
          </a:xfrm>
          <a:prstGeom prst="rect">
            <a:avLst/>
          </a:prstGeom>
          <a:noFill/>
          <a:ln/>
        </p:spPr>
        <p:txBody>
          <a:bodyPr wrap="square" lIns="64008" tIns="32004" rIns="64008" bIns="32004" rtlCol="0" anchor="t"/>
          <a:lstStyle/>
          <a:p>
            <a:pPr algn="just">
              <a:lnSpc>
                <a:spcPts val="1625"/>
              </a:lnSpc>
            </a:pPr>
            <a:r>
              <a:rPr lang="en-US" sz="1600" dirty="0">
                <a:ea typeface="Open Sans" pitchFamily="34" charset="-122"/>
                <a:cs typeface="Open Sans" pitchFamily="34" charset="-120"/>
              </a:rPr>
              <a:t>Transitioning to an inclusive education model can present significant challenges, requiring substantial changes in school infrastructure, curriculum, teacher training, and resource allocation, which can be complex and time-consuming.</a:t>
            </a:r>
            <a:endParaRPr lang="en-US" sz="1600" dirty="0"/>
          </a:p>
        </p:txBody>
      </p:sp>
      <p:pic>
        <p:nvPicPr>
          <p:cNvPr id="22" name="Picture 21" descr="blue logo png.png"/>
          <p:cNvPicPr/>
          <p:nvPr/>
        </p:nvPicPr>
        <p:blipFill>
          <a:blip r:embed="rId3" cstate="print"/>
          <a:stretch>
            <a:fillRect/>
          </a:stretch>
        </p:blipFill>
        <p:spPr>
          <a:xfrm>
            <a:off x="4589416" y="6159302"/>
            <a:ext cx="911679" cy="63595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descr="36,713 Thank You Stock Photos - Free ..."/>
          <p:cNvSpPr>
            <a:spLocks noChangeAspect="1" noChangeArrowheads="1"/>
          </p:cNvSpPr>
          <p:nvPr/>
        </p:nvSpPr>
        <p:spPr bwMode="auto">
          <a:xfrm>
            <a:off x="97234" y="-120386"/>
            <a:ext cx="190500" cy="254001"/>
          </a:xfrm>
          <a:prstGeom prst="rect">
            <a:avLst/>
          </a:prstGeom>
          <a:noFill/>
        </p:spPr>
        <p:txBody>
          <a:bodyPr vert="horz" wrap="square" lIns="64008" tIns="32004" rIns="64008" bIns="32004" numCol="1" anchor="t" anchorCtr="0" compatLnSpc="1">
            <a:prstTxWarp prst="textNoShape">
              <a:avLst/>
            </a:prstTxWarp>
          </a:bodyPr>
          <a:lstStyle/>
          <a:p>
            <a:endParaRPr lang="en-US"/>
          </a:p>
        </p:txBody>
      </p:sp>
      <p:sp>
        <p:nvSpPr>
          <p:cNvPr id="40964" name="AutoShape 4" descr="36,713 Thank You Stock Photos - Free ..."/>
          <p:cNvSpPr>
            <a:spLocks noChangeAspect="1" noChangeArrowheads="1"/>
          </p:cNvSpPr>
          <p:nvPr/>
        </p:nvSpPr>
        <p:spPr bwMode="auto">
          <a:xfrm>
            <a:off x="97234" y="-120386"/>
            <a:ext cx="190500" cy="254001"/>
          </a:xfrm>
          <a:prstGeom prst="rect">
            <a:avLst/>
          </a:prstGeom>
          <a:noFill/>
        </p:spPr>
        <p:txBody>
          <a:bodyPr vert="horz" wrap="square" lIns="64008" tIns="32004" rIns="64008" bIns="32004" numCol="1" anchor="t" anchorCtr="0" compatLnSpc="1">
            <a:prstTxWarp prst="textNoShape">
              <a:avLst/>
            </a:prstTxWarp>
          </a:bodyPr>
          <a:lstStyle/>
          <a:p>
            <a:endParaRPr lang="en-US"/>
          </a:p>
        </p:txBody>
      </p:sp>
      <p:pic>
        <p:nvPicPr>
          <p:cNvPr id="40965" name="Picture 5" descr="C:\Users\TechForest\Desktop\download.jpg"/>
          <p:cNvPicPr>
            <a:picLocks noChangeAspect="1" noChangeArrowheads="1"/>
          </p:cNvPicPr>
          <p:nvPr/>
        </p:nvPicPr>
        <p:blipFill>
          <a:blip r:embed="rId2"/>
          <a:srcRect/>
          <a:stretch>
            <a:fillRect/>
          </a:stretch>
        </p:blipFill>
        <p:spPr bwMode="auto">
          <a:xfrm>
            <a:off x="827907" y="133615"/>
            <a:ext cx="3761509" cy="5458691"/>
          </a:xfrm>
          <a:prstGeom prst="rect">
            <a:avLst/>
          </a:prstGeom>
          <a:noFill/>
        </p:spPr>
      </p:pic>
      <p:pic>
        <p:nvPicPr>
          <p:cNvPr id="5" name="Image 0" descr="preencoded.png"/>
          <p:cNvPicPr>
            <a:picLocks noChangeAspect="1"/>
          </p:cNvPicPr>
          <p:nvPr/>
        </p:nvPicPr>
        <p:blipFill>
          <a:blip r:embed="rId3"/>
          <a:stretch>
            <a:fillRect/>
          </a:stretch>
        </p:blipFill>
        <p:spPr>
          <a:xfrm>
            <a:off x="4589416" y="133615"/>
            <a:ext cx="3429000" cy="5458691"/>
          </a:xfrm>
          <a:prstGeom prst="rect">
            <a:avLst/>
          </a:prstGeom>
        </p:spPr>
      </p:pic>
      <p:pic>
        <p:nvPicPr>
          <p:cNvPr id="6" name="Picture 5" descr="blue logo png.png"/>
          <p:cNvPicPr/>
          <p:nvPr/>
        </p:nvPicPr>
        <p:blipFill>
          <a:blip r:embed="rId4" cstate="print"/>
          <a:stretch>
            <a:fillRect/>
          </a:stretch>
        </p:blipFill>
        <p:spPr>
          <a:xfrm>
            <a:off x="4589416" y="5841325"/>
            <a:ext cx="911679" cy="6359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0020" y="196553"/>
            <a:ext cx="8070702" cy="5558445"/>
          </a:xfrm>
          <a:prstGeom prst="rect">
            <a:avLst/>
          </a:prstGeom>
          <a:solidFill>
            <a:schemeClr val="bg1"/>
          </a:solidFill>
        </p:spPr>
        <p:txBody>
          <a:bodyPr wrap="square" lIns="64008" tIns="32004" rIns="64008" bIns="32004">
            <a:spAutoFit/>
          </a:bodyPr>
          <a:lstStyle/>
          <a:p>
            <a:pPr algn="ctr"/>
            <a:endParaRPr lang="en-US" sz="1700" b="1" dirty="0" smtClean="0">
              <a:solidFill>
                <a:srgbClr val="7030A0"/>
              </a:solidFill>
              <a:cs typeface="Times New Roman" pitchFamily="18" charset="0"/>
            </a:endParaRPr>
          </a:p>
          <a:p>
            <a:pPr algn="ctr"/>
            <a:r>
              <a:rPr lang="en-US" sz="1700" b="1" dirty="0" smtClean="0">
                <a:solidFill>
                  <a:srgbClr val="7030A0"/>
                </a:solidFill>
                <a:cs typeface="Times New Roman" pitchFamily="18" charset="0"/>
              </a:rPr>
              <a:t>Concept of Inclusive Education</a:t>
            </a:r>
          </a:p>
          <a:p>
            <a:pPr algn="just"/>
            <a:r>
              <a:rPr lang="en-US" sz="1700" dirty="0" smtClean="0">
                <a:cs typeface="Times New Roman" pitchFamily="18" charset="0"/>
              </a:rPr>
              <a:t>Inclusive education is an educational philosophy that advocates for the integration of all students, regardless of their physical, intellectual, social, emotional, linguistic, or other conditions, into mainstream classrooms. It emphasizes the importance of creating a learning environment where all children can learn together.</a:t>
            </a:r>
          </a:p>
          <a:p>
            <a:pPr algn="just"/>
            <a:endParaRPr lang="en-US" sz="1700" b="1" dirty="0" smtClean="0">
              <a:cs typeface="Times New Roman" pitchFamily="18" charset="0"/>
            </a:endParaRPr>
          </a:p>
          <a:p>
            <a:pPr algn="just"/>
            <a:r>
              <a:rPr lang="en-US" sz="1700" b="1" dirty="0" smtClean="0">
                <a:solidFill>
                  <a:srgbClr val="7030A0"/>
                </a:solidFill>
                <a:cs typeface="Times New Roman" pitchFamily="18" charset="0"/>
              </a:rPr>
              <a:t>Key Characteristics of Inclusive Education:</a:t>
            </a:r>
            <a:endParaRPr lang="en-US" sz="1700" dirty="0" smtClean="0">
              <a:solidFill>
                <a:srgbClr val="7030A0"/>
              </a:solidFill>
              <a:cs typeface="Times New Roman" pitchFamily="18" charset="0"/>
            </a:endParaRPr>
          </a:p>
          <a:p>
            <a:pPr algn="just"/>
            <a:r>
              <a:rPr lang="en-US" sz="1700" b="1" dirty="0" smtClean="0">
                <a:cs typeface="Times New Roman" pitchFamily="18" charset="0"/>
              </a:rPr>
              <a:t>	</a:t>
            </a:r>
          </a:p>
          <a:p>
            <a:pPr algn="just"/>
            <a:r>
              <a:rPr lang="en-US" sz="1700" b="1" dirty="0" smtClean="0">
                <a:cs typeface="Times New Roman" pitchFamily="18" charset="0"/>
              </a:rPr>
              <a:t>Universal Design for Learning (UDL)</a:t>
            </a:r>
            <a:r>
              <a:rPr lang="en-US" sz="1700" dirty="0" smtClean="0">
                <a:cs typeface="Times New Roman" pitchFamily="18" charset="0"/>
              </a:rPr>
              <a:t>: Creating curriculum and learning environments that cater to diverse learners.</a:t>
            </a:r>
          </a:p>
          <a:p>
            <a:pPr algn="just"/>
            <a:r>
              <a:rPr lang="en-US" sz="1700" b="1" dirty="0" smtClean="0">
                <a:cs typeface="Times New Roman" pitchFamily="18" charset="0"/>
              </a:rPr>
              <a:t>	</a:t>
            </a:r>
          </a:p>
          <a:p>
            <a:pPr algn="just"/>
            <a:r>
              <a:rPr lang="en-US" sz="1700" b="1" dirty="0" smtClean="0">
                <a:cs typeface="Times New Roman" pitchFamily="18" charset="0"/>
              </a:rPr>
              <a:t>Differentiated Instruction</a:t>
            </a:r>
            <a:r>
              <a:rPr lang="en-US" sz="1700" dirty="0" smtClean="0">
                <a:cs typeface="Times New Roman" pitchFamily="18" charset="0"/>
              </a:rPr>
              <a:t>: Tailoring teaching methods to meet individual learning needs.</a:t>
            </a:r>
          </a:p>
          <a:p>
            <a:pPr algn="just"/>
            <a:r>
              <a:rPr lang="en-US" sz="1700" b="1" dirty="0" smtClean="0">
                <a:cs typeface="Times New Roman" pitchFamily="18" charset="0"/>
              </a:rPr>
              <a:t>	</a:t>
            </a:r>
          </a:p>
          <a:p>
            <a:pPr algn="just"/>
            <a:r>
              <a:rPr lang="en-US" sz="1700" b="1" dirty="0" smtClean="0">
                <a:cs typeface="Times New Roman" pitchFamily="18" charset="0"/>
              </a:rPr>
              <a:t>Collaborative Learning</a:t>
            </a:r>
            <a:r>
              <a:rPr lang="en-US" sz="1700" dirty="0" smtClean="0">
                <a:cs typeface="Times New Roman" pitchFamily="18" charset="0"/>
              </a:rPr>
              <a:t>: Encouraging group work and peer support among students.</a:t>
            </a:r>
          </a:p>
          <a:p>
            <a:pPr algn="just"/>
            <a:r>
              <a:rPr lang="en-US" sz="1700" b="1" dirty="0" smtClean="0">
                <a:cs typeface="Times New Roman" pitchFamily="18" charset="0"/>
              </a:rPr>
              <a:t>	</a:t>
            </a:r>
          </a:p>
          <a:p>
            <a:pPr algn="just"/>
            <a:r>
              <a:rPr lang="en-US" sz="1700" b="1" dirty="0" smtClean="0">
                <a:cs typeface="Times New Roman" pitchFamily="18" charset="0"/>
              </a:rPr>
              <a:t>Use of Assistive Technology</a:t>
            </a:r>
            <a:r>
              <a:rPr lang="en-US" sz="1700" dirty="0" smtClean="0">
                <a:cs typeface="Times New Roman" pitchFamily="18" charset="0"/>
              </a:rPr>
              <a:t>: Implementing tools and resources that support students with disabilities.</a:t>
            </a:r>
          </a:p>
          <a:p>
            <a:pPr algn="just"/>
            <a:r>
              <a:rPr lang="en-US" sz="1700" b="1" dirty="0" smtClean="0">
                <a:cs typeface="Times New Roman" pitchFamily="18" charset="0"/>
              </a:rPr>
              <a:t>	</a:t>
            </a:r>
          </a:p>
          <a:p>
            <a:pPr algn="just"/>
            <a:r>
              <a:rPr lang="en-US" sz="1700" b="1" dirty="0" smtClean="0">
                <a:cs typeface="Times New Roman" pitchFamily="18" charset="0"/>
              </a:rPr>
              <a:t>Flexible Assessment Methods</a:t>
            </a:r>
            <a:r>
              <a:rPr lang="en-US" sz="1700" dirty="0" smtClean="0">
                <a:cs typeface="Times New Roman" pitchFamily="18" charset="0"/>
              </a:rPr>
              <a:t>: Using various assessment techniques to measure students' learning progress.</a:t>
            </a:r>
            <a:endParaRPr lang="en-US" dirty="0"/>
          </a:p>
        </p:txBody>
      </p:sp>
      <p:pic>
        <p:nvPicPr>
          <p:cNvPr id="4" name="Picture 3" descr="blue logo png.png"/>
          <p:cNvPicPr/>
          <p:nvPr/>
        </p:nvPicPr>
        <p:blipFill>
          <a:blip r:embed="rId3" cstate="print"/>
          <a:stretch>
            <a:fillRect/>
          </a:stretch>
        </p:blipFill>
        <p:spPr>
          <a:xfrm>
            <a:off x="4589416" y="6159302"/>
            <a:ext cx="911679" cy="6359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650" y="1071966"/>
            <a:ext cx="7983944" cy="4465838"/>
          </a:xfrm>
          <a:prstGeom prst="rect">
            <a:avLst/>
          </a:prstGeom>
          <a:solidFill>
            <a:schemeClr val="bg1"/>
          </a:solidFill>
        </p:spPr>
        <p:txBody>
          <a:bodyPr wrap="square" lIns="64008" tIns="32004" rIns="64008" bIns="32004">
            <a:spAutoFit/>
          </a:bodyPr>
          <a:lstStyle/>
          <a:p>
            <a:pPr algn="ctr"/>
            <a:r>
              <a:rPr lang="en-US" sz="2200" b="1" dirty="0" smtClean="0">
                <a:solidFill>
                  <a:srgbClr val="7030A0"/>
                </a:solidFill>
                <a:cs typeface="Times New Roman" pitchFamily="18" charset="0"/>
              </a:rPr>
              <a:t>Goals of Inclusive Education</a:t>
            </a:r>
          </a:p>
          <a:p>
            <a:endParaRPr lang="en-US" sz="2200" b="1" dirty="0" smtClean="0">
              <a:cs typeface="Times New Roman" pitchFamily="18" charset="0"/>
            </a:endParaRPr>
          </a:p>
          <a:p>
            <a:pPr algn="just">
              <a:buFont typeface="Arial" pitchFamily="34" charset="0"/>
              <a:buChar char="•"/>
            </a:pPr>
            <a:r>
              <a:rPr lang="en-US" sz="2200" b="1" dirty="0" smtClean="0">
                <a:cs typeface="Times New Roman" pitchFamily="18" charset="0"/>
              </a:rPr>
              <a:t>Equity</a:t>
            </a:r>
            <a:r>
              <a:rPr lang="en-US" sz="2200" dirty="0" smtClean="0">
                <a:cs typeface="Times New Roman" pitchFamily="18" charset="0"/>
              </a:rPr>
              <a:t>: Ensuring equal access to educational opportunities for all students.</a:t>
            </a:r>
          </a:p>
          <a:p>
            <a:pPr algn="just">
              <a:buFont typeface="Arial" pitchFamily="34" charset="0"/>
              <a:buChar char="•"/>
            </a:pPr>
            <a:endParaRPr lang="en-US" sz="2200" dirty="0" smtClean="0">
              <a:cs typeface="Times New Roman" pitchFamily="18" charset="0"/>
            </a:endParaRPr>
          </a:p>
          <a:p>
            <a:pPr algn="just">
              <a:buFont typeface="Arial" pitchFamily="34" charset="0"/>
              <a:buChar char="•"/>
            </a:pPr>
            <a:r>
              <a:rPr lang="en-US" sz="2200" b="1" dirty="0" smtClean="0">
                <a:cs typeface="Times New Roman" pitchFamily="18" charset="0"/>
              </a:rPr>
              <a:t>Quality Education</a:t>
            </a:r>
            <a:r>
              <a:rPr lang="en-US" sz="2200" dirty="0" smtClean="0">
                <a:cs typeface="Times New Roman" pitchFamily="18" charset="0"/>
              </a:rPr>
              <a:t>: Providing high-quality education that meets the needs of every student.</a:t>
            </a:r>
          </a:p>
          <a:p>
            <a:pPr algn="just">
              <a:buFont typeface="Arial" pitchFamily="34" charset="0"/>
              <a:buChar char="•"/>
            </a:pPr>
            <a:endParaRPr lang="en-US" sz="2200" dirty="0" smtClean="0">
              <a:cs typeface="Times New Roman" pitchFamily="18" charset="0"/>
            </a:endParaRPr>
          </a:p>
          <a:p>
            <a:pPr algn="just">
              <a:buFont typeface="Arial" pitchFamily="34" charset="0"/>
              <a:buChar char="•"/>
            </a:pPr>
            <a:r>
              <a:rPr lang="en-US" sz="2200" b="1" dirty="0" smtClean="0">
                <a:cs typeface="Times New Roman" pitchFamily="18" charset="0"/>
              </a:rPr>
              <a:t>Social Inclusion</a:t>
            </a:r>
            <a:r>
              <a:rPr lang="en-US" sz="2200" dirty="0" smtClean="0">
                <a:cs typeface="Times New Roman" pitchFamily="18" charset="0"/>
              </a:rPr>
              <a:t>: Promoting social interactions and relationships among students with and without disabilities.</a:t>
            </a:r>
          </a:p>
          <a:p>
            <a:pPr algn="just">
              <a:buFont typeface="Arial" pitchFamily="34" charset="0"/>
              <a:buChar char="•"/>
            </a:pPr>
            <a:endParaRPr lang="en-US" sz="2200" dirty="0" smtClean="0">
              <a:cs typeface="Times New Roman" pitchFamily="18" charset="0"/>
            </a:endParaRPr>
          </a:p>
          <a:p>
            <a:pPr algn="just">
              <a:buFont typeface="Arial" pitchFamily="34" charset="0"/>
              <a:buChar char="•"/>
            </a:pPr>
            <a:r>
              <a:rPr lang="en-US" sz="2200" b="1" dirty="0" smtClean="0">
                <a:cs typeface="Times New Roman" pitchFamily="18" charset="0"/>
              </a:rPr>
              <a:t>Empowerment</a:t>
            </a:r>
            <a:r>
              <a:rPr lang="en-US" sz="2200" dirty="0" smtClean="0">
                <a:cs typeface="Times New Roman" pitchFamily="18" charset="0"/>
              </a:rPr>
              <a:t>: Empowering students with disabilities to participate fully in society.</a:t>
            </a:r>
            <a:endParaRPr lang="en-US" sz="2200" dirty="0">
              <a:cs typeface="Times New Roman" pitchFamily="18" charset="0"/>
            </a:endParaRPr>
          </a:p>
        </p:txBody>
      </p:sp>
      <p:pic>
        <p:nvPicPr>
          <p:cNvPr id="3" name="Picture 2" descr="blue logo png.png"/>
          <p:cNvPicPr/>
          <p:nvPr/>
        </p:nvPicPr>
        <p:blipFill>
          <a:blip r:embed="rId2" cstate="print"/>
          <a:stretch>
            <a:fillRect/>
          </a:stretch>
        </p:blipFill>
        <p:spPr>
          <a:xfrm>
            <a:off x="4589416" y="6159302"/>
            <a:ext cx="911679" cy="6359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Shape 1"/>
          <p:cNvSpPr/>
          <p:nvPr/>
        </p:nvSpPr>
        <p:spPr>
          <a:xfrm>
            <a:off x="0" y="726392"/>
            <a:ext cx="9144000" cy="6858000"/>
          </a:xfrm>
          <a:prstGeom prst="rect">
            <a:avLst/>
          </a:prstGeom>
          <a:solidFill>
            <a:srgbClr val="FFF8F0"/>
          </a:solidFill>
          <a:ln/>
        </p:spPr>
      </p:sp>
      <p:sp>
        <p:nvSpPr>
          <p:cNvPr id="4" name="Text 2"/>
          <p:cNvSpPr/>
          <p:nvPr/>
        </p:nvSpPr>
        <p:spPr>
          <a:xfrm>
            <a:off x="540024" y="1307507"/>
            <a:ext cx="8063954" cy="622671"/>
          </a:xfrm>
          <a:prstGeom prst="rect">
            <a:avLst/>
          </a:prstGeom>
          <a:noFill/>
          <a:ln/>
        </p:spPr>
        <p:txBody>
          <a:bodyPr wrap="square" lIns="64008" tIns="32004" rIns="64008" bIns="32004" rtlCol="0" anchor="t"/>
          <a:lstStyle/>
          <a:p>
            <a:pPr>
              <a:lnSpc>
                <a:spcPts val="4253"/>
              </a:lnSpc>
            </a:pPr>
            <a:r>
              <a:rPr lang="en-US" sz="2800" kern="0" spc="-102" dirty="0">
                <a:solidFill>
                  <a:srgbClr val="C00000"/>
                </a:solidFill>
                <a:ea typeface="Bitter" pitchFamily="34" charset="-122"/>
                <a:cs typeface="Bitter" pitchFamily="34" charset="-120"/>
              </a:rPr>
              <a:t>Key Milestones in the Journey towards Inclusive Education</a:t>
            </a:r>
            <a:endParaRPr lang="en-US" sz="2800" dirty="0">
              <a:solidFill>
                <a:srgbClr val="C00000"/>
              </a:solidFill>
            </a:endParaRPr>
          </a:p>
        </p:txBody>
      </p:sp>
      <p:sp>
        <p:nvSpPr>
          <p:cNvPr id="5" name="Text 3"/>
          <p:cNvSpPr/>
          <p:nvPr/>
        </p:nvSpPr>
        <p:spPr>
          <a:xfrm>
            <a:off x="540024" y="2348229"/>
            <a:ext cx="2436763" cy="642938"/>
          </a:xfrm>
          <a:prstGeom prst="rect">
            <a:avLst/>
          </a:prstGeom>
          <a:noFill/>
          <a:ln/>
        </p:spPr>
        <p:txBody>
          <a:bodyPr wrap="square" lIns="64008" tIns="32004" rIns="64008" bIns="32004" rtlCol="0" anchor="t"/>
          <a:lstStyle/>
          <a:p>
            <a:pPr algn="ctr">
              <a:lnSpc>
                <a:spcPts val="2127"/>
              </a:lnSpc>
            </a:pPr>
            <a:r>
              <a:rPr lang="en-US" sz="1700" b="1" kern="0" spc="-51" dirty="0">
                <a:solidFill>
                  <a:srgbClr val="7030A0"/>
                </a:solidFill>
                <a:ea typeface="Bitter" pitchFamily="34" charset="-122"/>
                <a:cs typeface="Bitter" pitchFamily="34" charset="-120"/>
              </a:rPr>
              <a:t>The Persons with Disabilities Act, 1995</a:t>
            </a:r>
            <a:endParaRPr lang="en-US" sz="1700" b="1" dirty="0">
              <a:solidFill>
                <a:srgbClr val="7030A0"/>
              </a:solidFill>
            </a:endParaRPr>
          </a:p>
        </p:txBody>
      </p:sp>
      <p:sp>
        <p:nvSpPr>
          <p:cNvPr id="6" name="Text 4"/>
          <p:cNvSpPr/>
          <p:nvPr/>
        </p:nvSpPr>
        <p:spPr>
          <a:xfrm>
            <a:off x="540024" y="3196846"/>
            <a:ext cx="2436763" cy="1646039"/>
          </a:xfrm>
          <a:prstGeom prst="rect">
            <a:avLst/>
          </a:prstGeom>
          <a:noFill/>
          <a:ln/>
        </p:spPr>
        <p:txBody>
          <a:bodyPr wrap="square" lIns="64008" tIns="32004" rIns="64008" bIns="32004" rtlCol="0" anchor="t"/>
          <a:lstStyle/>
          <a:p>
            <a:pPr algn="just">
              <a:lnSpc>
                <a:spcPts val="2177"/>
              </a:lnSpc>
            </a:pPr>
            <a:r>
              <a:rPr lang="en-US" sz="1600" kern="0" spc="-27" dirty="0">
                <a:ea typeface="Open Sans" pitchFamily="34" charset="-122"/>
                <a:cs typeface="Open Sans" pitchFamily="34" charset="-120"/>
              </a:rPr>
              <a:t>This landmark legislation mandated educational rights for children with disabilities, marking a significant step towards inclusive education.</a:t>
            </a:r>
            <a:endParaRPr lang="en-US" sz="1600" dirty="0"/>
          </a:p>
        </p:txBody>
      </p:sp>
      <p:sp>
        <p:nvSpPr>
          <p:cNvPr id="7" name="Text 5"/>
          <p:cNvSpPr/>
          <p:nvPr/>
        </p:nvSpPr>
        <p:spPr>
          <a:xfrm>
            <a:off x="3357935" y="2348229"/>
            <a:ext cx="2436763" cy="642938"/>
          </a:xfrm>
          <a:prstGeom prst="rect">
            <a:avLst/>
          </a:prstGeom>
          <a:noFill/>
          <a:ln/>
        </p:spPr>
        <p:txBody>
          <a:bodyPr wrap="square" lIns="64008" tIns="32004" rIns="64008" bIns="32004" rtlCol="0" anchor="t"/>
          <a:lstStyle/>
          <a:p>
            <a:pPr algn="ctr">
              <a:lnSpc>
                <a:spcPts val="2127"/>
              </a:lnSpc>
            </a:pPr>
            <a:r>
              <a:rPr lang="en-US" sz="1700" b="1" kern="0" spc="-51" dirty="0">
                <a:solidFill>
                  <a:srgbClr val="7030A0"/>
                </a:solidFill>
                <a:ea typeface="Bitter" pitchFamily="34" charset="-122"/>
                <a:cs typeface="Bitter" pitchFamily="34" charset="-120"/>
              </a:rPr>
              <a:t>Sarva Shiksha Abhiyan (2001)</a:t>
            </a:r>
            <a:endParaRPr lang="en-US" sz="1700" b="1" dirty="0">
              <a:solidFill>
                <a:srgbClr val="7030A0"/>
              </a:solidFill>
            </a:endParaRPr>
          </a:p>
        </p:txBody>
      </p:sp>
      <p:sp>
        <p:nvSpPr>
          <p:cNvPr id="8" name="Text 6"/>
          <p:cNvSpPr/>
          <p:nvPr/>
        </p:nvSpPr>
        <p:spPr>
          <a:xfrm>
            <a:off x="3357935" y="3196846"/>
            <a:ext cx="2436763" cy="1316832"/>
          </a:xfrm>
          <a:prstGeom prst="rect">
            <a:avLst/>
          </a:prstGeom>
          <a:noFill/>
          <a:ln/>
        </p:spPr>
        <p:txBody>
          <a:bodyPr wrap="square" lIns="64008" tIns="32004" rIns="64008" bIns="32004" rtlCol="0" anchor="t"/>
          <a:lstStyle/>
          <a:p>
            <a:pPr algn="just">
              <a:lnSpc>
                <a:spcPts val="2177"/>
              </a:lnSpc>
            </a:pPr>
            <a:r>
              <a:rPr lang="en-US" sz="1600" kern="0" spc="-27" dirty="0">
                <a:ea typeface="Open Sans" pitchFamily="34" charset="-122"/>
                <a:cs typeface="Open Sans" pitchFamily="34" charset="-120"/>
              </a:rPr>
              <a:t>A flagship program aimed at the universalization of elementary education, including provisions for children with special needs.</a:t>
            </a:r>
            <a:endParaRPr lang="en-US" sz="1600" dirty="0"/>
          </a:p>
        </p:txBody>
      </p:sp>
      <p:sp>
        <p:nvSpPr>
          <p:cNvPr id="9" name="Text 7"/>
          <p:cNvSpPr/>
          <p:nvPr/>
        </p:nvSpPr>
        <p:spPr>
          <a:xfrm>
            <a:off x="6175847" y="2348229"/>
            <a:ext cx="2436763" cy="642938"/>
          </a:xfrm>
          <a:prstGeom prst="rect">
            <a:avLst/>
          </a:prstGeom>
          <a:noFill/>
          <a:ln/>
        </p:spPr>
        <p:txBody>
          <a:bodyPr wrap="square" lIns="64008" tIns="32004" rIns="64008" bIns="32004" rtlCol="0" anchor="t"/>
          <a:lstStyle/>
          <a:p>
            <a:pPr algn="ctr">
              <a:lnSpc>
                <a:spcPts val="2127"/>
              </a:lnSpc>
            </a:pPr>
            <a:r>
              <a:rPr lang="en-US" sz="1700" b="1" kern="0" spc="-51" dirty="0">
                <a:solidFill>
                  <a:srgbClr val="7030A0"/>
                </a:solidFill>
                <a:ea typeface="Bitter" pitchFamily="34" charset="-122"/>
                <a:cs typeface="Bitter" pitchFamily="34" charset="-120"/>
              </a:rPr>
              <a:t>The Rights of Persons with Disabilities Act, 2016</a:t>
            </a:r>
            <a:endParaRPr lang="en-US" sz="1700" b="1" dirty="0">
              <a:solidFill>
                <a:srgbClr val="7030A0"/>
              </a:solidFill>
            </a:endParaRPr>
          </a:p>
        </p:txBody>
      </p:sp>
      <p:sp>
        <p:nvSpPr>
          <p:cNvPr id="10" name="Text 8"/>
          <p:cNvSpPr/>
          <p:nvPr/>
        </p:nvSpPr>
        <p:spPr>
          <a:xfrm>
            <a:off x="6175847" y="3196846"/>
            <a:ext cx="2436763" cy="1646039"/>
          </a:xfrm>
          <a:prstGeom prst="rect">
            <a:avLst/>
          </a:prstGeom>
          <a:noFill/>
          <a:ln/>
        </p:spPr>
        <p:txBody>
          <a:bodyPr wrap="square" lIns="64008" tIns="32004" rIns="64008" bIns="32004" rtlCol="0" anchor="t"/>
          <a:lstStyle/>
          <a:p>
            <a:pPr algn="just">
              <a:lnSpc>
                <a:spcPts val="2177"/>
              </a:lnSpc>
            </a:pPr>
            <a:r>
              <a:rPr lang="en-US" sz="1600" kern="0" spc="-27" dirty="0">
                <a:ea typeface="Open Sans" pitchFamily="34" charset="-122"/>
                <a:cs typeface="Open Sans" pitchFamily="34" charset="-120"/>
              </a:rPr>
              <a:t>This Act expanded the definition of disability and reinforced the mandate for inclusive education, further strengthening the commitment to inclusive practices.</a:t>
            </a:r>
            <a:endParaRPr lang="en-US" sz="1600" dirty="0"/>
          </a:p>
        </p:txBody>
      </p:sp>
      <p:pic>
        <p:nvPicPr>
          <p:cNvPr id="11" name="Picture 10" descr="blue logo png.png"/>
          <p:cNvPicPr/>
          <p:nvPr/>
        </p:nvPicPr>
        <p:blipFill>
          <a:blip r:embed="rId3" cstate="print"/>
          <a:stretch>
            <a:fillRect/>
          </a:stretch>
        </p:blipFill>
        <p:spPr>
          <a:xfrm>
            <a:off x="4589416" y="6159302"/>
            <a:ext cx="911679" cy="6359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AABCB6"/>
          </a:solidFill>
          <a:ln/>
        </p:spPr>
      </p:sp>
      <p:sp>
        <p:nvSpPr>
          <p:cNvPr id="3" name="Shape 1"/>
          <p:cNvSpPr/>
          <p:nvPr/>
        </p:nvSpPr>
        <p:spPr>
          <a:xfrm>
            <a:off x="0" y="0"/>
            <a:ext cx="9144000" cy="68580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0" y="0"/>
            <a:ext cx="2286000" cy="6858000"/>
          </a:xfrm>
          <a:prstGeom prst="rect">
            <a:avLst/>
          </a:prstGeom>
        </p:spPr>
      </p:pic>
      <p:sp>
        <p:nvSpPr>
          <p:cNvPr id="5" name="Text 2"/>
          <p:cNvSpPr/>
          <p:nvPr/>
        </p:nvSpPr>
        <p:spPr>
          <a:xfrm>
            <a:off x="2797597" y="844551"/>
            <a:ext cx="5834807" cy="1218009"/>
          </a:xfrm>
          <a:prstGeom prst="rect">
            <a:avLst/>
          </a:prstGeom>
          <a:noFill/>
          <a:ln/>
        </p:spPr>
        <p:txBody>
          <a:bodyPr wrap="square" lIns="64008" tIns="32004" rIns="64008" bIns="32004" rtlCol="0" anchor="t"/>
          <a:lstStyle/>
          <a:p>
            <a:pPr>
              <a:lnSpc>
                <a:spcPts val="4028"/>
              </a:lnSpc>
            </a:pPr>
            <a:r>
              <a:rPr lang="en-US" sz="1600" kern="0" spc="-97" dirty="0">
                <a:solidFill>
                  <a:srgbClr val="C00000"/>
                </a:solidFill>
                <a:latin typeface="Bitter" pitchFamily="34" charset="0"/>
                <a:ea typeface="Bitter" pitchFamily="34" charset="-122"/>
                <a:cs typeface="Bitter" pitchFamily="34" charset="-120"/>
              </a:rPr>
              <a:t>Understanding the Concept and Principles of Inclusive Education</a:t>
            </a:r>
            <a:endParaRPr lang="en-US" sz="1600" dirty="0">
              <a:solidFill>
                <a:srgbClr val="C00000"/>
              </a:solidFill>
            </a:endParaRPr>
          </a:p>
        </p:txBody>
      </p:sp>
      <p:sp>
        <p:nvSpPr>
          <p:cNvPr id="6" name="Shape 3"/>
          <p:cNvSpPr/>
          <p:nvPr/>
        </p:nvSpPr>
        <p:spPr>
          <a:xfrm>
            <a:off x="2797597" y="2574132"/>
            <a:ext cx="328910" cy="438547"/>
          </a:xfrm>
          <a:prstGeom prst="roundRect">
            <a:avLst>
              <a:gd name="adj" fmla="val 20000"/>
            </a:avLst>
          </a:prstGeom>
          <a:solidFill>
            <a:srgbClr val="FCE2CF"/>
          </a:solidFill>
          <a:ln w="7620">
            <a:solidFill>
              <a:srgbClr val="E2C8B5"/>
            </a:solidFill>
            <a:prstDash val="solid"/>
          </a:ln>
        </p:spPr>
      </p:sp>
      <p:sp>
        <p:nvSpPr>
          <p:cNvPr id="7" name="Text 4"/>
          <p:cNvSpPr/>
          <p:nvPr/>
        </p:nvSpPr>
        <p:spPr>
          <a:xfrm>
            <a:off x="2919784" y="2647157"/>
            <a:ext cx="84460" cy="292398"/>
          </a:xfrm>
          <a:prstGeom prst="rect">
            <a:avLst/>
          </a:prstGeom>
          <a:noFill/>
          <a:ln/>
        </p:spPr>
        <p:txBody>
          <a:bodyPr wrap="none" lIns="64008" tIns="32004" rIns="64008" bIns="32004" rtlCol="0" anchor="t"/>
          <a:lstStyle/>
          <a:p>
            <a:pPr algn="ctr">
              <a:lnSpc>
                <a:spcPts val="1934"/>
              </a:lnSpc>
            </a:pPr>
            <a:r>
              <a:rPr lang="en-US" sz="1900" kern="0" spc="-58" dirty="0">
                <a:solidFill>
                  <a:srgbClr val="2B2E3C"/>
                </a:solidFill>
                <a:latin typeface="Bitter" pitchFamily="34" charset="0"/>
                <a:ea typeface="Bitter" pitchFamily="34" charset="-122"/>
                <a:cs typeface="Bitter" pitchFamily="34" charset="-120"/>
              </a:rPr>
              <a:t>1</a:t>
            </a:r>
            <a:endParaRPr lang="en-US" sz="1900" dirty="0"/>
          </a:p>
        </p:txBody>
      </p:sp>
      <p:sp>
        <p:nvSpPr>
          <p:cNvPr id="8" name="Text 5"/>
          <p:cNvSpPr/>
          <p:nvPr/>
        </p:nvSpPr>
        <p:spPr>
          <a:xfrm>
            <a:off x="3272656" y="1757958"/>
            <a:ext cx="2244105" cy="304602"/>
          </a:xfrm>
          <a:prstGeom prst="rect">
            <a:avLst/>
          </a:prstGeom>
          <a:noFill/>
          <a:ln/>
        </p:spPr>
        <p:txBody>
          <a:bodyPr wrap="none" lIns="64008" tIns="32004" rIns="64008" bIns="32004" rtlCol="0" anchor="t"/>
          <a:lstStyle/>
          <a:p>
            <a:pPr>
              <a:lnSpc>
                <a:spcPts val="2015"/>
              </a:lnSpc>
            </a:pPr>
            <a:r>
              <a:rPr lang="en-US" sz="1600" b="1" kern="0" spc="-48" dirty="0">
                <a:solidFill>
                  <a:srgbClr val="7030A0"/>
                </a:solidFill>
                <a:latin typeface="Bitter" pitchFamily="34" charset="0"/>
                <a:ea typeface="Bitter" pitchFamily="34" charset="-122"/>
                <a:cs typeface="Bitter" pitchFamily="34" charset="-120"/>
              </a:rPr>
              <a:t>Inclusive Education Defined</a:t>
            </a:r>
            <a:endParaRPr lang="en-US" sz="1600" b="1" dirty="0">
              <a:solidFill>
                <a:srgbClr val="7030A0"/>
              </a:solidFill>
            </a:endParaRPr>
          </a:p>
        </p:txBody>
      </p:sp>
      <p:sp>
        <p:nvSpPr>
          <p:cNvPr id="9" name="Text 6"/>
          <p:cNvSpPr/>
          <p:nvPr/>
        </p:nvSpPr>
        <p:spPr>
          <a:xfrm>
            <a:off x="3272657" y="2179438"/>
            <a:ext cx="2369269" cy="1558727"/>
          </a:xfrm>
          <a:prstGeom prst="rect">
            <a:avLst/>
          </a:prstGeom>
          <a:noFill/>
          <a:ln/>
        </p:spPr>
        <p:txBody>
          <a:bodyPr wrap="square" lIns="64008" tIns="32004" rIns="64008" bIns="32004" rtlCol="0" anchor="t"/>
          <a:lstStyle/>
          <a:p>
            <a:pPr>
              <a:lnSpc>
                <a:spcPts val="2063"/>
              </a:lnSpc>
            </a:pPr>
            <a:r>
              <a:rPr lang="en-US" kern="0" spc="-26" dirty="0">
                <a:solidFill>
                  <a:srgbClr val="2B2E3C"/>
                </a:solidFill>
                <a:latin typeface="Open Sans" pitchFamily="34" charset="0"/>
                <a:ea typeface="Open Sans" pitchFamily="34" charset="-122"/>
                <a:cs typeface="Open Sans" pitchFamily="34" charset="-120"/>
              </a:rPr>
              <a:t>Inclusive education ensures that all students, regardless of their abilities or disabilities, learn together in the same age-appropriate classroom in their local schools.</a:t>
            </a:r>
            <a:endParaRPr lang="en-US" dirty="0"/>
          </a:p>
        </p:txBody>
      </p:sp>
      <p:sp>
        <p:nvSpPr>
          <p:cNvPr id="10" name="Shape 7"/>
          <p:cNvSpPr/>
          <p:nvPr/>
        </p:nvSpPr>
        <p:spPr>
          <a:xfrm>
            <a:off x="5788074" y="2574132"/>
            <a:ext cx="328910" cy="438547"/>
          </a:xfrm>
          <a:prstGeom prst="roundRect">
            <a:avLst>
              <a:gd name="adj" fmla="val 20000"/>
            </a:avLst>
          </a:prstGeom>
          <a:solidFill>
            <a:srgbClr val="FCE2CF"/>
          </a:solidFill>
          <a:ln w="7620">
            <a:solidFill>
              <a:srgbClr val="E2C8B5"/>
            </a:solidFill>
            <a:prstDash val="solid"/>
          </a:ln>
        </p:spPr>
      </p:sp>
      <p:sp>
        <p:nvSpPr>
          <p:cNvPr id="11" name="Text 8"/>
          <p:cNvSpPr/>
          <p:nvPr/>
        </p:nvSpPr>
        <p:spPr>
          <a:xfrm>
            <a:off x="5895528" y="2647157"/>
            <a:ext cx="114003" cy="292398"/>
          </a:xfrm>
          <a:prstGeom prst="rect">
            <a:avLst/>
          </a:prstGeom>
          <a:noFill/>
          <a:ln/>
        </p:spPr>
        <p:txBody>
          <a:bodyPr wrap="none" lIns="64008" tIns="32004" rIns="64008" bIns="32004" rtlCol="0" anchor="t"/>
          <a:lstStyle/>
          <a:p>
            <a:pPr algn="ctr">
              <a:lnSpc>
                <a:spcPts val="1934"/>
              </a:lnSpc>
            </a:pPr>
            <a:r>
              <a:rPr lang="en-US" sz="1900" kern="0" spc="-58" dirty="0">
                <a:solidFill>
                  <a:srgbClr val="2B2E3C"/>
                </a:solidFill>
                <a:latin typeface="Bitter" pitchFamily="34" charset="0"/>
                <a:ea typeface="Bitter" pitchFamily="34" charset="-122"/>
                <a:cs typeface="Bitter" pitchFamily="34" charset="-120"/>
              </a:rPr>
              <a:t>2</a:t>
            </a:r>
            <a:endParaRPr lang="en-US" sz="1900" dirty="0"/>
          </a:p>
        </p:txBody>
      </p:sp>
      <p:sp>
        <p:nvSpPr>
          <p:cNvPr id="12" name="Text 9"/>
          <p:cNvSpPr/>
          <p:nvPr/>
        </p:nvSpPr>
        <p:spPr>
          <a:xfrm>
            <a:off x="6263134" y="1757958"/>
            <a:ext cx="2369269" cy="609203"/>
          </a:xfrm>
          <a:prstGeom prst="rect">
            <a:avLst/>
          </a:prstGeom>
          <a:noFill/>
          <a:ln/>
        </p:spPr>
        <p:txBody>
          <a:bodyPr wrap="square" lIns="64008" tIns="32004" rIns="64008" bIns="32004" rtlCol="0" anchor="t"/>
          <a:lstStyle/>
          <a:p>
            <a:pPr>
              <a:lnSpc>
                <a:spcPts val="2015"/>
              </a:lnSpc>
            </a:pPr>
            <a:r>
              <a:rPr lang="en-US" sz="1600" b="1" kern="0" spc="-48" dirty="0">
                <a:solidFill>
                  <a:srgbClr val="7030A0"/>
                </a:solidFill>
                <a:latin typeface="Bitter" pitchFamily="34" charset="0"/>
                <a:ea typeface="Bitter" pitchFamily="34" charset="-122"/>
                <a:cs typeface="Bitter" pitchFamily="34" charset="-120"/>
              </a:rPr>
              <a:t>Principles of Inclusive Education</a:t>
            </a:r>
            <a:endParaRPr lang="en-US" sz="1600" b="1" dirty="0">
              <a:solidFill>
                <a:srgbClr val="7030A0"/>
              </a:solidFill>
            </a:endParaRPr>
          </a:p>
        </p:txBody>
      </p:sp>
      <p:sp>
        <p:nvSpPr>
          <p:cNvPr id="13" name="Text 10"/>
          <p:cNvSpPr/>
          <p:nvPr/>
        </p:nvSpPr>
        <p:spPr>
          <a:xfrm>
            <a:off x="6263134" y="2484040"/>
            <a:ext cx="2369269" cy="1246982"/>
          </a:xfrm>
          <a:prstGeom prst="rect">
            <a:avLst/>
          </a:prstGeom>
          <a:noFill/>
          <a:ln/>
        </p:spPr>
        <p:txBody>
          <a:bodyPr wrap="square" lIns="64008" tIns="32004" rIns="64008" bIns="32004" rtlCol="0" anchor="t"/>
          <a:lstStyle/>
          <a:p>
            <a:pPr>
              <a:lnSpc>
                <a:spcPts val="2063"/>
              </a:lnSpc>
            </a:pPr>
            <a:r>
              <a:rPr lang="en-US" kern="0" spc="-26" dirty="0">
                <a:solidFill>
                  <a:srgbClr val="2B2E3C"/>
                </a:solidFill>
                <a:latin typeface="Open Sans" pitchFamily="34" charset="0"/>
                <a:ea typeface="Open Sans" pitchFamily="34" charset="-122"/>
                <a:cs typeface="Open Sans" pitchFamily="34" charset="-120"/>
              </a:rPr>
              <a:t>Equality, non-discrimination, holistic development, child-centered pedagogy, collaborative approach, and flexibility.</a:t>
            </a:r>
            <a:endParaRPr lang="en-US" dirty="0"/>
          </a:p>
        </p:txBody>
      </p:sp>
      <p:sp>
        <p:nvSpPr>
          <p:cNvPr id="14" name="Shape 11"/>
          <p:cNvSpPr/>
          <p:nvPr/>
        </p:nvSpPr>
        <p:spPr>
          <a:xfrm>
            <a:off x="2797597" y="4968478"/>
            <a:ext cx="328910" cy="438547"/>
          </a:xfrm>
          <a:prstGeom prst="roundRect">
            <a:avLst>
              <a:gd name="adj" fmla="val 20000"/>
            </a:avLst>
          </a:prstGeom>
          <a:solidFill>
            <a:srgbClr val="FCE2CF"/>
          </a:solidFill>
          <a:ln w="7620">
            <a:solidFill>
              <a:srgbClr val="E2C8B5"/>
            </a:solidFill>
            <a:prstDash val="solid"/>
          </a:ln>
        </p:spPr>
      </p:sp>
      <p:sp>
        <p:nvSpPr>
          <p:cNvPr id="15" name="Text 12"/>
          <p:cNvSpPr/>
          <p:nvPr/>
        </p:nvSpPr>
        <p:spPr>
          <a:xfrm>
            <a:off x="2902596" y="5041504"/>
            <a:ext cx="118839" cy="292398"/>
          </a:xfrm>
          <a:prstGeom prst="rect">
            <a:avLst/>
          </a:prstGeom>
          <a:noFill/>
          <a:ln/>
        </p:spPr>
        <p:txBody>
          <a:bodyPr wrap="none" lIns="64008" tIns="32004" rIns="64008" bIns="32004" rtlCol="0" anchor="t"/>
          <a:lstStyle/>
          <a:p>
            <a:pPr algn="ctr">
              <a:lnSpc>
                <a:spcPts val="1934"/>
              </a:lnSpc>
            </a:pPr>
            <a:r>
              <a:rPr lang="en-US" sz="1900" kern="0" spc="-58" dirty="0">
                <a:solidFill>
                  <a:srgbClr val="2B2E3C"/>
                </a:solidFill>
                <a:latin typeface="Bitter" pitchFamily="34" charset="0"/>
                <a:ea typeface="Bitter" pitchFamily="34" charset="-122"/>
                <a:cs typeface="Bitter" pitchFamily="34" charset="-120"/>
              </a:rPr>
              <a:t>3</a:t>
            </a:r>
            <a:endParaRPr lang="en-US" sz="1900" dirty="0"/>
          </a:p>
        </p:txBody>
      </p:sp>
      <p:sp>
        <p:nvSpPr>
          <p:cNvPr id="16" name="Text 13"/>
          <p:cNvSpPr/>
          <p:nvPr/>
        </p:nvSpPr>
        <p:spPr>
          <a:xfrm>
            <a:off x="3272656" y="4152304"/>
            <a:ext cx="2631579" cy="304602"/>
          </a:xfrm>
          <a:prstGeom prst="rect">
            <a:avLst/>
          </a:prstGeom>
          <a:noFill/>
          <a:ln/>
        </p:spPr>
        <p:txBody>
          <a:bodyPr wrap="none" lIns="64008" tIns="32004" rIns="64008" bIns="32004" rtlCol="0" anchor="t"/>
          <a:lstStyle/>
          <a:p>
            <a:pPr>
              <a:lnSpc>
                <a:spcPts val="2015"/>
              </a:lnSpc>
            </a:pPr>
            <a:r>
              <a:rPr lang="en-US" sz="1600" b="1" kern="0" spc="-48" dirty="0">
                <a:solidFill>
                  <a:srgbClr val="7030A0"/>
                </a:solidFill>
                <a:latin typeface="Bitter" pitchFamily="34" charset="0"/>
                <a:ea typeface="Bitter" pitchFamily="34" charset="-122"/>
                <a:cs typeface="Bitter" pitchFamily="34" charset="-120"/>
              </a:rPr>
              <a:t>The Need for Inclusive Education</a:t>
            </a:r>
            <a:endParaRPr lang="en-US" sz="1600" b="1" dirty="0">
              <a:solidFill>
                <a:srgbClr val="7030A0"/>
              </a:solidFill>
            </a:endParaRPr>
          </a:p>
        </p:txBody>
      </p:sp>
      <p:sp>
        <p:nvSpPr>
          <p:cNvPr id="17" name="Text 14"/>
          <p:cNvSpPr/>
          <p:nvPr/>
        </p:nvSpPr>
        <p:spPr>
          <a:xfrm>
            <a:off x="3272656" y="4573786"/>
            <a:ext cx="5359748" cy="623491"/>
          </a:xfrm>
          <a:prstGeom prst="rect">
            <a:avLst/>
          </a:prstGeom>
          <a:noFill/>
          <a:ln/>
        </p:spPr>
        <p:txBody>
          <a:bodyPr wrap="square" lIns="64008" tIns="32004" rIns="64008" bIns="32004" rtlCol="0" anchor="t"/>
          <a:lstStyle/>
          <a:p>
            <a:pPr>
              <a:lnSpc>
                <a:spcPts val="2063"/>
              </a:lnSpc>
            </a:pPr>
            <a:r>
              <a:rPr lang="en-US" kern="0" spc="-26" dirty="0">
                <a:solidFill>
                  <a:srgbClr val="2B2E3C"/>
                </a:solidFill>
                <a:latin typeface="Open Sans" pitchFamily="34" charset="0"/>
                <a:ea typeface="Open Sans" pitchFamily="34" charset="-122"/>
                <a:cs typeface="Open Sans" pitchFamily="34" charset="-120"/>
              </a:rPr>
              <a:t>Promoting equity, respecting diversity, improving learning outcomes, fostering social development, and complying with legal mandates.</a:t>
            </a:r>
            <a:endParaRPr lang="en-US" dirty="0"/>
          </a:p>
        </p:txBody>
      </p:sp>
      <p:pic>
        <p:nvPicPr>
          <p:cNvPr id="18" name="Picture 17" descr="blue logo png.png"/>
          <p:cNvPicPr/>
          <p:nvPr/>
        </p:nvPicPr>
        <p:blipFill>
          <a:blip r:embed="rId4" cstate="print"/>
          <a:stretch>
            <a:fillRect/>
          </a:stretch>
        </p:blipFill>
        <p:spPr>
          <a:xfrm>
            <a:off x="4589416" y="6159302"/>
            <a:ext cx="911679" cy="6359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939" y="478564"/>
            <a:ext cx="7648486" cy="4604337"/>
          </a:xfrm>
          <a:prstGeom prst="rect">
            <a:avLst/>
          </a:prstGeom>
          <a:solidFill>
            <a:schemeClr val="bg1"/>
          </a:solidFill>
        </p:spPr>
        <p:txBody>
          <a:bodyPr wrap="square" lIns="64008" tIns="32004" rIns="64008" bIns="32004">
            <a:spAutoFit/>
          </a:bodyPr>
          <a:lstStyle/>
          <a:p>
            <a:pPr algn="ctr"/>
            <a:r>
              <a:rPr lang="en-US" sz="2000" b="1" dirty="0" smtClean="0">
                <a:solidFill>
                  <a:srgbClr val="7030A0"/>
                </a:solidFill>
                <a:cs typeface="Times New Roman" pitchFamily="18" charset="0"/>
              </a:rPr>
              <a:t>Need for Inclusive Education</a:t>
            </a:r>
          </a:p>
          <a:p>
            <a:pPr algn="just"/>
            <a:endParaRPr lang="en-US" sz="2000" b="1" dirty="0" smtClean="0">
              <a:cs typeface="Times New Roman" pitchFamily="18" charset="0"/>
            </a:endParaRPr>
          </a:p>
          <a:p>
            <a:pPr algn="just">
              <a:buFont typeface="Wingdings" pitchFamily="2" charset="2"/>
              <a:buChar char="v"/>
            </a:pPr>
            <a:r>
              <a:rPr lang="en-US" sz="1700" b="1" dirty="0" smtClean="0">
                <a:cs typeface="Times New Roman" pitchFamily="18" charset="0"/>
              </a:rPr>
              <a:t>Legal Mandates</a:t>
            </a:r>
            <a:r>
              <a:rPr lang="en-US" sz="1700" dirty="0" smtClean="0">
                <a:cs typeface="Times New Roman" pitchFamily="18" charset="0"/>
              </a:rPr>
              <a:t>: Compliance with national and international laws and policies, such as the Right to Education Act (RTE) and the United Nations Convention on the Rights of Persons with  Disabilities (UNCRPD).</a:t>
            </a:r>
          </a:p>
          <a:p>
            <a:pPr algn="just">
              <a:buFont typeface="Wingdings" pitchFamily="2" charset="2"/>
              <a:buChar char="v"/>
            </a:pPr>
            <a:endParaRPr lang="en-US" sz="1700" dirty="0" smtClean="0">
              <a:cs typeface="Times New Roman" pitchFamily="18" charset="0"/>
            </a:endParaRPr>
          </a:p>
          <a:p>
            <a:pPr algn="just">
              <a:buFont typeface="Wingdings" pitchFamily="2" charset="2"/>
              <a:buChar char="v"/>
            </a:pPr>
            <a:r>
              <a:rPr lang="en-US" sz="1700" b="1" dirty="0" smtClean="0">
                <a:cs typeface="Times New Roman" pitchFamily="18" charset="0"/>
              </a:rPr>
              <a:t>Ethical Imperative</a:t>
            </a:r>
            <a:r>
              <a:rPr lang="en-US" sz="1700" dirty="0" smtClean="0">
                <a:cs typeface="Times New Roman" pitchFamily="18" charset="0"/>
              </a:rPr>
              <a:t>: Upholding the rights of all children to receive an education without discrimination.</a:t>
            </a:r>
          </a:p>
          <a:p>
            <a:pPr algn="just">
              <a:buFont typeface="Wingdings" pitchFamily="2" charset="2"/>
              <a:buChar char="v"/>
            </a:pPr>
            <a:endParaRPr lang="en-US" sz="1700" dirty="0" smtClean="0">
              <a:cs typeface="Times New Roman" pitchFamily="18" charset="0"/>
            </a:endParaRPr>
          </a:p>
          <a:p>
            <a:pPr algn="just">
              <a:buFont typeface="Wingdings" pitchFamily="2" charset="2"/>
              <a:buChar char="v"/>
            </a:pPr>
            <a:r>
              <a:rPr lang="en-US" sz="1700" b="1" dirty="0" smtClean="0">
                <a:cs typeface="Times New Roman" pitchFamily="18" charset="0"/>
              </a:rPr>
              <a:t>Diversity and Inclusion</a:t>
            </a:r>
            <a:r>
              <a:rPr lang="en-US" sz="1700" dirty="0" smtClean="0">
                <a:cs typeface="Times New Roman" pitchFamily="18" charset="0"/>
              </a:rPr>
              <a:t>: Valuing diversity and fostering an inclusive culture within schools and society.</a:t>
            </a:r>
          </a:p>
          <a:p>
            <a:pPr algn="just">
              <a:buFont typeface="Wingdings" pitchFamily="2" charset="2"/>
              <a:buChar char="v"/>
            </a:pPr>
            <a:endParaRPr lang="en-US" sz="1700" dirty="0" smtClean="0">
              <a:cs typeface="Times New Roman" pitchFamily="18" charset="0"/>
            </a:endParaRPr>
          </a:p>
          <a:p>
            <a:pPr algn="just">
              <a:buFont typeface="Wingdings" pitchFamily="2" charset="2"/>
              <a:buChar char="v"/>
            </a:pPr>
            <a:r>
              <a:rPr lang="en-US" sz="1700" b="1" dirty="0" smtClean="0">
                <a:cs typeface="Times New Roman" pitchFamily="18" charset="0"/>
              </a:rPr>
              <a:t>Improved Learning Outcomes</a:t>
            </a:r>
            <a:r>
              <a:rPr lang="en-US" sz="1700" dirty="0" smtClean="0">
                <a:cs typeface="Times New Roman" pitchFamily="18" charset="0"/>
              </a:rPr>
              <a:t>: Evidence suggests that inclusive education benefits all students by promoting higher academic achievement and better social skills.</a:t>
            </a:r>
          </a:p>
          <a:p>
            <a:pPr algn="just">
              <a:buFont typeface="Wingdings" pitchFamily="2" charset="2"/>
              <a:buChar char="v"/>
            </a:pPr>
            <a:endParaRPr lang="en-US" sz="1700" dirty="0" smtClean="0">
              <a:cs typeface="Times New Roman" pitchFamily="18" charset="0"/>
            </a:endParaRPr>
          </a:p>
          <a:p>
            <a:pPr algn="just">
              <a:buFont typeface="Wingdings" pitchFamily="2" charset="2"/>
              <a:buChar char="v"/>
            </a:pPr>
            <a:r>
              <a:rPr lang="en-US" sz="1700" b="1" dirty="0" smtClean="0">
                <a:cs typeface="Times New Roman" pitchFamily="18" charset="0"/>
              </a:rPr>
              <a:t>Economic Benefits</a:t>
            </a:r>
            <a:r>
              <a:rPr lang="en-US" sz="1700" dirty="0" smtClean="0">
                <a:cs typeface="Times New Roman" pitchFamily="18" charset="0"/>
              </a:rPr>
              <a:t>: Inclusive education can reduce the long-term costs associated with special education and social welfare programs.</a:t>
            </a:r>
            <a:endParaRPr lang="en-US" sz="1700" dirty="0">
              <a:cs typeface="Times New Roman" pitchFamily="18" charset="0"/>
            </a:endParaRPr>
          </a:p>
        </p:txBody>
      </p:sp>
      <p:pic>
        <p:nvPicPr>
          <p:cNvPr id="4" name="Picture 3" descr="blue logo png.png"/>
          <p:cNvPicPr/>
          <p:nvPr/>
        </p:nvPicPr>
        <p:blipFill>
          <a:blip r:embed="rId2" cstate="print"/>
          <a:stretch>
            <a:fillRect/>
          </a:stretch>
        </p:blipFill>
        <p:spPr>
          <a:xfrm>
            <a:off x="4589416" y="6159302"/>
            <a:ext cx="911679" cy="6359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F4F0FF"/>
          </a:solidFill>
          <a:ln/>
        </p:spPr>
      </p:sp>
      <p:sp>
        <p:nvSpPr>
          <p:cNvPr id="3" name="Shape 1"/>
          <p:cNvSpPr/>
          <p:nvPr/>
        </p:nvSpPr>
        <p:spPr>
          <a:xfrm>
            <a:off x="0" y="0"/>
            <a:ext cx="9144000" cy="68580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5715000" y="0"/>
            <a:ext cx="3429000" cy="6858000"/>
          </a:xfrm>
          <a:prstGeom prst="rect">
            <a:avLst/>
          </a:prstGeom>
        </p:spPr>
      </p:pic>
      <p:sp>
        <p:nvSpPr>
          <p:cNvPr id="5" name="Text 2"/>
          <p:cNvSpPr/>
          <p:nvPr/>
        </p:nvSpPr>
        <p:spPr>
          <a:xfrm>
            <a:off x="540024" y="1019275"/>
            <a:ext cx="4634954" cy="561698"/>
          </a:xfrm>
          <a:prstGeom prst="rect">
            <a:avLst/>
          </a:prstGeom>
          <a:noFill/>
          <a:ln/>
        </p:spPr>
        <p:txBody>
          <a:bodyPr wrap="square" lIns="64008" tIns="32004" rIns="64008" bIns="32004" rtlCol="0" anchor="t"/>
          <a:lstStyle/>
          <a:p>
            <a:pPr algn="ctr">
              <a:lnSpc>
                <a:spcPts val="4253"/>
              </a:lnSpc>
            </a:pPr>
            <a:r>
              <a:rPr lang="en-US" sz="2000" b="1" dirty="0">
                <a:solidFill>
                  <a:srgbClr val="5955EB"/>
                </a:solidFill>
                <a:latin typeface="Libre Baskerville" pitchFamily="34" charset="0"/>
                <a:ea typeface="Libre Baskerville" pitchFamily="34" charset="-122"/>
                <a:cs typeface="Libre Baskerville" pitchFamily="34" charset="-120"/>
              </a:rPr>
              <a:t>Principles of Inclusive Education</a:t>
            </a:r>
            <a:endParaRPr lang="en-US" sz="2000" b="1" dirty="0"/>
          </a:p>
        </p:txBody>
      </p:sp>
      <p:sp>
        <p:nvSpPr>
          <p:cNvPr id="6" name="Text 3"/>
          <p:cNvSpPr/>
          <p:nvPr/>
        </p:nvSpPr>
        <p:spPr>
          <a:xfrm>
            <a:off x="540024" y="1965533"/>
            <a:ext cx="4634954" cy="2633663"/>
          </a:xfrm>
          <a:prstGeom prst="rect">
            <a:avLst/>
          </a:prstGeom>
          <a:noFill/>
          <a:ln/>
        </p:spPr>
        <p:txBody>
          <a:bodyPr wrap="square" lIns="64008" tIns="32004" rIns="64008" bIns="32004" rtlCol="0" anchor="t"/>
          <a:lstStyle/>
          <a:p>
            <a:pPr algn="just">
              <a:lnSpc>
                <a:spcPct val="200000"/>
              </a:lnSpc>
            </a:pPr>
            <a:r>
              <a:rPr lang="en-US" sz="1400" dirty="0">
                <a:latin typeface="Open Sans" pitchFamily="34" charset="0"/>
                <a:ea typeface="Open Sans" pitchFamily="34" charset="-122"/>
                <a:cs typeface="Open Sans" pitchFamily="34" charset="-120"/>
              </a:rPr>
              <a:t>Inclusive education is a fundamental approach to ensuring that all students, regardless of their individual abilities, backgrounds, or circumstances, have equal access to quality learning opportunities. By embracing the diversity of the student population and adapting educational practices to meet their unique needs, inclusive education aims to create an environment where every child can thrive and reach their full potential.</a:t>
            </a:r>
            <a:endParaRPr lang="en-US" sz="1400" dirty="0"/>
          </a:p>
        </p:txBody>
      </p:sp>
      <p:sp>
        <p:nvSpPr>
          <p:cNvPr id="7" name="Shape 4"/>
          <p:cNvSpPr/>
          <p:nvPr/>
        </p:nvSpPr>
        <p:spPr>
          <a:xfrm>
            <a:off x="540023" y="5494139"/>
            <a:ext cx="246831" cy="329108"/>
          </a:xfrm>
          <a:prstGeom prst="roundRect">
            <a:avLst>
              <a:gd name="adj" fmla="val 23151155"/>
            </a:avLst>
          </a:prstGeom>
          <a:noFill/>
          <a:ln w="7620">
            <a:solidFill>
              <a:srgbClr val="FFFFFF"/>
            </a:solidFill>
            <a:prstDash val="solid"/>
          </a:ln>
        </p:spPr>
      </p:sp>
      <p:pic>
        <p:nvPicPr>
          <p:cNvPr id="8" name="Picture 7" descr="blue logo png.png"/>
          <p:cNvPicPr/>
          <p:nvPr/>
        </p:nvPicPr>
        <p:blipFill>
          <a:blip r:embed="rId4" cstate="print"/>
          <a:stretch>
            <a:fillRect/>
          </a:stretch>
        </p:blipFill>
        <p:spPr>
          <a:xfrm>
            <a:off x="4589416" y="6159302"/>
            <a:ext cx="911679" cy="6359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F4F0FF"/>
          </a:solidFill>
          <a:ln/>
        </p:spPr>
      </p:sp>
      <p:sp>
        <p:nvSpPr>
          <p:cNvPr id="3" name="Shape 1"/>
          <p:cNvSpPr/>
          <p:nvPr/>
        </p:nvSpPr>
        <p:spPr>
          <a:xfrm>
            <a:off x="0" y="0"/>
            <a:ext cx="9144000" cy="68580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0" y="0"/>
            <a:ext cx="9144000" cy="6858000"/>
          </a:xfrm>
          <a:prstGeom prst="rect">
            <a:avLst/>
          </a:prstGeom>
        </p:spPr>
      </p:pic>
      <p:sp>
        <p:nvSpPr>
          <p:cNvPr id="5" name="Shape 2"/>
          <p:cNvSpPr/>
          <p:nvPr/>
        </p:nvSpPr>
        <p:spPr>
          <a:xfrm>
            <a:off x="0" y="0"/>
            <a:ext cx="9144000" cy="6858000"/>
          </a:xfrm>
          <a:prstGeom prst="roundRect">
            <a:avLst>
              <a:gd name="adj" fmla="val 1800"/>
            </a:avLst>
          </a:prstGeom>
          <a:solidFill>
            <a:srgbClr val="FBFAFF">
              <a:alpha val="85000"/>
            </a:srgbClr>
          </a:solidFill>
          <a:ln/>
        </p:spPr>
      </p:sp>
      <p:sp>
        <p:nvSpPr>
          <p:cNvPr id="6" name="Text 3"/>
          <p:cNvSpPr/>
          <p:nvPr/>
        </p:nvSpPr>
        <p:spPr>
          <a:xfrm>
            <a:off x="661913" y="854579"/>
            <a:ext cx="6622033" cy="642938"/>
          </a:xfrm>
          <a:prstGeom prst="rect">
            <a:avLst/>
          </a:prstGeom>
          <a:noFill/>
          <a:ln/>
        </p:spPr>
        <p:txBody>
          <a:bodyPr wrap="none" lIns="64008" tIns="32004" rIns="64008" bIns="32004" rtlCol="0" anchor="t"/>
          <a:lstStyle/>
          <a:p>
            <a:pPr>
              <a:lnSpc>
                <a:spcPts val="4253"/>
              </a:lnSpc>
            </a:pPr>
            <a:r>
              <a:rPr lang="en-US" sz="3400" dirty="0">
                <a:solidFill>
                  <a:srgbClr val="5955EB"/>
                </a:solidFill>
                <a:latin typeface="Libre Baskerville" pitchFamily="34" charset="0"/>
                <a:ea typeface="Libre Baskerville" pitchFamily="34" charset="-122"/>
                <a:cs typeface="Libre Baskerville" pitchFamily="34" charset="-120"/>
              </a:rPr>
              <a:t>Equality and Non-Discrimination</a:t>
            </a:r>
            <a:endParaRPr lang="en-US" sz="3400" dirty="0"/>
          </a:p>
        </p:txBody>
      </p:sp>
      <p:sp>
        <p:nvSpPr>
          <p:cNvPr id="7" name="Shape 4"/>
          <p:cNvSpPr/>
          <p:nvPr/>
        </p:nvSpPr>
        <p:spPr>
          <a:xfrm>
            <a:off x="540023" y="2151956"/>
            <a:ext cx="347142" cy="462856"/>
          </a:xfrm>
          <a:prstGeom prst="roundRect">
            <a:avLst>
              <a:gd name="adj" fmla="val 26670"/>
            </a:avLst>
          </a:prstGeom>
          <a:solidFill>
            <a:srgbClr val="DED6FF"/>
          </a:solidFill>
          <a:ln/>
        </p:spPr>
      </p:sp>
      <p:sp>
        <p:nvSpPr>
          <p:cNvPr id="8" name="Text 5"/>
          <p:cNvSpPr/>
          <p:nvPr/>
        </p:nvSpPr>
        <p:spPr>
          <a:xfrm>
            <a:off x="661913" y="2229049"/>
            <a:ext cx="103287" cy="308570"/>
          </a:xfrm>
          <a:prstGeom prst="rect">
            <a:avLst/>
          </a:prstGeom>
          <a:noFill/>
          <a:ln/>
        </p:spPr>
        <p:txBody>
          <a:bodyPr wrap="none" lIns="64008" tIns="32004" rIns="64008" bIns="32004" rtlCol="0" anchor="t"/>
          <a:lstStyle/>
          <a:p>
            <a:pPr algn="ctr">
              <a:lnSpc>
                <a:spcPts val="2041"/>
              </a:lnSpc>
            </a:pPr>
            <a:r>
              <a:rPr lang="en-US" sz="2000" dirty="0">
                <a:solidFill>
                  <a:srgbClr val="5955EB"/>
                </a:solidFill>
                <a:latin typeface="Libre Baskerville" pitchFamily="34" charset="0"/>
                <a:ea typeface="Libre Baskerville" pitchFamily="34" charset="-122"/>
                <a:cs typeface="Libre Baskerville" pitchFamily="34" charset="-120"/>
              </a:rPr>
              <a:t>1</a:t>
            </a:r>
            <a:endParaRPr lang="en-US" sz="2000" dirty="0"/>
          </a:p>
        </p:txBody>
      </p:sp>
      <p:sp>
        <p:nvSpPr>
          <p:cNvPr id="9" name="Text 6"/>
          <p:cNvSpPr/>
          <p:nvPr/>
        </p:nvSpPr>
        <p:spPr>
          <a:xfrm>
            <a:off x="1041425" y="2151956"/>
            <a:ext cx="1928813" cy="321469"/>
          </a:xfrm>
          <a:prstGeom prst="rect">
            <a:avLst/>
          </a:prstGeom>
          <a:noFill/>
          <a:ln/>
        </p:spPr>
        <p:txBody>
          <a:bodyPr wrap="none" lIns="64008" tIns="32004" rIns="64008" bIns="32004" rtlCol="0" anchor="t"/>
          <a:lstStyle/>
          <a:p>
            <a:pPr>
              <a:lnSpc>
                <a:spcPts val="2127"/>
              </a:lnSpc>
            </a:pPr>
            <a:r>
              <a:rPr lang="en-US" sz="1700" dirty="0">
                <a:solidFill>
                  <a:srgbClr val="5955EB"/>
                </a:solidFill>
                <a:latin typeface="Libre Baskerville" pitchFamily="34" charset="0"/>
                <a:ea typeface="Libre Baskerville" pitchFamily="34" charset="-122"/>
                <a:cs typeface="Libre Baskerville" pitchFamily="34" charset="-120"/>
              </a:rPr>
              <a:t>Equal Access</a:t>
            </a:r>
            <a:endParaRPr lang="en-US" sz="1700" dirty="0"/>
          </a:p>
        </p:txBody>
      </p:sp>
      <p:sp>
        <p:nvSpPr>
          <p:cNvPr id="10" name="Text 7"/>
          <p:cNvSpPr/>
          <p:nvPr/>
        </p:nvSpPr>
        <p:spPr>
          <a:xfrm>
            <a:off x="1041425" y="2596853"/>
            <a:ext cx="2083743" cy="1316832"/>
          </a:xfrm>
          <a:prstGeom prst="rect">
            <a:avLst/>
          </a:prstGeom>
          <a:noFill/>
          <a:ln/>
        </p:spPr>
        <p:txBody>
          <a:bodyPr wrap="square" lIns="64008" tIns="32004" rIns="64008" bIns="32004" rtlCol="0" anchor="t"/>
          <a:lstStyle/>
          <a:p>
            <a:pPr>
              <a:lnSpc>
                <a:spcPts val="2177"/>
              </a:lnSpc>
            </a:pPr>
            <a:r>
              <a:rPr lang="en-US" sz="1400" dirty="0">
                <a:solidFill>
                  <a:srgbClr val="49495A"/>
                </a:solidFill>
                <a:latin typeface="Open Sans" pitchFamily="34" charset="0"/>
                <a:ea typeface="Open Sans" pitchFamily="34" charset="-122"/>
                <a:cs typeface="Open Sans" pitchFamily="34" charset="-120"/>
              </a:rPr>
              <a:t>All students should have equal opportunities to participate in education and access learning resources.</a:t>
            </a:r>
            <a:endParaRPr lang="en-US" sz="1400" dirty="0"/>
          </a:p>
        </p:txBody>
      </p:sp>
      <p:sp>
        <p:nvSpPr>
          <p:cNvPr id="11" name="Shape 8"/>
          <p:cNvSpPr/>
          <p:nvPr/>
        </p:nvSpPr>
        <p:spPr>
          <a:xfrm>
            <a:off x="3279428" y="2151956"/>
            <a:ext cx="347142" cy="462856"/>
          </a:xfrm>
          <a:prstGeom prst="roundRect">
            <a:avLst>
              <a:gd name="adj" fmla="val 26670"/>
            </a:avLst>
          </a:prstGeom>
          <a:solidFill>
            <a:srgbClr val="DED6FF"/>
          </a:solidFill>
          <a:ln/>
        </p:spPr>
      </p:sp>
      <p:sp>
        <p:nvSpPr>
          <p:cNvPr id="12" name="Text 9"/>
          <p:cNvSpPr/>
          <p:nvPr/>
        </p:nvSpPr>
        <p:spPr>
          <a:xfrm>
            <a:off x="3381672" y="2229049"/>
            <a:ext cx="142578" cy="308570"/>
          </a:xfrm>
          <a:prstGeom prst="rect">
            <a:avLst/>
          </a:prstGeom>
          <a:noFill/>
          <a:ln/>
        </p:spPr>
        <p:txBody>
          <a:bodyPr wrap="none" lIns="64008" tIns="32004" rIns="64008" bIns="32004" rtlCol="0" anchor="t"/>
          <a:lstStyle/>
          <a:p>
            <a:pPr algn="ctr">
              <a:lnSpc>
                <a:spcPts val="2041"/>
              </a:lnSpc>
            </a:pPr>
            <a:r>
              <a:rPr lang="en-US" sz="2000" dirty="0">
                <a:solidFill>
                  <a:srgbClr val="5955EB"/>
                </a:solidFill>
                <a:latin typeface="Libre Baskerville" pitchFamily="34" charset="0"/>
                <a:ea typeface="Libre Baskerville" pitchFamily="34" charset="-122"/>
                <a:cs typeface="Libre Baskerville" pitchFamily="34" charset="-120"/>
              </a:rPr>
              <a:t>2</a:t>
            </a:r>
            <a:endParaRPr lang="en-US" sz="2000" dirty="0"/>
          </a:p>
        </p:txBody>
      </p:sp>
      <p:sp>
        <p:nvSpPr>
          <p:cNvPr id="13" name="Text 10"/>
          <p:cNvSpPr/>
          <p:nvPr/>
        </p:nvSpPr>
        <p:spPr>
          <a:xfrm>
            <a:off x="3780830" y="2151956"/>
            <a:ext cx="2016026" cy="321469"/>
          </a:xfrm>
          <a:prstGeom prst="rect">
            <a:avLst/>
          </a:prstGeom>
          <a:noFill/>
          <a:ln/>
        </p:spPr>
        <p:txBody>
          <a:bodyPr wrap="none" lIns="64008" tIns="32004" rIns="64008" bIns="32004" rtlCol="0" anchor="t"/>
          <a:lstStyle/>
          <a:p>
            <a:pPr>
              <a:lnSpc>
                <a:spcPts val="2127"/>
              </a:lnSpc>
            </a:pPr>
            <a:r>
              <a:rPr lang="en-US" sz="1700" dirty="0">
                <a:solidFill>
                  <a:srgbClr val="5955EB"/>
                </a:solidFill>
                <a:latin typeface="Libre Baskerville" pitchFamily="34" charset="0"/>
                <a:ea typeface="Libre Baskerville" pitchFamily="34" charset="-122"/>
                <a:cs typeface="Libre Baskerville" pitchFamily="34" charset="-120"/>
              </a:rPr>
              <a:t>Eliminating Barriers</a:t>
            </a:r>
            <a:endParaRPr lang="en-US" sz="1700" dirty="0"/>
          </a:p>
        </p:txBody>
      </p:sp>
      <p:sp>
        <p:nvSpPr>
          <p:cNvPr id="14" name="Text 11"/>
          <p:cNvSpPr/>
          <p:nvPr/>
        </p:nvSpPr>
        <p:spPr>
          <a:xfrm>
            <a:off x="3780830" y="2596854"/>
            <a:ext cx="2083743" cy="1646039"/>
          </a:xfrm>
          <a:prstGeom prst="rect">
            <a:avLst/>
          </a:prstGeom>
          <a:noFill/>
          <a:ln/>
        </p:spPr>
        <p:txBody>
          <a:bodyPr wrap="square" lIns="64008" tIns="32004" rIns="64008" bIns="32004" rtlCol="0" anchor="t"/>
          <a:lstStyle/>
          <a:p>
            <a:pPr>
              <a:lnSpc>
                <a:spcPts val="2177"/>
              </a:lnSpc>
            </a:pPr>
            <a:r>
              <a:rPr lang="en-US" sz="1400" dirty="0">
                <a:solidFill>
                  <a:srgbClr val="49495A"/>
                </a:solidFill>
                <a:latin typeface="Open Sans" pitchFamily="34" charset="0"/>
                <a:ea typeface="Open Sans" pitchFamily="34" charset="-122"/>
                <a:cs typeface="Open Sans" pitchFamily="34" charset="-120"/>
              </a:rPr>
              <a:t>Schools must identify and remove any obstacles that prevent full participation of any child in the educational process.</a:t>
            </a:r>
            <a:endParaRPr lang="en-US" sz="1400" dirty="0"/>
          </a:p>
        </p:txBody>
      </p:sp>
      <p:sp>
        <p:nvSpPr>
          <p:cNvPr id="15" name="Shape 12"/>
          <p:cNvSpPr/>
          <p:nvPr/>
        </p:nvSpPr>
        <p:spPr>
          <a:xfrm>
            <a:off x="6018833" y="2151956"/>
            <a:ext cx="347142" cy="462856"/>
          </a:xfrm>
          <a:prstGeom prst="roundRect">
            <a:avLst>
              <a:gd name="adj" fmla="val 26670"/>
            </a:avLst>
          </a:prstGeom>
          <a:solidFill>
            <a:srgbClr val="DED6FF"/>
          </a:solidFill>
          <a:ln/>
        </p:spPr>
      </p:sp>
      <p:sp>
        <p:nvSpPr>
          <p:cNvPr id="16" name="Text 13"/>
          <p:cNvSpPr/>
          <p:nvPr/>
        </p:nvSpPr>
        <p:spPr>
          <a:xfrm>
            <a:off x="6121077" y="2229049"/>
            <a:ext cx="142578" cy="308570"/>
          </a:xfrm>
          <a:prstGeom prst="rect">
            <a:avLst/>
          </a:prstGeom>
          <a:noFill/>
          <a:ln/>
        </p:spPr>
        <p:txBody>
          <a:bodyPr wrap="none" lIns="64008" tIns="32004" rIns="64008" bIns="32004" rtlCol="0" anchor="t"/>
          <a:lstStyle/>
          <a:p>
            <a:pPr algn="ctr">
              <a:lnSpc>
                <a:spcPts val="2041"/>
              </a:lnSpc>
            </a:pPr>
            <a:r>
              <a:rPr lang="en-US" sz="2000" dirty="0">
                <a:solidFill>
                  <a:srgbClr val="5955EB"/>
                </a:solidFill>
                <a:latin typeface="Libre Baskerville" pitchFamily="34" charset="0"/>
                <a:ea typeface="Libre Baskerville" pitchFamily="34" charset="-122"/>
                <a:cs typeface="Libre Baskerville" pitchFamily="34" charset="-120"/>
              </a:rPr>
              <a:t>3</a:t>
            </a:r>
            <a:endParaRPr lang="en-US" sz="2000" dirty="0"/>
          </a:p>
        </p:txBody>
      </p:sp>
      <p:sp>
        <p:nvSpPr>
          <p:cNvPr id="17" name="Text 14"/>
          <p:cNvSpPr/>
          <p:nvPr/>
        </p:nvSpPr>
        <p:spPr>
          <a:xfrm>
            <a:off x="6520234" y="2151956"/>
            <a:ext cx="1928813" cy="321469"/>
          </a:xfrm>
          <a:prstGeom prst="rect">
            <a:avLst/>
          </a:prstGeom>
          <a:noFill/>
          <a:ln/>
        </p:spPr>
        <p:txBody>
          <a:bodyPr wrap="none" lIns="64008" tIns="32004" rIns="64008" bIns="32004" rtlCol="0" anchor="t"/>
          <a:lstStyle/>
          <a:p>
            <a:pPr>
              <a:lnSpc>
                <a:spcPts val="2127"/>
              </a:lnSpc>
            </a:pPr>
            <a:r>
              <a:rPr lang="en-US" sz="1700" dirty="0">
                <a:solidFill>
                  <a:srgbClr val="5955EB"/>
                </a:solidFill>
                <a:latin typeface="Libre Baskerville" pitchFamily="34" charset="0"/>
                <a:ea typeface="Libre Baskerville" pitchFamily="34" charset="-122"/>
                <a:cs typeface="Libre Baskerville" pitchFamily="34" charset="-120"/>
              </a:rPr>
              <a:t>Inclusive Mindset</a:t>
            </a:r>
            <a:endParaRPr lang="en-US" sz="1700" dirty="0"/>
          </a:p>
        </p:txBody>
      </p:sp>
      <p:sp>
        <p:nvSpPr>
          <p:cNvPr id="18" name="Text 15"/>
          <p:cNvSpPr/>
          <p:nvPr/>
        </p:nvSpPr>
        <p:spPr>
          <a:xfrm>
            <a:off x="6520234" y="2596853"/>
            <a:ext cx="2083743" cy="1975247"/>
          </a:xfrm>
          <a:prstGeom prst="rect">
            <a:avLst/>
          </a:prstGeom>
          <a:noFill/>
          <a:ln/>
        </p:spPr>
        <p:txBody>
          <a:bodyPr wrap="square" lIns="64008" tIns="32004" rIns="64008" bIns="32004" rtlCol="0" anchor="t"/>
          <a:lstStyle/>
          <a:p>
            <a:pPr>
              <a:lnSpc>
                <a:spcPts val="2177"/>
              </a:lnSpc>
            </a:pPr>
            <a:r>
              <a:rPr lang="en-US" sz="1400" dirty="0">
                <a:solidFill>
                  <a:srgbClr val="49495A"/>
                </a:solidFill>
                <a:latin typeface="Open Sans" pitchFamily="34" charset="0"/>
                <a:ea typeface="Open Sans" pitchFamily="34" charset="-122"/>
                <a:cs typeface="Open Sans" pitchFamily="34" charset="-120"/>
              </a:rPr>
              <a:t>Educators and administrators should foster an inclusive mindset that celebrates diversity and values the contributions of all students.</a:t>
            </a:r>
            <a:endParaRPr lang="en-US" sz="1400" dirty="0"/>
          </a:p>
        </p:txBody>
      </p:sp>
      <p:pic>
        <p:nvPicPr>
          <p:cNvPr id="19" name="Picture 18" descr="blue logo png.png"/>
          <p:cNvPicPr/>
          <p:nvPr/>
        </p:nvPicPr>
        <p:blipFill>
          <a:blip r:embed="rId4" cstate="print"/>
          <a:stretch>
            <a:fillRect/>
          </a:stretch>
        </p:blipFill>
        <p:spPr>
          <a:xfrm>
            <a:off x="4589416" y="6159302"/>
            <a:ext cx="911679" cy="63595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167</TotalTime>
  <Words>1786</Words>
  <Application>Microsoft Office PowerPoint</Application>
  <PresentationFormat>On-screen Show (4:3)</PresentationFormat>
  <Paragraphs>219</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pc4</cp:lastModifiedBy>
  <cp:revision>40</cp:revision>
  <dcterms:created xsi:type="dcterms:W3CDTF">2024-06-25T05:09:02Z</dcterms:created>
  <dcterms:modified xsi:type="dcterms:W3CDTF">2024-07-25T05:23:32Z</dcterms:modified>
</cp:coreProperties>
</file>