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8" r:id="rId7"/>
    <p:sldId id="270" r:id="rId8"/>
    <p:sldId id="271" r:id="rId9"/>
    <p:sldId id="264" r:id="rId10"/>
    <p:sldId id="266" r:id="rId11"/>
    <p:sldId id="267" r:id="rId12"/>
    <p:sldId id="269" r:id="rId13"/>
    <p:sldId id="265" r:id="rId14"/>
    <p:sldId id="262" r:id="rId15"/>
    <p:sldId id="263"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2CA1A6D6-E80C-4E81-A23F-EEF039416A59}" type="datetimeFigureOut">
              <a:rPr lang="en-IN" smtClean="0"/>
              <a:t>04-05-2026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BE25F88-C87A-4898-A32B-E11EA916181B}" type="slidenum">
              <a:rPr lang="en-IN" smtClean="0"/>
              <a:t>‹#›</a:t>
            </a:fld>
            <a:endParaRPr lang="en-IN"/>
          </a:p>
        </p:txBody>
      </p:sp>
    </p:spTree>
    <p:extLst>
      <p:ext uri="{BB962C8B-B14F-4D97-AF65-F5344CB8AC3E}">
        <p14:creationId xmlns:p14="http://schemas.microsoft.com/office/powerpoint/2010/main" val="858947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CA1A6D6-E80C-4E81-A23F-EEF039416A59}" type="datetimeFigureOut">
              <a:rPr lang="en-IN" smtClean="0"/>
              <a:t>04-05-2026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BE25F88-C87A-4898-A32B-E11EA916181B}" type="slidenum">
              <a:rPr lang="en-IN" smtClean="0"/>
              <a:t>‹#›</a:t>
            </a:fld>
            <a:endParaRPr lang="en-IN"/>
          </a:p>
        </p:txBody>
      </p:sp>
    </p:spTree>
    <p:extLst>
      <p:ext uri="{BB962C8B-B14F-4D97-AF65-F5344CB8AC3E}">
        <p14:creationId xmlns:p14="http://schemas.microsoft.com/office/powerpoint/2010/main" val="1532057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CA1A6D6-E80C-4E81-A23F-EEF039416A59}" type="datetimeFigureOut">
              <a:rPr lang="en-IN" smtClean="0"/>
              <a:t>04-05-2026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BE25F88-C87A-4898-A32B-E11EA916181B}" type="slidenum">
              <a:rPr lang="en-IN" smtClean="0"/>
              <a:t>‹#›</a:t>
            </a:fld>
            <a:endParaRPr lang="en-IN"/>
          </a:p>
        </p:txBody>
      </p:sp>
    </p:spTree>
    <p:extLst>
      <p:ext uri="{BB962C8B-B14F-4D97-AF65-F5344CB8AC3E}">
        <p14:creationId xmlns:p14="http://schemas.microsoft.com/office/powerpoint/2010/main" val="3418795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CA1A6D6-E80C-4E81-A23F-EEF039416A59}" type="datetimeFigureOut">
              <a:rPr lang="en-IN" smtClean="0"/>
              <a:t>04-05-2026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BE25F88-C87A-4898-A32B-E11EA916181B}" type="slidenum">
              <a:rPr lang="en-IN" smtClean="0"/>
              <a:t>‹#›</a:t>
            </a:fld>
            <a:endParaRPr lang="en-IN"/>
          </a:p>
        </p:txBody>
      </p:sp>
    </p:spTree>
    <p:extLst>
      <p:ext uri="{BB962C8B-B14F-4D97-AF65-F5344CB8AC3E}">
        <p14:creationId xmlns:p14="http://schemas.microsoft.com/office/powerpoint/2010/main" val="2124691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A1A6D6-E80C-4E81-A23F-EEF039416A59}" type="datetimeFigureOut">
              <a:rPr lang="en-IN" smtClean="0"/>
              <a:t>04-05-2026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BE25F88-C87A-4898-A32B-E11EA916181B}" type="slidenum">
              <a:rPr lang="en-IN" smtClean="0"/>
              <a:t>‹#›</a:t>
            </a:fld>
            <a:endParaRPr lang="en-IN"/>
          </a:p>
        </p:txBody>
      </p:sp>
    </p:spTree>
    <p:extLst>
      <p:ext uri="{BB962C8B-B14F-4D97-AF65-F5344CB8AC3E}">
        <p14:creationId xmlns:p14="http://schemas.microsoft.com/office/powerpoint/2010/main" val="1976297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2CA1A6D6-E80C-4E81-A23F-EEF039416A59}" type="datetimeFigureOut">
              <a:rPr lang="en-IN" smtClean="0"/>
              <a:t>04-05-2026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BE25F88-C87A-4898-A32B-E11EA916181B}" type="slidenum">
              <a:rPr lang="en-IN" smtClean="0"/>
              <a:t>‹#›</a:t>
            </a:fld>
            <a:endParaRPr lang="en-IN"/>
          </a:p>
        </p:txBody>
      </p:sp>
    </p:spTree>
    <p:extLst>
      <p:ext uri="{BB962C8B-B14F-4D97-AF65-F5344CB8AC3E}">
        <p14:creationId xmlns:p14="http://schemas.microsoft.com/office/powerpoint/2010/main" val="1750951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2CA1A6D6-E80C-4E81-A23F-EEF039416A59}" type="datetimeFigureOut">
              <a:rPr lang="en-IN" smtClean="0"/>
              <a:t>04-05-2026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BE25F88-C87A-4898-A32B-E11EA916181B}" type="slidenum">
              <a:rPr lang="en-IN" smtClean="0"/>
              <a:t>‹#›</a:t>
            </a:fld>
            <a:endParaRPr lang="en-IN"/>
          </a:p>
        </p:txBody>
      </p:sp>
    </p:spTree>
    <p:extLst>
      <p:ext uri="{BB962C8B-B14F-4D97-AF65-F5344CB8AC3E}">
        <p14:creationId xmlns:p14="http://schemas.microsoft.com/office/powerpoint/2010/main" val="1227685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2CA1A6D6-E80C-4E81-A23F-EEF039416A59}" type="datetimeFigureOut">
              <a:rPr lang="en-IN" smtClean="0"/>
              <a:t>04-05-2026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BE25F88-C87A-4898-A32B-E11EA916181B}" type="slidenum">
              <a:rPr lang="en-IN" smtClean="0"/>
              <a:t>‹#›</a:t>
            </a:fld>
            <a:endParaRPr lang="en-IN"/>
          </a:p>
        </p:txBody>
      </p:sp>
    </p:spTree>
    <p:extLst>
      <p:ext uri="{BB962C8B-B14F-4D97-AF65-F5344CB8AC3E}">
        <p14:creationId xmlns:p14="http://schemas.microsoft.com/office/powerpoint/2010/main" val="448513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A1A6D6-E80C-4E81-A23F-EEF039416A59}" type="datetimeFigureOut">
              <a:rPr lang="en-IN" smtClean="0"/>
              <a:t>04-05-2026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BE25F88-C87A-4898-A32B-E11EA916181B}" type="slidenum">
              <a:rPr lang="en-IN" smtClean="0"/>
              <a:t>‹#›</a:t>
            </a:fld>
            <a:endParaRPr lang="en-IN"/>
          </a:p>
        </p:txBody>
      </p:sp>
    </p:spTree>
    <p:extLst>
      <p:ext uri="{BB962C8B-B14F-4D97-AF65-F5344CB8AC3E}">
        <p14:creationId xmlns:p14="http://schemas.microsoft.com/office/powerpoint/2010/main" val="1866001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A1A6D6-E80C-4E81-A23F-EEF039416A59}" type="datetimeFigureOut">
              <a:rPr lang="en-IN" smtClean="0"/>
              <a:t>04-05-2026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BE25F88-C87A-4898-A32B-E11EA916181B}" type="slidenum">
              <a:rPr lang="en-IN" smtClean="0"/>
              <a:t>‹#›</a:t>
            </a:fld>
            <a:endParaRPr lang="en-IN"/>
          </a:p>
        </p:txBody>
      </p:sp>
    </p:spTree>
    <p:extLst>
      <p:ext uri="{BB962C8B-B14F-4D97-AF65-F5344CB8AC3E}">
        <p14:creationId xmlns:p14="http://schemas.microsoft.com/office/powerpoint/2010/main" val="3122257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A1A6D6-E80C-4E81-A23F-EEF039416A59}" type="datetimeFigureOut">
              <a:rPr lang="en-IN" smtClean="0"/>
              <a:t>04-05-2026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BE25F88-C87A-4898-A32B-E11EA916181B}" type="slidenum">
              <a:rPr lang="en-IN" smtClean="0"/>
              <a:t>‹#›</a:t>
            </a:fld>
            <a:endParaRPr lang="en-IN"/>
          </a:p>
        </p:txBody>
      </p:sp>
    </p:spTree>
    <p:extLst>
      <p:ext uri="{BB962C8B-B14F-4D97-AF65-F5344CB8AC3E}">
        <p14:creationId xmlns:p14="http://schemas.microsoft.com/office/powerpoint/2010/main" val="3747210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A1A6D6-E80C-4E81-A23F-EEF039416A59}" type="datetimeFigureOut">
              <a:rPr lang="en-IN" smtClean="0"/>
              <a:t>04-05-2026</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E25F88-C87A-4898-A32B-E11EA916181B}" type="slidenum">
              <a:rPr lang="en-IN" smtClean="0"/>
              <a:t>‹#›</a:t>
            </a:fld>
            <a:endParaRPr lang="en-IN"/>
          </a:p>
        </p:txBody>
      </p:sp>
    </p:spTree>
    <p:extLst>
      <p:ext uri="{BB962C8B-B14F-4D97-AF65-F5344CB8AC3E}">
        <p14:creationId xmlns:p14="http://schemas.microsoft.com/office/powerpoint/2010/main" val="3326232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76673"/>
            <a:ext cx="7772400" cy="1152127"/>
          </a:xfrm>
        </p:spPr>
        <p:txBody>
          <a:bodyPr>
            <a:normAutofit fontScale="90000"/>
          </a:bodyPr>
          <a:lstStyle/>
          <a:p>
            <a:r>
              <a:rPr lang="en-US" dirty="0" smtClean="0"/>
              <a:t/>
            </a:r>
            <a:br>
              <a:rPr lang="en-US" dirty="0" smtClean="0"/>
            </a:br>
            <a:r>
              <a:rPr lang="en-US" dirty="0" smtClean="0"/>
              <a:t>UNIT-4</a:t>
            </a:r>
            <a:br>
              <a:rPr lang="en-US" dirty="0" smtClean="0"/>
            </a:br>
            <a:r>
              <a:rPr lang="en-US" dirty="0" smtClean="0"/>
              <a:t>LEARNING RESOURCES </a:t>
            </a:r>
            <a:br>
              <a:rPr lang="en-US" dirty="0" smtClean="0"/>
            </a:br>
            <a:endParaRPr lang="en-IN" dirty="0"/>
          </a:p>
        </p:txBody>
      </p:sp>
      <p:sp>
        <p:nvSpPr>
          <p:cNvPr id="3" name="Subtitle 2"/>
          <p:cNvSpPr>
            <a:spLocks noGrp="1"/>
          </p:cNvSpPr>
          <p:nvPr>
            <p:ph type="subTitle" idx="1"/>
          </p:nvPr>
        </p:nvSpPr>
        <p:spPr>
          <a:xfrm>
            <a:off x="971600" y="1844824"/>
            <a:ext cx="7488832" cy="3793976"/>
          </a:xfrm>
        </p:spPr>
        <p:txBody>
          <a:bodyPr>
            <a:normAutofit fontScale="77500" lnSpcReduction="20000"/>
          </a:bodyPr>
          <a:lstStyle/>
          <a:p>
            <a:pPr algn="just"/>
            <a:r>
              <a:rPr lang="en-US" b="1" dirty="0" smtClean="0">
                <a:latin typeface="Times New Roman" pitchFamily="18" charset="0"/>
                <a:cs typeface="Times New Roman" pitchFamily="18" charset="0"/>
              </a:rPr>
              <a:t>Need and significance of learning resources in Physical Science - Identifying and analyzing the learning resources in teaching-learning process of Physical Science - Physical Science Laboratory as a learning resource - Use of Science and Physical Science experiment kits in teaching - learning of Physical Science - Field visits and excursion as learning resource in Physical Science - ICT based virtual experiments and simulations as learning resource in Physical Science - Role of the teacher -Limitations and hurdles in the use of various learning resources in Physical Science.</a:t>
            </a:r>
            <a:endParaRPr lang="en-IN" b="1" dirty="0">
              <a:latin typeface="Times New Roman" pitchFamily="18" charset="0"/>
              <a:cs typeface="Times New Roman" pitchFamily="18" charset="0"/>
            </a:endParaRPr>
          </a:p>
        </p:txBody>
      </p:sp>
    </p:spTree>
    <p:extLst>
      <p:ext uri="{BB962C8B-B14F-4D97-AF65-F5344CB8AC3E}">
        <p14:creationId xmlns:p14="http://schemas.microsoft.com/office/powerpoint/2010/main" val="1832084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rmAutofit fontScale="90000"/>
          </a:bodyPr>
          <a:lstStyle/>
          <a:p>
            <a:r>
              <a:rPr lang="en-US" dirty="0" smtClean="0"/>
              <a:t/>
            </a:r>
            <a:br>
              <a:rPr lang="en-US" dirty="0" smtClean="0"/>
            </a:br>
            <a:r>
              <a:rPr lang="en-US" dirty="0" smtClean="0"/>
              <a:t>Resource Island</a:t>
            </a:r>
            <a:br>
              <a:rPr lang="en-US" dirty="0" smtClean="0"/>
            </a:br>
            <a:endParaRPr lang="en-IN" dirty="0"/>
          </a:p>
        </p:txBody>
      </p:sp>
      <p:sp>
        <p:nvSpPr>
          <p:cNvPr id="3" name="Content Placeholder 2"/>
          <p:cNvSpPr>
            <a:spLocks noGrp="1"/>
          </p:cNvSpPr>
          <p:nvPr>
            <p:ph idx="1"/>
          </p:nvPr>
        </p:nvSpPr>
        <p:spPr>
          <a:xfrm>
            <a:off x="457200" y="1268760"/>
            <a:ext cx="8229600" cy="4857403"/>
          </a:xfrm>
        </p:spPr>
        <p:txBody>
          <a:bodyPr>
            <a:normAutofit/>
          </a:bodyPr>
          <a:lstStyle/>
          <a:p>
            <a:r>
              <a:rPr lang="en-US" dirty="0" smtClean="0"/>
              <a:t>Centrally located area in a classroom</a:t>
            </a:r>
          </a:p>
          <a:p>
            <a:r>
              <a:rPr lang="en-US" dirty="0" smtClean="0"/>
              <a:t>Charts, maps, text-books, dictionaries and other day-to-day teaching resources</a:t>
            </a:r>
          </a:p>
          <a:p>
            <a:r>
              <a:rPr lang="en-US" dirty="0" smtClean="0"/>
              <a:t>All sides of the classroom</a:t>
            </a:r>
          </a:p>
          <a:p>
            <a:r>
              <a:rPr lang="en-US" dirty="0" smtClean="0"/>
              <a:t>Work sheets</a:t>
            </a:r>
          </a:p>
          <a:p>
            <a:r>
              <a:rPr lang="en-US" dirty="0" smtClean="0"/>
              <a:t>Power points</a:t>
            </a:r>
          </a:p>
          <a:p>
            <a:r>
              <a:rPr lang="en-US" dirty="0" smtClean="0"/>
              <a:t>Books and dictionaries</a:t>
            </a:r>
          </a:p>
          <a:p>
            <a:r>
              <a:rPr lang="en-US" dirty="0" smtClean="0"/>
              <a:t>News paper &amp; magazines</a:t>
            </a:r>
            <a:endParaRPr lang="en-IN" dirty="0"/>
          </a:p>
        </p:txBody>
      </p:sp>
    </p:spTree>
    <p:extLst>
      <p:ext uri="{BB962C8B-B14F-4D97-AF65-F5344CB8AC3E}">
        <p14:creationId xmlns:p14="http://schemas.microsoft.com/office/powerpoint/2010/main" val="4889762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 Peninsula</a:t>
            </a:r>
            <a:endParaRPr lang="en-IN" dirty="0"/>
          </a:p>
        </p:txBody>
      </p:sp>
      <p:sp>
        <p:nvSpPr>
          <p:cNvPr id="3" name="Content Placeholder 2"/>
          <p:cNvSpPr>
            <a:spLocks noGrp="1"/>
          </p:cNvSpPr>
          <p:nvPr>
            <p:ph idx="1"/>
          </p:nvPr>
        </p:nvSpPr>
        <p:spPr/>
        <p:txBody>
          <a:bodyPr/>
          <a:lstStyle/>
          <a:p>
            <a:r>
              <a:rPr lang="en-US" dirty="0" smtClean="0"/>
              <a:t>An area on one side of a classroom</a:t>
            </a:r>
          </a:p>
          <a:p>
            <a:r>
              <a:rPr lang="en-US" dirty="0" smtClean="0"/>
              <a:t>Miniature resource center</a:t>
            </a:r>
          </a:p>
          <a:p>
            <a:r>
              <a:rPr lang="en-US" dirty="0" smtClean="0"/>
              <a:t>Includes printed materials</a:t>
            </a:r>
          </a:p>
          <a:p>
            <a:r>
              <a:rPr lang="en-US" dirty="0" smtClean="0"/>
              <a:t>digital or non- digital materials</a:t>
            </a:r>
            <a:endParaRPr lang="en-IN" dirty="0"/>
          </a:p>
        </p:txBody>
      </p:sp>
    </p:spTree>
    <p:extLst>
      <p:ext uri="{BB962C8B-B14F-4D97-AF65-F5344CB8AC3E}">
        <p14:creationId xmlns:p14="http://schemas.microsoft.com/office/powerpoint/2010/main" val="2540077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t>Off-line Digital Learning Resources</a:t>
            </a:r>
          </a:p>
          <a:p>
            <a:r>
              <a:rPr lang="en-US" dirty="0" smtClean="0"/>
              <a:t>Bank </a:t>
            </a:r>
          </a:p>
          <a:p>
            <a:r>
              <a:rPr lang="en-US" dirty="0" err="1" smtClean="0"/>
              <a:t>CD-Rom</a:t>
            </a:r>
            <a:endParaRPr lang="en-US" dirty="0" smtClean="0"/>
          </a:p>
          <a:p>
            <a:r>
              <a:rPr lang="en-US" dirty="0" smtClean="0"/>
              <a:t>CAI</a:t>
            </a:r>
          </a:p>
          <a:p>
            <a:r>
              <a:rPr lang="en-US" dirty="0" smtClean="0"/>
              <a:t>Application Software</a:t>
            </a:r>
          </a:p>
          <a:p>
            <a:r>
              <a:rPr lang="en-US" dirty="0" smtClean="0"/>
              <a:t>Games</a:t>
            </a:r>
            <a:endParaRPr lang="en-IN" dirty="0"/>
          </a:p>
        </p:txBody>
      </p:sp>
    </p:spTree>
    <p:extLst>
      <p:ext uri="{BB962C8B-B14F-4D97-AF65-F5344CB8AC3E}">
        <p14:creationId xmlns:p14="http://schemas.microsoft.com/office/powerpoint/2010/main" val="2995224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rmAutofit/>
          </a:bodyPr>
          <a:lstStyle/>
          <a:p>
            <a:pPr marL="0" indent="0">
              <a:buNone/>
            </a:pPr>
            <a:r>
              <a:rPr lang="en-US" dirty="0" smtClean="0"/>
              <a:t>Guidelines for selecting Teaching-Learning Resources</a:t>
            </a:r>
          </a:p>
          <a:p>
            <a:pPr>
              <a:buFont typeface="Wingdings" pitchFamily="2" charset="2"/>
              <a:buChar char="v"/>
            </a:pPr>
            <a:r>
              <a:rPr lang="en-US" dirty="0" smtClean="0"/>
              <a:t>Student's needs</a:t>
            </a:r>
          </a:p>
          <a:p>
            <a:pPr>
              <a:buFont typeface="Wingdings" pitchFamily="2" charset="2"/>
              <a:buChar char="v"/>
            </a:pPr>
            <a:r>
              <a:rPr lang="en-US" dirty="0" smtClean="0"/>
              <a:t>Finding right teaching </a:t>
            </a:r>
          </a:p>
          <a:p>
            <a:pPr>
              <a:buFont typeface="Wingdings" pitchFamily="2" charset="2"/>
              <a:buChar char="v"/>
            </a:pPr>
            <a:r>
              <a:rPr lang="en-US" dirty="0" smtClean="0"/>
              <a:t>Curriculum appropriate</a:t>
            </a:r>
          </a:p>
          <a:p>
            <a:pPr>
              <a:buFont typeface="Wingdings" pitchFamily="2" charset="2"/>
              <a:buChar char="v"/>
            </a:pPr>
            <a:r>
              <a:rPr lang="en-US" dirty="0" smtClean="0"/>
              <a:t>Sufficient background </a:t>
            </a:r>
          </a:p>
          <a:p>
            <a:pPr>
              <a:buFont typeface="Wingdings" pitchFamily="2" charset="2"/>
              <a:buChar char="v"/>
            </a:pPr>
            <a:r>
              <a:rPr lang="en-US" dirty="0" smtClean="0"/>
              <a:t>Knowledge Suitable for the age and </a:t>
            </a:r>
          </a:p>
          <a:p>
            <a:pPr>
              <a:buFont typeface="Wingdings" pitchFamily="2" charset="2"/>
              <a:buChar char="v"/>
            </a:pPr>
            <a:r>
              <a:rPr lang="en-US" dirty="0" smtClean="0"/>
              <a:t>the class feedback</a:t>
            </a:r>
            <a:endParaRPr lang="en-IN" dirty="0"/>
          </a:p>
        </p:txBody>
      </p:sp>
    </p:spTree>
    <p:extLst>
      <p:ext uri="{BB962C8B-B14F-4D97-AF65-F5344CB8AC3E}">
        <p14:creationId xmlns:p14="http://schemas.microsoft.com/office/powerpoint/2010/main" val="3373333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648072"/>
          </a:xfrm>
        </p:spPr>
        <p:txBody>
          <a:bodyPr>
            <a:normAutofit fontScale="90000"/>
          </a:bodyPr>
          <a:lstStyle/>
          <a:p>
            <a:r>
              <a:rPr lang="en-US" dirty="0" smtClean="0">
                <a:latin typeface="Times New Roman" pitchFamily="18" charset="0"/>
                <a:cs typeface="Times New Roman" pitchFamily="18" charset="0"/>
              </a:rPr>
              <a:t>Role of the Teacher</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24744"/>
            <a:ext cx="8229600" cy="5001419"/>
          </a:xfrm>
        </p:spPr>
        <p:txBody>
          <a:bodyPr>
            <a:normAutofit fontScale="85000" lnSpcReduction="10000"/>
          </a:bodyPr>
          <a:lstStyle/>
          <a:p>
            <a:pPr algn="just">
              <a:buFont typeface="Wingdings" pitchFamily="2" charset="2"/>
              <a:buChar char="ü"/>
            </a:pPr>
            <a:r>
              <a:rPr lang="en-US" dirty="0" smtClean="0">
                <a:latin typeface="Times New Roman" pitchFamily="18" charset="0"/>
                <a:cs typeface="Times New Roman" pitchFamily="18" charset="0"/>
              </a:rPr>
              <a:t>In a resource center, the teacher should: </a:t>
            </a:r>
            <a:endParaRPr lang="en-US" dirty="0">
              <a:latin typeface="Times New Roman" pitchFamily="18" charset="0"/>
              <a:cs typeface="Times New Roman" pitchFamily="18" charset="0"/>
            </a:endParaRPr>
          </a:p>
          <a:p>
            <a:pPr algn="just">
              <a:buFont typeface="Wingdings" pitchFamily="2" charset="2"/>
              <a:buChar char="ü"/>
            </a:pPr>
            <a:r>
              <a:rPr lang="en-US" dirty="0" smtClean="0">
                <a:latin typeface="Times New Roman" pitchFamily="18" charset="0"/>
                <a:cs typeface="Times New Roman" pitchFamily="18" charset="0"/>
              </a:rPr>
              <a:t>Plan and organize the distribution of resource materials. </a:t>
            </a:r>
          </a:p>
          <a:p>
            <a:pPr algn="just">
              <a:buFont typeface="Wingdings" pitchFamily="2" charset="2"/>
              <a:buChar char="ü"/>
            </a:pP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A</a:t>
            </a:r>
            <a:r>
              <a:rPr lang="en-US" dirty="0" smtClean="0">
                <a:latin typeface="Times New Roman" pitchFamily="18" charset="0"/>
                <a:cs typeface="Times New Roman" pitchFamily="18" charset="0"/>
              </a:rPr>
              <a:t>rrange the time-table for the use of the center. </a:t>
            </a:r>
          </a:p>
          <a:p>
            <a:pPr algn="just">
              <a:buFont typeface="Wingdings" pitchFamily="2" charset="2"/>
              <a:buChar char="ü"/>
            </a:pPr>
            <a:r>
              <a:rPr lang="en-US" dirty="0">
                <a:latin typeface="Times New Roman" pitchFamily="18" charset="0"/>
                <a:cs typeface="Times New Roman" pitchFamily="18" charset="0"/>
              </a:rPr>
              <a:t>P</a:t>
            </a:r>
            <a:r>
              <a:rPr lang="en-US" dirty="0" smtClean="0">
                <a:latin typeface="Times New Roman" pitchFamily="18" charset="0"/>
                <a:cs typeface="Times New Roman" pitchFamily="18" charset="0"/>
              </a:rPr>
              <a:t>lan and arrange accommodation including the layout of the furniture and equipment. </a:t>
            </a:r>
          </a:p>
          <a:p>
            <a:pPr algn="just">
              <a:buFont typeface="Wingdings" pitchFamily="2" charset="2"/>
              <a:buChar char="ü"/>
            </a:pPr>
            <a:r>
              <a:rPr lang="en-US" dirty="0">
                <a:latin typeface="Times New Roman" pitchFamily="18" charset="0"/>
                <a:cs typeface="Times New Roman" pitchFamily="18" charset="0"/>
              </a:rPr>
              <a:t>E</a:t>
            </a:r>
            <a:r>
              <a:rPr lang="en-US" dirty="0" smtClean="0">
                <a:latin typeface="Times New Roman" pitchFamily="18" charset="0"/>
                <a:cs typeface="Times New Roman" pitchFamily="18" charset="0"/>
              </a:rPr>
              <a:t>nsure the maintenance and repair of furniture and equipment, disposal of irretrievably broken and obsolete machines and update the resources. </a:t>
            </a:r>
          </a:p>
          <a:p>
            <a:pPr algn="just">
              <a:buFont typeface="Wingdings" pitchFamily="2" charset="2"/>
              <a:buChar char="ü"/>
            </a:pPr>
            <a:r>
              <a:rPr lang="en-US" dirty="0">
                <a:latin typeface="Times New Roman" pitchFamily="18" charset="0"/>
                <a:cs typeface="Times New Roman" pitchFamily="18" charset="0"/>
              </a:rPr>
              <a:t>A</a:t>
            </a:r>
            <a:r>
              <a:rPr lang="en-US" dirty="0" smtClean="0">
                <a:latin typeface="Times New Roman" pitchFamily="18" charset="0"/>
                <a:cs typeface="Times New Roman" pitchFamily="18" charset="0"/>
              </a:rPr>
              <a:t>rrange and maintain exhibition. </a:t>
            </a:r>
          </a:p>
          <a:p>
            <a:pPr algn="just">
              <a:buFont typeface="Wingdings" pitchFamily="2" charset="2"/>
              <a:buChar char="ü"/>
            </a:pPr>
            <a:r>
              <a:rPr lang="en-US" dirty="0">
                <a:latin typeface="Times New Roman" pitchFamily="18" charset="0"/>
                <a:cs typeface="Times New Roman" pitchFamily="18" charset="0"/>
              </a:rPr>
              <a:t>M</a:t>
            </a:r>
            <a:r>
              <a:rPr lang="en-US" dirty="0" smtClean="0">
                <a:latin typeface="Times New Roman" pitchFamily="18" charset="0"/>
                <a:cs typeface="Times New Roman" pitchFamily="18" charset="0"/>
              </a:rPr>
              <a:t>aintain an efficient system for recording the use of and re-ordering of consumable materials.</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35830191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US" dirty="0" smtClean="0">
                <a:latin typeface="Times New Roman" pitchFamily="18" charset="0"/>
                <a:cs typeface="Times New Roman" pitchFamily="18" charset="0"/>
              </a:rPr>
              <a:t>Role of Learners</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a:xfrm>
            <a:off x="457200" y="980728"/>
            <a:ext cx="8229600" cy="5145435"/>
          </a:xfrm>
        </p:spPr>
        <p:txBody>
          <a:bodyPr>
            <a:noAutofit/>
          </a:bodyPr>
          <a:lstStyle/>
          <a:p>
            <a:pPr marL="0" indent="0">
              <a:buNone/>
            </a:pPr>
            <a:r>
              <a:rPr lang="en-US" sz="2500" dirty="0" smtClean="0">
                <a:latin typeface="Times New Roman" pitchFamily="18" charset="0"/>
                <a:cs typeface="Times New Roman" pitchFamily="18" charset="0"/>
              </a:rPr>
              <a:t>In the resource center, the learners should: </a:t>
            </a:r>
          </a:p>
          <a:p>
            <a:pPr>
              <a:buFont typeface="Wingdings" pitchFamily="2" charset="2"/>
              <a:buChar char="ü"/>
            </a:pPr>
            <a:r>
              <a:rPr lang="en-US" sz="2500" dirty="0" smtClean="0">
                <a:latin typeface="Times New Roman" pitchFamily="18" charset="0"/>
                <a:cs typeface="Times New Roman" pitchFamily="18" charset="0"/>
              </a:rPr>
              <a:t>• get the required resources by themselves. </a:t>
            </a:r>
          </a:p>
          <a:p>
            <a:pPr>
              <a:buFont typeface="Wingdings" pitchFamily="2" charset="2"/>
              <a:buChar char="ü"/>
            </a:pPr>
            <a:r>
              <a:rPr lang="en-US" sz="2500" dirty="0" smtClean="0">
                <a:latin typeface="Times New Roman" pitchFamily="18" charset="0"/>
                <a:cs typeface="Times New Roman" pitchFamily="18" charset="0"/>
              </a:rPr>
              <a:t>• find the resources and get them issued. </a:t>
            </a:r>
          </a:p>
          <a:p>
            <a:pPr>
              <a:buFont typeface="Wingdings" pitchFamily="2" charset="2"/>
              <a:buChar char="ü"/>
            </a:pPr>
            <a:r>
              <a:rPr lang="en-US" sz="2500" dirty="0" smtClean="0">
                <a:latin typeface="Times New Roman" pitchFamily="18" charset="0"/>
                <a:cs typeface="Times New Roman" pitchFamily="18" charset="0"/>
              </a:rPr>
              <a:t>• return the resources to the resource center after their use. </a:t>
            </a:r>
          </a:p>
          <a:p>
            <a:pPr>
              <a:buFont typeface="Wingdings" pitchFamily="2" charset="2"/>
              <a:buChar char="ü"/>
            </a:pPr>
            <a:r>
              <a:rPr lang="en-US" sz="2500" dirty="0" smtClean="0">
                <a:latin typeface="Times New Roman" pitchFamily="18" charset="0"/>
                <a:cs typeface="Times New Roman" pitchFamily="18" charset="0"/>
              </a:rPr>
              <a:t>• maintain discipline while working in the resource center. </a:t>
            </a:r>
          </a:p>
          <a:p>
            <a:pPr>
              <a:buFont typeface="Wingdings" pitchFamily="2" charset="2"/>
              <a:buChar char="ü"/>
            </a:pPr>
            <a:r>
              <a:rPr lang="en-US" sz="2500" dirty="0" smtClean="0">
                <a:latin typeface="Times New Roman" pitchFamily="18" charset="0"/>
                <a:cs typeface="Times New Roman" pitchFamily="18" charset="0"/>
              </a:rPr>
              <a:t>• help in maintaining and arranging the resources in the resource center. </a:t>
            </a:r>
          </a:p>
          <a:p>
            <a:pPr>
              <a:buFont typeface="Wingdings" pitchFamily="2" charset="2"/>
              <a:buChar char="ü"/>
            </a:pPr>
            <a:r>
              <a:rPr lang="en-US" sz="2500" dirty="0" smtClean="0">
                <a:latin typeface="Times New Roman" pitchFamily="18" charset="0"/>
                <a:cs typeface="Times New Roman" pitchFamily="18" charset="0"/>
              </a:rPr>
              <a:t>• inform the teacher or resource center staff in case of any mishappening. </a:t>
            </a:r>
          </a:p>
          <a:p>
            <a:pPr>
              <a:buFont typeface="Wingdings" pitchFamily="2" charset="2"/>
              <a:buChar char="ü"/>
            </a:pPr>
            <a:r>
              <a:rPr lang="en-US" sz="2500" dirty="0" smtClean="0">
                <a:latin typeface="Times New Roman" pitchFamily="18" charset="0"/>
                <a:cs typeface="Times New Roman" pitchFamily="18" charset="0"/>
              </a:rPr>
              <a:t>• encourage their fellow-</a:t>
            </a:r>
            <a:r>
              <a:rPr lang="en-US" sz="2500" dirty="0" err="1" smtClean="0">
                <a:latin typeface="Times New Roman" pitchFamily="18" charset="0"/>
                <a:cs typeface="Times New Roman" pitchFamily="18" charset="0"/>
              </a:rPr>
              <a:t>leanlers</a:t>
            </a:r>
            <a:r>
              <a:rPr lang="en-US" sz="2500" dirty="0" smtClean="0">
                <a:latin typeface="Times New Roman" pitchFamily="18" charset="0"/>
                <a:cs typeface="Times New Roman" pitchFamily="18" charset="0"/>
              </a:rPr>
              <a:t> to use the resource center to the maximum. </a:t>
            </a:r>
          </a:p>
          <a:p>
            <a:pPr>
              <a:buFont typeface="Wingdings" pitchFamily="2" charset="2"/>
              <a:buChar char="ü"/>
            </a:pPr>
            <a:r>
              <a:rPr lang="en-US" sz="2500" dirty="0" smtClean="0">
                <a:latin typeface="Times New Roman" pitchFamily="18" charset="0"/>
                <a:cs typeface="Times New Roman" pitchFamily="18" charset="0"/>
              </a:rPr>
              <a:t>• inform the resource center staff about their special requirements. develop their own resources.</a:t>
            </a:r>
            <a:endParaRPr lang="en-IN" sz="2500" dirty="0">
              <a:latin typeface="Times New Roman" pitchFamily="18" charset="0"/>
              <a:cs typeface="Times New Roman" pitchFamily="18" charset="0"/>
            </a:endParaRPr>
          </a:p>
        </p:txBody>
      </p:sp>
    </p:spTree>
    <p:extLst>
      <p:ext uri="{BB962C8B-B14F-4D97-AF65-F5344CB8AC3E}">
        <p14:creationId xmlns:p14="http://schemas.microsoft.com/office/powerpoint/2010/main" val="20527849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99592" y="476672"/>
            <a:ext cx="7056784" cy="5976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52872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lstStyle/>
          <a:p>
            <a:pPr marL="0" indent="0" algn="ctr">
              <a:buNone/>
            </a:pPr>
            <a:r>
              <a:rPr lang="en-US" b="1" dirty="0" smtClean="0"/>
              <a:t>Learning Resource – Meaning</a:t>
            </a:r>
          </a:p>
          <a:p>
            <a:pPr>
              <a:buFont typeface="Wingdings" pitchFamily="2" charset="2"/>
              <a:buChar char="v"/>
            </a:pPr>
            <a:r>
              <a:rPr lang="en-US" dirty="0" smtClean="0">
                <a:latin typeface="Times New Roman" pitchFamily="18" charset="0"/>
                <a:cs typeface="Times New Roman" pitchFamily="18" charset="0"/>
              </a:rPr>
              <a:t>Used by teachers in imparting information</a:t>
            </a:r>
          </a:p>
          <a:p>
            <a:pPr>
              <a:buFont typeface="Wingdings" pitchFamily="2" charset="2"/>
              <a:buChar char="v"/>
            </a:pPr>
            <a:r>
              <a:rPr lang="en-US" dirty="0" smtClean="0">
                <a:latin typeface="Times New Roman" pitchFamily="18" charset="0"/>
                <a:cs typeface="Times New Roman" pitchFamily="18" charset="0"/>
              </a:rPr>
              <a:t>Technologies and internet</a:t>
            </a:r>
          </a:p>
          <a:p>
            <a:pPr>
              <a:buFont typeface="Wingdings" pitchFamily="2" charset="2"/>
              <a:buChar char="v"/>
            </a:pPr>
            <a:r>
              <a:rPr lang="en-US" dirty="0" smtClean="0">
                <a:latin typeface="Times New Roman" pitchFamily="18" charset="0"/>
                <a:cs typeface="Times New Roman" pitchFamily="18" charset="0"/>
              </a:rPr>
              <a:t>Brilliant for teachers and educators to help them deliver best quality lessons</a:t>
            </a:r>
          </a:p>
          <a:p>
            <a:pPr>
              <a:buFont typeface="Wingdings" pitchFamily="2" charset="2"/>
              <a:buChar char="v"/>
            </a:pPr>
            <a:r>
              <a:rPr lang="en-US" dirty="0" smtClean="0">
                <a:latin typeface="Times New Roman" pitchFamily="18" charset="0"/>
                <a:cs typeface="Times New Roman" pitchFamily="18" charset="0"/>
              </a:rPr>
              <a:t>To help and assist</a:t>
            </a:r>
          </a:p>
          <a:p>
            <a:pPr>
              <a:buFont typeface="Wingdings" pitchFamily="2" charset="2"/>
              <a:buChar char="v"/>
            </a:pPr>
            <a:r>
              <a:rPr lang="en-US" dirty="0" smtClean="0">
                <a:latin typeface="Times New Roman" pitchFamily="18" charset="0"/>
                <a:cs typeface="Times New Roman" pitchFamily="18" charset="0"/>
              </a:rPr>
              <a:t>Effective classroom instruction</a:t>
            </a:r>
            <a:endParaRPr lang="en-IN"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8184" y="2852936"/>
            <a:ext cx="2664296" cy="3384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0745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rmAutofit fontScale="77500" lnSpcReduction="20000"/>
          </a:bodyPr>
          <a:lstStyle/>
          <a:p>
            <a:pPr marL="0" indent="0" algn="ctr">
              <a:buNone/>
            </a:pPr>
            <a:r>
              <a:rPr lang="en-IN" sz="3800" b="1" dirty="0" smtClean="0">
                <a:latin typeface="Times New Roman" pitchFamily="18" charset="0"/>
                <a:cs typeface="Times New Roman" pitchFamily="18" charset="0"/>
              </a:rPr>
              <a:t>Characteristics of Teaching-Learning Resources</a:t>
            </a:r>
          </a:p>
          <a:p>
            <a:r>
              <a:rPr lang="en-IN" b="1" dirty="0" smtClean="0">
                <a:latin typeface="Times New Roman" pitchFamily="18" charset="0"/>
                <a:cs typeface="Times New Roman" pitchFamily="18" charset="0"/>
              </a:rPr>
              <a:t>Attractiveness:</a:t>
            </a:r>
            <a:r>
              <a:rPr lang="en-US" dirty="0" smtClean="0">
                <a:latin typeface="Times New Roman" pitchFamily="18" charset="0"/>
                <a:cs typeface="Times New Roman" pitchFamily="18" charset="0"/>
              </a:rPr>
              <a:t>Teaching resources should be visually appealing and engaging to capture students' attention.</a:t>
            </a:r>
          </a:p>
          <a:p>
            <a:r>
              <a:rPr lang="en-US" b="1" dirty="0" smtClean="0">
                <a:latin typeface="Times New Roman" pitchFamily="18" charset="0"/>
                <a:cs typeface="Times New Roman" pitchFamily="18" charset="0"/>
              </a:rPr>
              <a:t>Familiarity:</a:t>
            </a:r>
            <a:r>
              <a:rPr lang="en-US" dirty="0" smtClean="0">
                <a:latin typeface="Times New Roman" pitchFamily="18" charset="0"/>
                <a:cs typeface="Times New Roman" pitchFamily="18" charset="0"/>
              </a:rPr>
              <a:t> Resources that are familiar to students can help them feel more comfortable and confident in their learning. </a:t>
            </a:r>
          </a:p>
          <a:p>
            <a:r>
              <a:rPr lang="en-US" b="1" dirty="0" smtClean="0">
                <a:latin typeface="Times New Roman" pitchFamily="18" charset="0"/>
                <a:cs typeface="Times New Roman" pitchFamily="18" charset="0"/>
              </a:rPr>
              <a:t>Novelty:</a:t>
            </a:r>
            <a:r>
              <a:rPr lang="en-US" dirty="0" smtClean="0">
                <a:latin typeface="Times New Roman" pitchFamily="18" charset="0"/>
                <a:cs typeface="Times New Roman" pitchFamily="18" charset="0"/>
              </a:rPr>
              <a:t> Introducing something new and exciting can spark curiosity and motivation. </a:t>
            </a:r>
          </a:p>
          <a:p>
            <a:r>
              <a:rPr lang="en-US" b="1" dirty="0" smtClean="0">
                <a:latin typeface="Times New Roman" pitchFamily="18" charset="0"/>
                <a:cs typeface="Times New Roman" pitchFamily="18" charset="0"/>
              </a:rPr>
              <a:t>Utilization</a:t>
            </a:r>
            <a:r>
              <a:rPr lang="en-US" dirty="0" smtClean="0">
                <a:latin typeface="Times New Roman" pitchFamily="18" charset="0"/>
                <a:cs typeface="Times New Roman" pitchFamily="18" charset="0"/>
              </a:rPr>
              <a:t>: Effective teaching resources should be versatile and have multiple uses. </a:t>
            </a:r>
          </a:p>
          <a:p>
            <a:r>
              <a:rPr lang="en-US" b="1" dirty="0" smtClean="0">
                <a:latin typeface="Times New Roman" pitchFamily="18" charset="0"/>
                <a:cs typeface="Times New Roman" pitchFamily="18" charset="0"/>
              </a:rPr>
              <a:t>Multiple Utility</a:t>
            </a:r>
            <a:r>
              <a:rPr lang="en-US" dirty="0" smtClean="0">
                <a:latin typeface="Times New Roman" pitchFamily="18" charset="0"/>
                <a:cs typeface="Times New Roman" pitchFamily="18" charset="0"/>
              </a:rPr>
              <a:t>: Resources that can be used in various ways are more valuable.</a:t>
            </a:r>
          </a:p>
          <a:p>
            <a:r>
              <a:rPr lang="en-US" b="1" dirty="0" smtClean="0">
                <a:latin typeface="Times New Roman" pitchFamily="18" charset="0"/>
                <a:cs typeface="Times New Roman" pitchFamily="18" charset="0"/>
              </a:rPr>
              <a:t>Ease of Handling: </a:t>
            </a:r>
            <a:r>
              <a:rPr lang="en-US" dirty="0" smtClean="0">
                <a:latin typeface="Times New Roman" pitchFamily="18" charset="0"/>
                <a:cs typeface="Times New Roman" pitchFamily="18" charset="0"/>
              </a:rPr>
              <a:t>Teaching resources should be easy to use and manipulate. </a:t>
            </a:r>
          </a:p>
          <a:p>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2037447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145435"/>
          </a:xfrm>
        </p:spPr>
        <p:txBody>
          <a:bodyPr/>
          <a:lstStyle/>
          <a:p>
            <a:pPr marL="0" indent="0" algn="ctr">
              <a:buNone/>
            </a:pPr>
            <a:r>
              <a:rPr lang="en-US" b="1" dirty="0" smtClean="0">
                <a:latin typeface="Times New Roman" pitchFamily="18" charset="0"/>
                <a:cs typeface="Times New Roman" pitchFamily="18" charset="0"/>
              </a:rPr>
              <a:t>Functions of Resources</a:t>
            </a:r>
          </a:p>
          <a:p>
            <a:r>
              <a:rPr lang="en-US" dirty="0" smtClean="0"/>
              <a:t>Act as a stimulus to learning</a:t>
            </a:r>
          </a:p>
          <a:p>
            <a:r>
              <a:rPr lang="en-US" dirty="0" smtClean="0"/>
              <a:t>Help to organize the teaching learning process</a:t>
            </a:r>
          </a:p>
          <a:p>
            <a:r>
              <a:rPr lang="en-US" dirty="0" smtClean="0"/>
              <a:t>Embody a view of the nature of teaching</a:t>
            </a:r>
          </a:p>
          <a:p>
            <a:r>
              <a:rPr lang="en-US" dirty="0" smtClean="0"/>
              <a:t>Reflect the nature of the learning tack</a:t>
            </a:r>
          </a:p>
          <a:p>
            <a:r>
              <a:rPr lang="en-US" dirty="0" smtClean="0"/>
              <a:t>Provide models of correct and appropriate language use</a:t>
            </a:r>
            <a:endParaRPr lang="en-IN" dirty="0"/>
          </a:p>
        </p:txBody>
      </p:sp>
    </p:spTree>
    <p:extLst>
      <p:ext uri="{BB962C8B-B14F-4D97-AF65-F5344CB8AC3E}">
        <p14:creationId xmlns:p14="http://schemas.microsoft.com/office/powerpoint/2010/main" val="2853090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US" dirty="0" smtClean="0">
                <a:latin typeface="Times New Roman" pitchFamily="18" charset="0"/>
                <a:cs typeface="Times New Roman" pitchFamily="18" charset="0"/>
              </a:rPr>
              <a:t>Type of Resources</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a:xfrm>
            <a:off x="457200" y="908720"/>
            <a:ext cx="8229600" cy="5217443"/>
          </a:xfrm>
        </p:spPr>
        <p:txBody>
          <a:bodyPr>
            <a:normAutofit fontScale="85000" lnSpcReduction="20000"/>
          </a:bodyPr>
          <a:lstStyle/>
          <a:p>
            <a:pPr marL="0" indent="0">
              <a:buNone/>
            </a:pPr>
            <a:r>
              <a:rPr lang="en-US" dirty="0" smtClean="0"/>
              <a:t>The resources available in the resource center are of two types. </a:t>
            </a:r>
          </a:p>
          <a:p>
            <a:pPr marL="0" indent="0">
              <a:buNone/>
            </a:pPr>
            <a:r>
              <a:rPr lang="en-US" dirty="0" smtClean="0"/>
              <a:t>1. print-based resources, and </a:t>
            </a:r>
          </a:p>
          <a:p>
            <a:pPr marL="0" indent="0">
              <a:buNone/>
            </a:pPr>
            <a:r>
              <a:rPr lang="en-US" dirty="0" smtClean="0"/>
              <a:t>2. Non-print based resources.:</a:t>
            </a:r>
          </a:p>
          <a:p>
            <a:pPr marL="0" indent="0">
              <a:buNone/>
            </a:pPr>
            <a:endParaRPr lang="en-US" dirty="0" smtClean="0"/>
          </a:p>
          <a:p>
            <a:pPr marL="0" indent="0">
              <a:buNone/>
            </a:pPr>
            <a:r>
              <a:rPr lang="en-US" dirty="0" smtClean="0"/>
              <a:t>1. Print-based Resources: </a:t>
            </a:r>
          </a:p>
          <a:p>
            <a:pPr marL="0" indent="0">
              <a:buNone/>
            </a:pPr>
            <a:r>
              <a:rPr lang="en-US" dirty="0" smtClean="0"/>
              <a:t>• These are mainly of five types: </a:t>
            </a:r>
          </a:p>
          <a:p>
            <a:pPr marL="0" indent="0">
              <a:buNone/>
            </a:pPr>
            <a:r>
              <a:rPr lang="en-US" dirty="0" smtClean="0"/>
              <a:t>• Reference books and manuals </a:t>
            </a:r>
          </a:p>
          <a:p>
            <a:pPr marL="0" indent="0">
              <a:buNone/>
            </a:pPr>
            <a:r>
              <a:rPr lang="en-US" dirty="0" smtClean="0"/>
              <a:t>• Textbooks </a:t>
            </a:r>
          </a:p>
          <a:p>
            <a:pPr marL="0" indent="0">
              <a:buNone/>
            </a:pPr>
            <a:r>
              <a:rPr lang="en-US" dirty="0" smtClean="0"/>
              <a:t>• collections </a:t>
            </a:r>
          </a:p>
          <a:p>
            <a:pPr marL="0" indent="0">
              <a:buNone/>
            </a:pPr>
            <a:r>
              <a:rPr lang="en-US" dirty="0" smtClean="0"/>
              <a:t>• Periodicals, technical and professional magazines and journals collection </a:t>
            </a:r>
          </a:p>
          <a:p>
            <a:pPr marL="0" indent="0">
              <a:buNone/>
            </a:pPr>
            <a:r>
              <a:rPr lang="en-US" dirty="0" smtClean="0"/>
              <a:t>• Instructional materials </a:t>
            </a:r>
            <a:endParaRPr lang="en-IN" dirty="0"/>
          </a:p>
        </p:txBody>
      </p:sp>
    </p:spTree>
    <p:extLst>
      <p:ext uri="{BB962C8B-B14F-4D97-AF65-F5344CB8AC3E}">
        <p14:creationId xmlns:p14="http://schemas.microsoft.com/office/powerpoint/2010/main" val="1675069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217443"/>
          </a:xfrm>
        </p:spPr>
        <p:txBody>
          <a:bodyPr>
            <a:normAutofit lnSpcReduction="10000"/>
          </a:bodyPr>
          <a:lstStyle/>
          <a:p>
            <a:pPr marL="0" indent="0" algn="ctr">
              <a:buNone/>
            </a:pPr>
            <a:r>
              <a:rPr lang="en-US" b="1" dirty="0" smtClean="0">
                <a:latin typeface="Times New Roman" pitchFamily="18" charset="0"/>
                <a:cs typeface="Times New Roman" pitchFamily="18" charset="0"/>
              </a:rPr>
              <a:t>2. Non-print based resources:</a:t>
            </a:r>
            <a:endParaRPr lang="en-US" b="1"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Non-print based resources include audio-visual equipment which can be classified under audio, still image projection, moving image projection and other categories. Audio equipment consists of audio tape player, audio cassette player with headphones, audio tape recorder playback, audio variable speed playback and recorder, record players stereo, and radio. Still Image projection </a:t>
            </a:r>
            <a:r>
              <a:rPr lang="en-US" dirty="0" err="1" smtClean="0">
                <a:latin typeface="Times New Roman" pitchFamily="18" charset="0"/>
                <a:cs typeface="Times New Roman" pitchFamily="18" charset="0"/>
              </a:rPr>
              <a:t>equipments</a:t>
            </a:r>
            <a:r>
              <a:rPr lang="en-US" dirty="0" smtClean="0">
                <a:latin typeface="Times New Roman" pitchFamily="18" charset="0"/>
                <a:cs typeface="Times New Roman" pitchFamily="18" charset="0"/>
              </a:rPr>
              <a:t> include stereo viewer.</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2220788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ICT RESOURCE</a:t>
            </a:r>
            <a:endParaRPr lang="en-IN" dirty="0"/>
          </a:p>
        </p:txBody>
      </p:sp>
      <p:sp>
        <p:nvSpPr>
          <p:cNvPr id="3" name="Content Placeholder 2"/>
          <p:cNvSpPr>
            <a:spLocks noGrp="1"/>
          </p:cNvSpPr>
          <p:nvPr>
            <p:ph idx="1"/>
          </p:nvPr>
        </p:nvSpPr>
        <p:spPr/>
        <p:txBody>
          <a:bodyPr/>
          <a:lstStyle/>
          <a:p>
            <a:r>
              <a:rPr lang="en-US" dirty="0" smtClean="0"/>
              <a:t>Radio</a:t>
            </a:r>
          </a:p>
          <a:p>
            <a:r>
              <a:rPr lang="en-US" dirty="0"/>
              <a:t> </a:t>
            </a:r>
            <a:r>
              <a:rPr lang="en-US" dirty="0" smtClean="0"/>
              <a:t>Television</a:t>
            </a:r>
          </a:p>
          <a:p>
            <a:r>
              <a:rPr lang="en-US" dirty="0" smtClean="0"/>
              <a:t>Multimedia</a:t>
            </a:r>
          </a:p>
          <a:p>
            <a:r>
              <a:rPr lang="en-US" dirty="0" smtClean="0"/>
              <a:t>Interactive white board</a:t>
            </a:r>
            <a:endParaRPr lang="en-IN"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0032" y="1416199"/>
            <a:ext cx="3888432" cy="38850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28510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92500"/>
          </a:bodyPr>
          <a:lstStyle/>
          <a:p>
            <a:pPr marL="0" indent="0">
              <a:buNone/>
            </a:pPr>
            <a:r>
              <a:rPr lang="en-US" b="1" dirty="0" smtClean="0">
                <a:latin typeface="Times New Roman" pitchFamily="18" charset="0"/>
                <a:cs typeface="Times New Roman" pitchFamily="18" charset="0"/>
              </a:rPr>
              <a:t>Community Resources</a:t>
            </a:r>
          </a:p>
          <a:p>
            <a:pPr marL="0" indent="0" algn="just">
              <a:buNone/>
            </a:pPr>
            <a:r>
              <a:rPr lang="en-US" b="1" dirty="0" smtClean="0">
                <a:latin typeface="Times New Roman" pitchFamily="18" charset="0"/>
                <a:cs typeface="Times New Roman" pitchFamily="18" charset="0"/>
              </a:rPr>
              <a:t>	-Museum</a:t>
            </a:r>
          </a:p>
          <a:p>
            <a:pPr marL="0" indent="0" algn="just">
              <a:buNone/>
            </a:pPr>
            <a:r>
              <a:rPr lang="en-US" b="1" dirty="0" smtClean="0">
                <a:latin typeface="Times New Roman" pitchFamily="18" charset="0"/>
                <a:cs typeface="Times New Roman" pitchFamily="18" charset="0"/>
              </a:rPr>
              <a:t>	-Exhibition/ Fair</a:t>
            </a:r>
          </a:p>
          <a:p>
            <a:pPr marL="0" indent="0" algn="just">
              <a:buNone/>
            </a:pPr>
            <a:r>
              <a:rPr lang="en-US" b="1" dirty="0" smtClean="0">
                <a:latin typeface="Times New Roman" pitchFamily="18" charset="0"/>
                <a:cs typeface="Times New Roman" pitchFamily="18" charset="0"/>
              </a:rPr>
              <a:t>Laboratory source</a:t>
            </a:r>
          </a:p>
          <a:p>
            <a:pPr marL="0" indent="0" algn="just">
              <a:buNone/>
            </a:pPr>
            <a:endParaRPr lang="en-US" b="1" dirty="0" smtClean="0">
              <a:latin typeface="Times New Roman" pitchFamily="18" charset="0"/>
              <a:cs typeface="Times New Roman" pitchFamily="18" charset="0"/>
            </a:endParaRPr>
          </a:p>
          <a:p>
            <a:pPr marL="0" indent="0" algn="just">
              <a:buNone/>
            </a:pPr>
            <a:r>
              <a:rPr lang="en-US" b="1" dirty="0" smtClean="0">
                <a:latin typeface="Times New Roman" pitchFamily="18" charset="0"/>
                <a:cs typeface="Times New Roman" pitchFamily="18" charset="0"/>
              </a:rPr>
              <a:t>Experiment kits</a:t>
            </a:r>
          </a:p>
          <a:p>
            <a:pPr marL="0" indent="0" algn="just">
              <a:buNone/>
            </a:pPr>
            <a:endParaRPr lang="en-US" b="1" dirty="0" smtClean="0">
              <a:latin typeface="Times New Roman" pitchFamily="18" charset="0"/>
              <a:cs typeface="Times New Roman" pitchFamily="18" charset="0"/>
            </a:endParaRPr>
          </a:p>
          <a:p>
            <a:pPr marL="0" indent="0" algn="just">
              <a:buNone/>
            </a:pPr>
            <a:r>
              <a:rPr lang="en-US" b="1" dirty="0" smtClean="0">
                <a:latin typeface="Times New Roman" pitchFamily="18" charset="0"/>
                <a:cs typeface="Times New Roman" pitchFamily="18" charset="0"/>
              </a:rPr>
              <a:t>Field visit and Excursion</a:t>
            </a:r>
          </a:p>
          <a:p>
            <a:pPr marL="0" indent="0" algn="just">
              <a:buNone/>
            </a:pPr>
            <a:endParaRPr lang="en-US" b="1" dirty="0" smtClean="0">
              <a:latin typeface="Times New Roman" pitchFamily="18" charset="0"/>
              <a:cs typeface="Times New Roman" pitchFamily="18" charset="0"/>
            </a:endParaRPr>
          </a:p>
          <a:p>
            <a:pPr marL="0" indent="0" algn="just">
              <a:buNone/>
            </a:pPr>
            <a:r>
              <a:rPr lang="en-US" b="1" dirty="0" smtClean="0">
                <a:latin typeface="Times New Roman" pitchFamily="18" charset="0"/>
                <a:cs typeface="Times New Roman" pitchFamily="18" charset="0"/>
              </a:rPr>
              <a:t>ICT based Virtual Experiment and Simulations.</a:t>
            </a:r>
          </a:p>
          <a:p>
            <a:pPr marL="0" indent="0" algn="just">
              <a:buNone/>
            </a:pPr>
            <a:endParaRPr lang="en-IN" b="1" dirty="0">
              <a:latin typeface="Times New Roman" pitchFamily="18" charset="0"/>
              <a:cs typeface="Times New Roman" pitchFamily="18"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8024" y="764704"/>
            <a:ext cx="3888432" cy="4248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96688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76064"/>
          </a:xfrm>
        </p:spPr>
        <p:txBody>
          <a:bodyPr>
            <a:normAutofit fontScale="90000"/>
          </a:bodyPr>
          <a:lstStyle/>
          <a:p>
            <a:r>
              <a:rPr lang="en-US" dirty="0" smtClean="0"/>
              <a:t/>
            </a:r>
            <a:br>
              <a:rPr lang="en-US" dirty="0" smtClean="0"/>
            </a:br>
            <a:r>
              <a:rPr lang="en-US" dirty="0" smtClean="0"/>
              <a:t>Advantages of </a:t>
            </a:r>
            <a:r>
              <a:rPr lang="en-US" dirty="0" smtClean="0"/>
              <a:t>Instructional media</a:t>
            </a:r>
            <a:br>
              <a:rPr lang="en-US" dirty="0" smtClean="0"/>
            </a:br>
            <a:endParaRPr lang="en-IN" dirty="0"/>
          </a:p>
        </p:txBody>
      </p:sp>
      <p:sp>
        <p:nvSpPr>
          <p:cNvPr id="3" name="Content Placeholder 2"/>
          <p:cNvSpPr>
            <a:spLocks noGrp="1"/>
          </p:cNvSpPr>
          <p:nvPr>
            <p:ph idx="1"/>
          </p:nvPr>
        </p:nvSpPr>
        <p:spPr/>
        <p:txBody>
          <a:bodyPr>
            <a:normAutofit/>
          </a:bodyPr>
          <a:lstStyle/>
          <a:p>
            <a:pPr marL="0" indent="0">
              <a:buNone/>
            </a:pPr>
            <a:r>
              <a:rPr lang="en-US" dirty="0" smtClean="0"/>
              <a:t>Save time </a:t>
            </a:r>
          </a:p>
          <a:p>
            <a:pPr marL="0" indent="0">
              <a:buNone/>
            </a:pPr>
            <a:r>
              <a:rPr lang="en-US" dirty="0" smtClean="0"/>
              <a:t>Increase interest</a:t>
            </a:r>
          </a:p>
          <a:p>
            <a:pPr marL="0" indent="0">
              <a:buNone/>
            </a:pPr>
            <a:r>
              <a:rPr lang="en-US" dirty="0" smtClean="0"/>
              <a:t>Hold attention</a:t>
            </a:r>
          </a:p>
          <a:p>
            <a:pPr marL="0" indent="0">
              <a:buNone/>
            </a:pPr>
            <a:r>
              <a:rPr lang="en-US" dirty="0" smtClean="0"/>
              <a:t>Clarify ideas</a:t>
            </a:r>
          </a:p>
          <a:p>
            <a:pPr marL="0" indent="0">
              <a:buNone/>
            </a:pPr>
            <a:r>
              <a:rPr lang="en-US" dirty="0" smtClean="0"/>
              <a:t>Reinforce concepts</a:t>
            </a:r>
          </a:p>
          <a:p>
            <a:pPr marL="0" indent="0">
              <a:buNone/>
            </a:pPr>
            <a:r>
              <a:rPr lang="en-US" dirty="0" smtClean="0"/>
              <a:t>Aid memory</a:t>
            </a:r>
          </a:p>
          <a:p>
            <a:pPr marL="0" indent="0">
              <a:buNone/>
            </a:pPr>
            <a:r>
              <a:rPr lang="en-US" dirty="0" smtClean="0"/>
              <a:t>Helps to teach abstract concepts</a:t>
            </a:r>
            <a:endParaRPr lang="en-IN" dirty="0"/>
          </a:p>
        </p:txBody>
      </p:sp>
    </p:spTree>
    <p:extLst>
      <p:ext uri="{BB962C8B-B14F-4D97-AF65-F5344CB8AC3E}">
        <p14:creationId xmlns:p14="http://schemas.microsoft.com/office/powerpoint/2010/main" val="22869657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TotalTime>
  <Words>699</Words>
  <Application>Microsoft Office PowerPoint</Application>
  <PresentationFormat>On-screen Show (4:3)</PresentationFormat>
  <Paragraphs>102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 UNIT-4 LEARNING RESOURCES  </vt:lpstr>
      <vt:lpstr>PowerPoint Presentation</vt:lpstr>
      <vt:lpstr>PowerPoint Presentation</vt:lpstr>
      <vt:lpstr>PowerPoint Presentation</vt:lpstr>
      <vt:lpstr>Type of Resources</vt:lpstr>
      <vt:lpstr>PowerPoint Presentation</vt:lpstr>
      <vt:lpstr>ICT RESOURCE</vt:lpstr>
      <vt:lpstr>PowerPoint Presentation</vt:lpstr>
      <vt:lpstr> Advantages of Instructional media </vt:lpstr>
      <vt:lpstr> Resource Island </vt:lpstr>
      <vt:lpstr>Resource Peninsula</vt:lpstr>
      <vt:lpstr>PowerPoint Presentation</vt:lpstr>
      <vt:lpstr>PowerPoint Presentation</vt:lpstr>
      <vt:lpstr>Role of the Teacher</vt:lpstr>
      <vt:lpstr>Role of Learners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UNIT-4 LEARNING RESOURCES</dc:title>
  <dc:creator>god win</dc:creator>
  <cp:lastModifiedBy>god win</cp:lastModifiedBy>
  <cp:revision>11</cp:revision>
  <dcterms:created xsi:type="dcterms:W3CDTF">2026-05-04T05:45:07Z</dcterms:created>
  <dcterms:modified xsi:type="dcterms:W3CDTF">2026-05-04T09:21:52Z</dcterms:modified>
</cp:coreProperties>
</file>