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2" r:id="rId6"/>
    <p:sldId id="263" r:id="rId7"/>
    <p:sldId id="264" r:id="rId8"/>
    <p:sldId id="268" r:id="rId9"/>
    <p:sldId id="265" r:id="rId10"/>
    <p:sldId id="266" r:id="rId11"/>
    <p:sldId id="267" r:id="rId12"/>
    <p:sldId id="270" r:id="rId13"/>
    <p:sldId id="269" r:id="rId14"/>
    <p:sldId id="261" r:id="rId15"/>
    <p:sldId id="25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004A360A-3CE6-4FEB-A119-8024C8B47966}" type="datetimeFigureOut">
              <a:rPr lang="en-IN" smtClean="0"/>
              <a:t>30-03-2026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3132104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04A360A-3CE6-4FEB-A119-8024C8B47966}" type="datetimeFigureOut">
              <a:rPr lang="en-IN" smtClean="0"/>
              <a:t>30-03-2026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3116331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04A360A-3CE6-4FEB-A119-8024C8B47966}" type="datetimeFigureOut">
              <a:rPr lang="en-IN" smtClean="0"/>
              <a:t>30-03-2026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262398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04A360A-3CE6-4FEB-A119-8024C8B47966}" type="datetimeFigureOut">
              <a:rPr lang="en-IN" smtClean="0"/>
              <a:t>30-03-2026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2965498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4A360A-3CE6-4FEB-A119-8024C8B47966}" type="datetimeFigureOut">
              <a:rPr lang="en-IN" smtClean="0"/>
              <a:t>30-03-2026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219298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004A360A-3CE6-4FEB-A119-8024C8B47966}" type="datetimeFigureOut">
              <a:rPr lang="en-IN" smtClean="0"/>
              <a:t>30-03-2026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310213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004A360A-3CE6-4FEB-A119-8024C8B47966}" type="datetimeFigureOut">
              <a:rPr lang="en-IN" smtClean="0"/>
              <a:t>30-03-2026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952713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004A360A-3CE6-4FEB-A119-8024C8B47966}" type="datetimeFigureOut">
              <a:rPr lang="en-IN" smtClean="0"/>
              <a:t>30-03-2026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2075670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4A360A-3CE6-4FEB-A119-8024C8B47966}" type="datetimeFigureOut">
              <a:rPr lang="en-IN" smtClean="0"/>
              <a:t>30-03-2026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512155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4A360A-3CE6-4FEB-A119-8024C8B47966}" type="datetimeFigureOut">
              <a:rPr lang="en-IN" smtClean="0"/>
              <a:t>30-03-2026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143645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4A360A-3CE6-4FEB-A119-8024C8B47966}" type="datetimeFigureOut">
              <a:rPr lang="en-IN" smtClean="0"/>
              <a:t>30-03-2026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2401973-240F-4B43-8B81-C16D99C45534}" type="slidenum">
              <a:rPr lang="en-IN" smtClean="0"/>
              <a:t>‹#›</a:t>
            </a:fld>
            <a:endParaRPr lang="en-IN"/>
          </a:p>
        </p:txBody>
      </p:sp>
    </p:spTree>
    <p:extLst>
      <p:ext uri="{BB962C8B-B14F-4D97-AF65-F5344CB8AC3E}">
        <p14:creationId xmlns:p14="http://schemas.microsoft.com/office/powerpoint/2010/main" val="2747375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4A360A-3CE6-4FEB-A119-8024C8B47966}" type="datetimeFigureOut">
              <a:rPr lang="en-IN" smtClean="0"/>
              <a:t>30-03-2026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401973-240F-4B43-8B81-C16D99C45534}" type="slidenum">
              <a:rPr lang="en-IN" smtClean="0"/>
              <a:t>‹#›</a:t>
            </a:fld>
            <a:endParaRPr lang="en-IN"/>
          </a:p>
        </p:txBody>
      </p:sp>
    </p:spTree>
    <p:extLst>
      <p:ext uri="{BB962C8B-B14F-4D97-AF65-F5344CB8AC3E}">
        <p14:creationId xmlns:p14="http://schemas.microsoft.com/office/powerpoint/2010/main" val="3966050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UNIT-II</a:t>
            </a:r>
            <a:br>
              <a:rPr lang="en-US" dirty="0" smtClean="0"/>
            </a:br>
            <a:r>
              <a:rPr lang="en-US" dirty="0" smtClean="0"/>
              <a:t>Teaching Models</a:t>
            </a:r>
            <a:endParaRPr lang="en-IN" dirty="0"/>
          </a:p>
        </p:txBody>
      </p:sp>
      <p:sp>
        <p:nvSpPr>
          <p:cNvPr id="3" name="Subtitle 2"/>
          <p:cNvSpPr>
            <a:spLocks noGrp="1"/>
          </p:cNvSpPr>
          <p:nvPr>
            <p:ph type="subTitle" idx="1"/>
          </p:nvPr>
        </p:nvSpPr>
        <p:spPr/>
        <p:txBody>
          <a:bodyPr/>
          <a:lstStyle/>
          <a:p>
            <a:endParaRPr lang="en-US" dirty="0" smtClean="0"/>
          </a:p>
          <a:p>
            <a:endParaRPr lang="en-IN" dirty="0"/>
          </a:p>
        </p:txBody>
      </p:sp>
    </p:spTree>
    <p:extLst>
      <p:ext uri="{BB962C8B-B14F-4D97-AF65-F5344CB8AC3E}">
        <p14:creationId xmlns:p14="http://schemas.microsoft.com/office/powerpoint/2010/main" val="2092352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latin typeface="Times New Roman" pitchFamily="18" charset="0"/>
                <a:cs typeface="Times New Roman" pitchFamily="18" charset="0"/>
              </a:rPr>
              <a:t>Demerits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marL="0" indent="0" algn="just">
              <a:buNone/>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Long process </a:t>
            </a: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Time consuming </a:t>
            </a: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No single method of instruction works for all. ➢ Teachers must increase variation in their teaching to decrease variation in results. </a:t>
            </a: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Students may need additional time to learn. ➢ Implementation of mastery learning will require more time at first.</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431106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C00000"/>
                </a:solidFill>
                <a:latin typeface="Times New Roman" pitchFamily="18" charset="0"/>
                <a:cs typeface="Times New Roman" pitchFamily="18" charset="0"/>
              </a:rPr>
              <a:t>Skinner’s Operant </a:t>
            </a:r>
            <a:r>
              <a:rPr lang="en-IN" sz="3600" b="1" dirty="0">
                <a:solidFill>
                  <a:srgbClr val="C00000"/>
                </a:solidFill>
                <a:latin typeface="Times New Roman" pitchFamily="18" charset="0"/>
                <a:cs typeface="Times New Roman" pitchFamily="18" charset="0"/>
              </a:rPr>
              <a:t>Training Model</a:t>
            </a:r>
          </a:p>
        </p:txBody>
      </p:sp>
      <p:sp>
        <p:nvSpPr>
          <p:cNvPr id="3" name="Content Placeholder 2"/>
          <p:cNvSpPr>
            <a:spLocks noGrp="1"/>
          </p:cNvSpPr>
          <p:nvPr>
            <p:ph idx="1"/>
          </p:nvPr>
        </p:nvSpPr>
        <p:spPr/>
        <p:txBody>
          <a:bodyPr>
            <a:normAutofit lnSpcReduction="10000"/>
          </a:bodyPr>
          <a:lstStyle/>
          <a:p>
            <a:pPr algn="just"/>
            <a:r>
              <a:rPr lang="en-US" dirty="0">
                <a:latin typeface="Times New Roman" pitchFamily="18" charset="0"/>
                <a:cs typeface="Times New Roman" pitchFamily="18" charset="0"/>
              </a:rPr>
              <a:t>Operant conditioning is a powerful tool for understanding and shaping behavior</a:t>
            </a:r>
            <a:r>
              <a:rPr lang="en-US" dirty="0" smtClean="0">
                <a:latin typeface="Times New Roman" pitchFamily="18" charset="0"/>
                <a:cs typeface="Times New Roman" pitchFamily="18" charset="0"/>
              </a:rPr>
              <a:t>.</a:t>
            </a:r>
          </a:p>
          <a:p>
            <a:pPr algn="just"/>
            <a:r>
              <a:rPr lang="en-US" dirty="0">
                <a:latin typeface="Times New Roman" pitchFamily="18" charset="0"/>
                <a:cs typeface="Times New Roman" pitchFamily="18" charset="0"/>
              </a:rPr>
              <a:t>Operant conditioning is a type of learning in which the probability of a behavior is strengthened or weakened by its consequences. •Behaviors that are followed by positive consequences are more likely to be repeated, while behaviors that are followed by negative consequences are less likely to be repeated.</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549103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lstStyle/>
          <a:p>
            <a:pPr marL="0" indent="0" algn="just">
              <a:buNone/>
            </a:pPr>
            <a:r>
              <a:rPr lang="en-US" b="1" dirty="0">
                <a:solidFill>
                  <a:srgbClr val="C00000"/>
                </a:solidFill>
                <a:latin typeface="Times New Roman" pitchFamily="18" charset="0"/>
                <a:cs typeface="Times New Roman" pitchFamily="18" charset="0"/>
              </a:rPr>
              <a:t>The Skinner Box </a:t>
            </a:r>
            <a:endParaRPr lang="en-US" b="1" dirty="0" smtClean="0">
              <a:solidFill>
                <a:srgbClr val="C00000"/>
              </a:solidFill>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a:t>
            </a:r>
            <a:r>
              <a:rPr lang="en-US" dirty="0">
                <a:latin typeface="Times New Roman" pitchFamily="18" charset="0"/>
                <a:cs typeface="Times New Roman" pitchFamily="18" charset="0"/>
              </a:rPr>
              <a:t>The Skinner box is an operant conditioning chamber that was developed by B.F. Skinner. </a:t>
            </a: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a:t>
            </a:r>
            <a:r>
              <a:rPr lang="en-US" dirty="0">
                <a:latin typeface="Times New Roman" pitchFamily="18" charset="0"/>
                <a:cs typeface="Times New Roman" pitchFamily="18" charset="0"/>
              </a:rPr>
              <a:t>It is a small, enclosed environment where an animal can perform a specific behavior. </a:t>
            </a: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a:t>
            </a:r>
            <a:r>
              <a:rPr lang="en-US" dirty="0">
                <a:latin typeface="Times New Roman" pitchFamily="18" charset="0"/>
                <a:cs typeface="Times New Roman" pitchFamily="18" charset="0"/>
              </a:rPr>
              <a:t>The Skinner box is typically used to study the effects of reinforcement and punishment on behavior.</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869575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C00000"/>
                </a:solidFill>
                <a:latin typeface="Times New Roman" pitchFamily="18" charset="0"/>
                <a:cs typeface="Times New Roman" pitchFamily="18" charset="0"/>
              </a:rPr>
              <a:t>Key Principles of Operant Conditioning</a:t>
            </a:r>
            <a:endParaRPr lang="en-IN"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dirty="0" smtClean="0"/>
              <a:t>Reinforcement</a:t>
            </a:r>
          </a:p>
          <a:p>
            <a:pPr lvl="1"/>
            <a:r>
              <a:rPr lang="en-IN" dirty="0" smtClean="0"/>
              <a:t>Positive </a:t>
            </a:r>
            <a:r>
              <a:rPr lang="en-IN" dirty="0"/>
              <a:t>reinforcement</a:t>
            </a:r>
            <a:r>
              <a:rPr lang="en-IN" dirty="0" smtClean="0"/>
              <a:t>:</a:t>
            </a:r>
          </a:p>
          <a:p>
            <a:pPr lvl="1"/>
            <a:r>
              <a:rPr lang="en-IN" dirty="0" smtClean="0"/>
              <a:t>Negative </a:t>
            </a:r>
            <a:r>
              <a:rPr lang="en-IN" dirty="0"/>
              <a:t>reinforcement</a:t>
            </a:r>
            <a:r>
              <a:rPr lang="en-IN" dirty="0" smtClean="0"/>
              <a:t>:</a:t>
            </a:r>
          </a:p>
          <a:p>
            <a:r>
              <a:rPr lang="en-IN" dirty="0" smtClean="0"/>
              <a:t>Punishment:</a:t>
            </a:r>
          </a:p>
          <a:p>
            <a:pPr lvl="1"/>
            <a:r>
              <a:rPr lang="en-IN" dirty="0" smtClean="0"/>
              <a:t>Positive </a:t>
            </a:r>
            <a:r>
              <a:rPr lang="en-IN" dirty="0"/>
              <a:t>punishment</a:t>
            </a:r>
            <a:r>
              <a:rPr lang="en-IN" dirty="0" smtClean="0"/>
              <a:t>:</a:t>
            </a:r>
          </a:p>
          <a:p>
            <a:pPr lvl="1"/>
            <a:r>
              <a:rPr lang="en-IN" dirty="0" smtClean="0"/>
              <a:t>Negative </a:t>
            </a:r>
            <a:r>
              <a:rPr lang="en-IN" dirty="0"/>
              <a:t>punishment:</a:t>
            </a:r>
          </a:p>
        </p:txBody>
      </p:sp>
    </p:spTree>
    <p:extLst>
      <p:ext uri="{BB962C8B-B14F-4D97-AF65-F5344CB8AC3E}">
        <p14:creationId xmlns:p14="http://schemas.microsoft.com/office/powerpoint/2010/main" val="3854780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itchFamily="18" charset="0"/>
                <a:cs typeface="Times New Roman" pitchFamily="18" charset="0"/>
              </a:rPr>
              <a:t>. </a:t>
            </a:r>
            <a:r>
              <a:rPr lang="en-IN" b="1" dirty="0">
                <a:solidFill>
                  <a:schemeClr val="accent3">
                    <a:lumMod val="50000"/>
                  </a:schemeClr>
                </a:solidFill>
                <a:latin typeface="Times New Roman" pitchFamily="18" charset="0"/>
                <a:cs typeface="Times New Roman" pitchFamily="18" charset="0"/>
              </a:rPr>
              <a:t>Glaser's Basic Teaching Model</a:t>
            </a:r>
            <a:endParaRPr lang="en-IN" b="1" dirty="0">
              <a:solidFill>
                <a:schemeClr val="accent3">
                  <a:lumMod val="50000"/>
                </a:schemeClr>
              </a:solidFill>
            </a:endParaRPr>
          </a:p>
        </p:txBody>
      </p:sp>
      <p:sp>
        <p:nvSpPr>
          <p:cNvPr id="3" name="Content Placeholder 2"/>
          <p:cNvSpPr>
            <a:spLocks noGrp="1"/>
          </p:cNvSpPr>
          <p:nvPr>
            <p:ph idx="1"/>
          </p:nvPr>
        </p:nvSpPr>
        <p:spPr/>
        <p:txBody>
          <a:bodyPr>
            <a:normAutofit fontScale="92500"/>
          </a:bodyPr>
          <a:lstStyle/>
          <a:p>
            <a:r>
              <a:rPr lang="en-US" dirty="0" smtClean="0">
                <a:latin typeface="Times New Roman" pitchFamily="18" charset="0"/>
                <a:cs typeface="Times New Roman" pitchFamily="18" charset="0"/>
              </a:rPr>
              <a:t>It presents a very basic analysis of the process of teaching in terms of the elements of teaching.</a:t>
            </a:r>
          </a:p>
          <a:p>
            <a:r>
              <a:rPr lang="en-US" dirty="0" smtClean="0">
                <a:latin typeface="Times New Roman" pitchFamily="18" charset="0"/>
                <a:cs typeface="Times New Roman" pitchFamily="18" charset="0"/>
              </a:rPr>
              <a:t>It applies to all levels of education i.e., Elementary, secondary, higher, etc. </a:t>
            </a:r>
          </a:p>
          <a:p>
            <a:r>
              <a:rPr lang="en-US" dirty="0" smtClean="0">
                <a:latin typeface="Times New Roman" pitchFamily="18" charset="0"/>
                <a:cs typeface="Times New Roman" pitchFamily="18" charset="0"/>
              </a:rPr>
              <a:t>It is also applied to subject matter related to any subject as a teacher can use this model for teaching them.</a:t>
            </a:r>
          </a:p>
          <a:p>
            <a:r>
              <a:rPr lang="en-US" dirty="0" smtClean="0">
                <a:latin typeface="Times New Roman" pitchFamily="18" charset="0"/>
                <a:cs typeface="Times New Roman" pitchFamily="18" charset="0"/>
              </a:rPr>
              <a:t>Teaching for any length of time (40 minutes, 1 hour, weeks, etc.) is possible using this model</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366366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23875" y="2282031"/>
            <a:ext cx="8096250" cy="316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0497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Teaching </a:t>
            </a:r>
            <a:r>
              <a:rPr lang="en-US" dirty="0" smtClean="0">
                <a:latin typeface="Times New Roman" pitchFamily="18" charset="0"/>
                <a:cs typeface="Times New Roman" pitchFamily="18" charset="0"/>
              </a:rPr>
              <a:t>models Meaning</a:t>
            </a:r>
            <a:endParaRPr lang="en-IN" dirty="0"/>
          </a:p>
        </p:txBody>
      </p:sp>
      <p:sp>
        <p:nvSpPr>
          <p:cNvPr id="3" name="Content Placeholder 2"/>
          <p:cNvSpPr>
            <a:spLocks noGrp="1"/>
          </p:cNvSpPr>
          <p:nvPr>
            <p:ph idx="1"/>
          </p:nvPr>
        </p:nvSpPr>
        <p:spPr/>
        <p:txBody>
          <a:bodyPr/>
          <a:lstStyle/>
          <a:p>
            <a:pPr algn="just"/>
            <a:r>
              <a:rPr lang="en-US" dirty="0" smtClean="0">
                <a:latin typeface="Times New Roman" pitchFamily="18" charset="0"/>
                <a:cs typeface="Times New Roman" pitchFamily="18" charset="0"/>
              </a:rPr>
              <a:t>Joyce and Well-  “Teaching models are just instructional designs”.</a:t>
            </a:r>
          </a:p>
          <a:p>
            <a:pPr algn="just"/>
            <a:r>
              <a:rPr lang="en-US" dirty="0" smtClean="0">
                <a:latin typeface="Times New Roman" pitchFamily="18" charset="0"/>
                <a:cs typeface="Times New Roman" pitchFamily="18" charset="0"/>
              </a:rPr>
              <a:t>N. K. </a:t>
            </a:r>
            <a:r>
              <a:rPr lang="en-US" dirty="0" err="1" smtClean="0">
                <a:latin typeface="Times New Roman" pitchFamily="18" charset="0"/>
                <a:cs typeface="Times New Roman" pitchFamily="18" charset="0"/>
              </a:rPr>
              <a:t>Jangira</a:t>
            </a:r>
            <a:r>
              <a:rPr lang="en-US" dirty="0" smtClean="0">
                <a:latin typeface="Times New Roman" pitchFamily="18" charset="0"/>
                <a:cs typeface="Times New Roman" pitchFamily="18" charset="0"/>
              </a:rPr>
              <a:t> &amp; others-  “a model of teaching is a set of interrelated components in a sequence which provides guidelines to realize specific goals.</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885264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IN" b="1" dirty="0" smtClean="0">
                <a:solidFill>
                  <a:srgbClr val="7030A0"/>
                </a:solidFill>
                <a:latin typeface="Times New Roman" pitchFamily="18" charset="0"/>
                <a:cs typeface="Times New Roman" pitchFamily="18" charset="0"/>
              </a:rPr>
              <a:t>Teaching Models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68760"/>
            <a:ext cx="8229600" cy="4857403"/>
          </a:xfrm>
        </p:spPr>
        <p:txBody>
          <a:bodyPr>
            <a:normAutofit lnSpcReduction="10000"/>
          </a:bodyPr>
          <a:lstStyle/>
          <a:p>
            <a:r>
              <a:rPr lang="en-IN" dirty="0" smtClean="0">
                <a:latin typeface="Times New Roman" pitchFamily="18" charset="0"/>
                <a:cs typeface="Times New Roman" pitchFamily="18" charset="0"/>
              </a:rPr>
              <a:t>1. Blooms, Mastery Learning Model</a:t>
            </a:r>
          </a:p>
          <a:p>
            <a:r>
              <a:rPr lang="en-IN" dirty="0" smtClean="0">
                <a:latin typeface="Times New Roman" pitchFamily="18" charset="0"/>
                <a:cs typeface="Times New Roman" pitchFamily="18" charset="0"/>
              </a:rPr>
              <a:t>2. Skinner's Operant Training Model</a:t>
            </a:r>
          </a:p>
          <a:p>
            <a:r>
              <a:rPr lang="en-IN" dirty="0" smtClean="0">
                <a:latin typeface="Times New Roman" pitchFamily="18" charset="0"/>
                <a:cs typeface="Times New Roman" pitchFamily="18" charset="0"/>
              </a:rPr>
              <a:t>3. </a:t>
            </a:r>
            <a:r>
              <a:rPr lang="en-IN" dirty="0" err="1" smtClean="0">
                <a:latin typeface="Times New Roman" pitchFamily="18" charset="0"/>
                <a:cs typeface="Times New Roman" pitchFamily="18" charset="0"/>
              </a:rPr>
              <a:t>Bruners</a:t>
            </a:r>
            <a:r>
              <a:rPr lang="en-IN" dirty="0" smtClean="0">
                <a:latin typeface="Times New Roman" pitchFamily="18" charset="0"/>
                <a:cs typeface="Times New Roman" pitchFamily="18" charset="0"/>
              </a:rPr>
              <a:t> Concept Model Attainment Model</a:t>
            </a:r>
          </a:p>
          <a:p>
            <a:r>
              <a:rPr lang="en-IN" dirty="0" smtClean="0">
                <a:latin typeface="Times New Roman" pitchFamily="18" charset="0"/>
                <a:cs typeface="Times New Roman" pitchFamily="18" charset="0"/>
              </a:rPr>
              <a:t>4. </a:t>
            </a:r>
            <a:r>
              <a:rPr lang="en-IN" dirty="0" err="1" smtClean="0">
                <a:latin typeface="Times New Roman" pitchFamily="18" charset="0"/>
                <a:cs typeface="Times New Roman" pitchFamily="18" charset="0"/>
              </a:rPr>
              <a:t>Ausubel's</a:t>
            </a:r>
            <a:r>
              <a:rPr lang="en-IN" dirty="0" smtClean="0">
                <a:latin typeface="Times New Roman" pitchFamily="18" charset="0"/>
                <a:cs typeface="Times New Roman" pitchFamily="18" charset="0"/>
              </a:rPr>
              <a:t> Advance Organizer Model</a:t>
            </a:r>
          </a:p>
          <a:p>
            <a:r>
              <a:rPr lang="en-IN" dirty="0" smtClean="0">
                <a:latin typeface="Times New Roman" pitchFamily="18" charset="0"/>
                <a:cs typeface="Times New Roman" pitchFamily="18" charset="0"/>
              </a:rPr>
              <a:t>5. Glaser's Basic Teaching Model</a:t>
            </a:r>
          </a:p>
          <a:p>
            <a:r>
              <a:rPr lang="en-IN" dirty="0" smtClean="0">
                <a:latin typeface="Times New Roman" pitchFamily="18" charset="0"/>
                <a:cs typeface="Times New Roman" pitchFamily="18" charset="0"/>
              </a:rPr>
              <a:t>6. Byron </a:t>
            </a:r>
            <a:r>
              <a:rPr lang="en-IN" dirty="0" err="1" smtClean="0">
                <a:latin typeface="Times New Roman" pitchFamily="18" charset="0"/>
                <a:cs typeface="Times New Roman" pitchFamily="18" charset="0"/>
              </a:rPr>
              <a:t>Massialas</a:t>
            </a:r>
            <a:r>
              <a:rPr lang="en-IN" dirty="0" smtClean="0">
                <a:latin typeface="Times New Roman" pitchFamily="18" charset="0"/>
                <a:cs typeface="Times New Roman" pitchFamily="18" charset="0"/>
              </a:rPr>
              <a:t> and Benjamin Cox's Social Inquiry Model</a:t>
            </a:r>
          </a:p>
          <a:p>
            <a:r>
              <a:rPr lang="en-IN" dirty="0" smtClean="0">
                <a:latin typeface="Times New Roman" pitchFamily="18" charset="0"/>
                <a:cs typeface="Times New Roman" pitchFamily="18" charset="0"/>
              </a:rPr>
              <a:t>7. Carl Roger's Non directive Model</a:t>
            </a:r>
          </a:p>
          <a:p>
            <a:r>
              <a:rPr lang="en-IN" dirty="0" smtClean="0">
                <a:latin typeface="Times New Roman" pitchFamily="18" charset="0"/>
                <a:cs typeface="Times New Roman" pitchFamily="18" charset="0"/>
              </a:rPr>
              <a:t>8. William Gordon's </a:t>
            </a:r>
            <a:r>
              <a:rPr lang="en-IN" dirty="0" err="1" smtClean="0">
                <a:latin typeface="Times New Roman" pitchFamily="18" charset="0"/>
                <a:cs typeface="Times New Roman" pitchFamily="18" charset="0"/>
              </a:rPr>
              <a:t>Synectics</a:t>
            </a:r>
            <a:r>
              <a:rPr lang="en-IN" dirty="0" smtClean="0">
                <a:latin typeface="Times New Roman" pitchFamily="18" charset="0"/>
                <a:cs typeface="Times New Roman" pitchFamily="18" charset="0"/>
              </a:rPr>
              <a:t> Model</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960001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Autofit/>
          </a:bodyPr>
          <a:lstStyle/>
          <a:p>
            <a:r>
              <a:rPr lang="en-US" sz="3200" b="1" dirty="0" smtClean="0">
                <a:solidFill>
                  <a:srgbClr val="7030A0"/>
                </a:solidFill>
                <a:latin typeface="Times New Roman" pitchFamily="18" charset="0"/>
                <a:cs typeface="Times New Roman" pitchFamily="18" charset="0"/>
              </a:rPr>
              <a:t>FUNDAMENTAL ELEMENTS OF TEACHING MODEL</a:t>
            </a:r>
            <a:endParaRPr lang="en-IN" sz="32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68760"/>
            <a:ext cx="8229600" cy="4857403"/>
          </a:xfrm>
        </p:spPr>
        <p:txBody>
          <a:bodyPr>
            <a:noAutofit/>
          </a:bodyPr>
          <a:lstStyle/>
          <a:p>
            <a:pPr marL="0" indent="0" algn="just">
              <a:buNone/>
            </a:pPr>
            <a:r>
              <a:rPr lang="en-US" sz="2400"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FOCUS </a:t>
            </a:r>
            <a:r>
              <a:rPr lang="en-US" sz="2400" dirty="0" smtClean="0">
                <a:latin typeface="Times New Roman" pitchFamily="18" charset="0"/>
                <a:cs typeface="Times New Roman" pitchFamily="18" charset="0"/>
              </a:rPr>
              <a:t>- central aspect of teaching model, objective of teaching</a:t>
            </a:r>
          </a:p>
          <a:p>
            <a:pPr marL="0" indent="0" algn="just">
              <a:buNone/>
            </a:pPr>
            <a:r>
              <a:rPr lang="en-US" sz="2400" dirty="0" smtClean="0">
                <a:latin typeface="Times New Roman" pitchFamily="18" charset="0"/>
                <a:cs typeface="Times New Roman" pitchFamily="18" charset="0"/>
              </a:rPr>
              <a:t>2) </a:t>
            </a:r>
            <a:r>
              <a:rPr lang="en-US" sz="2400" b="1" dirty="0" smtClean="0">
                <a:latin typeface="Times New Roman" pitchFamily="18" charset="0"/>
                <a:cs typeface="Times New Roman" pitchFamily="18" charset="0"/>
              </a:rPr>
              <a:t>SYNTAX</a:t>
            </a:r>
            <a:r>
              <a:rPr lang="en-US" sz="2400" dirty="0" smtClean="0">
                <a:latin typeface="Times New Roman" pitchFamily="18" charset="0"/>
                <a:cs typeface="Times New Roman" pitchFamily="18" charset="0"/>
              </a:rPr>
              <a:t>- model in action, sequence of steps</a:t>
            </a:r>
          </a:p>
          <a:p>
            <a:pPr marL="0" indent="0" algn="just">
              <a:buNone/>
            </a:pPr>
            <a:r>
              <a:rPr lang="en-US" sz="2400" dirty="0" smtClean="0">
                <a:latin typeface="Times New Roman" pitchFamily="18" charset="0"/>
                <a:cs typeface="Times New Roman" pitchFamily="18" charset="0"/>
              </a:rPr>
              <a:t>3) </a:t>
            </a:r>
            <a:r>
              <a:rPr lang="en-US" sz="2400" b="1" dirty="0" smtClean="0">
                <a:latin typeface="Times New Roman" pitchFamily="18" charset="0"/>
                <a:cs typeface="Times New Roman" pitchFamily="18" charset="0"/>
              </a:rPr>
              <a:t>SOCIAL SYSTEM- </a:t>
            </a:r>
            <a:r>
              <a:rPr lang="en-US" sz="2400" dirty="0" smtClean="0">
                <a:latin typeface="Times New Roman" pitchFamily="18" charset="0"/>
                <a:cs typeface="Times New Roman" pitchFamily="18" charset="0"/>
              </a:rPr>
              <a:t>relationship between student and teacher</a:t>
            </a:r>
          </a:p>
          <a:p>
            <a:pPr marL="0" indent="0" algn="just">
              <a:buNone/>
            </a:pPr>
            <a:r>
              <a:rPr lang="en-US" sz="2400" dirty="0" smtClean="0">
                <a:latin typeface="Times New Roman" pitchFamily="18" charset="0"/>
                <a:cs typeface="Times New Roman" pitchFamily="18" charset="0"/>
              </a:rPr>
              <a:t>4) </a:t>
            </a:r>
            <a:r>
              <a:rPr lang="en-US" sz="2400" b="1" dirty="0" smtClean="0">
                <a:latin typeface="Times New Roman" pitchFamily="18" charset="0"/>
                <a:cs typeface="Times New Roman" pitchFamily="18" charset="0"/>
              </a:rPr>
              <a:t>PRINCIPLES OF REACTION- </a:t>
            </a:r>
            <a:r>
              <a:rPr lang="en-US" sz="2400" dirty="0" smtClean="0">
                <a:latin typeface="Times New Roman" pitchFamily="18" charset="0"/>
                <a:cs typeface="Times New Roman" pitchFamily="18" charset="0"/>
              </a:rPr>
              <a:t>reaction of the teacher to students response. By this teacher tune in to the student and select an appropriate response to what the student does.</a:t>
            </a:r>
          </a:p>
          <a:p>
            <a:pPr marL="0" indent="0" algn="just">
              <a:buNone/>
            </a:pPr>
            <a:r>
              <a:rPr lang="en-US" sz="2400" dirty="0">
                <a:latin typeface="Times New Roman" pitchFamily="18" charset="0"/>
                <a:cs typeface="Times New Roman" pitchFamily="18" charset="0"/>
              </a:rPr>
              <a:t>5</a:t>
            </a: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SUPPORT SYSTEM- </a:t>
            </a:r>
            <a:r>
              <a:rPr lang="en-US" sz="2400" dirty="0" smtClean="0">
                <a:latin typeface="Times New Roman" pitchFamily="18" charset="0"/>
                <a:cs typeface="Times New Roman" pitchFamily="18" charset="0"/>
              </a:rPr>
              <a:t>refers to additional requirements beyond usual capacities and technical facilities necessary to implement model.</a:t>
            </a:r>
          </a:p>
          <a:p>
            <a:pPr marL="0" indent="0" algn="just">
              <a:buNone/>
            </a:pPr>
            <a:r>
              <a:rPr lang="en-US" sz="2400" dirty="0" smtClean="0">
                <a:latin typeface="Times New Roman" pitchFamily="18" charset="0"/>
                <a:cs typeface="Times New Roman" pitchFamily="18" charset="0"/>
              </a:rPr>
              <a:t>6. </a:t>
            </a:r>
            <a:r>
              <a:rPr lang="en-US" sz="2400" b="1" dirty="0" smtClean="0">
                <a:latin typeface="Times New Roman" pitchFamily="18" charset="0"/>
                <a:cs typeface="Times New Roman" pitchFamily="18" charset="0"/>
              </a:rPr>
              <a:t>APPLICATION</a:t>
            </a:r>
            <a:r>
              <a:rPr lang="en-US" sz="2400" dirty="0" smtClean="0">
                <a:latin typeface="Times New Roman" pitchFamily="18" charset="0"/>
                <a:cs typeface="Times New Roman" pitchFamily="18" charset="0"/>
              </a:rPr>
              <a:t>- learner is able to apply the learnt things in different situations.</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632700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latin typeface="Times New Roman" pitchFamily="18" charset="0"/>
                <a:cs typeface="Times New Roman" pitchFamily="18" charset="0"/>
              </a:rPr>
              <a:t>Bloom's Mastery Learning</a:t>
            </a:r>
            <a:endParaRPr lang="en-IN" dirty="0"/>
          </a:p>
        </p:txBody>
      </p:sp>
      <p:sp>
        <p:nvSpPr>
          <p:cNvPr id="4" name="Content Placeholder 3"/>
          <p:cNvSpPr>
            <a:spLocks noGrp="1"/>
          </p:cNvSpPr>
          <p:nvPr>
            <p:ph idx="1"/>
          </p:nvPr>
        </p:nvSpPr>
        <p:spPr/>
        <p:txBody>
          <a:bodyPr>
            <a:normAutofit fontScale="92500" lnSpcReduction="20000"/>
          </a:bodyPr>
          <a:lstStyle/>
          <a:p>
            <a:pPr algn="just"/>
            <a:r>
              <a:rPr lang="en-US" dirty="0">
                <a:latin typeface="Times New Roman" pitchFamily="18" charset="0"/>
                <a:cs typeface="Times New Roman" pitchFamily="18" charset="0"/>
              </a:rPr>
              <a:t>Bloom's Mastery Learning focuses on breaking down learning into smaller, sequential steps.</a:t>
            </a:r>
          </a:p>
          <a:p>
            <a:pPr algn="just"/>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Set clear learning objectives for each lesson, ensuring they are specific, measurable, achievable, relevant, and time-bound (SMART).</a:t>
            </a:r>
          </a:p>
          <a:p>
            <a:pPr algn="just"/>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Assess student teachers' understanding of each objective using formative assessments, such as quizzes, concept maps, or discussions</a:t>
            </a:r>
            <a:endParaRPr lang="en-IN" dirty="0">
              <a:latin typeface="Times New Roman" pitchFamily="18" charset="0"/>
              <a:cs typeface="Times New Roman" pitchFamily="18" charset="0"/>
            </a:endParaRPr>
          </a:p>
          <a:p>
            <a:endParaRPr lang="en-IN" dirty="0"/>
          </a:p>
        </p:txBody>
      </p:sp>
    </p:spTree>
    <p:extLst>
      <p:ext uri="{BB962C8B-B14F-4D97-AF65-F5344CB8AC3E}">
        <p14:creationId xmlns:p14="http://schemas.microsoft.com/office/powerpoint/2010/main" val="1205442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latin typeface="Times New Roman" pitchFamily="18" charset="0"/>
                <a:cs typeface="Times New Roman" pitchFamily="18" charset="0"/>
              </a:rPr>
              <a:t>Mastery learning components</a:t>
            </a:r>
            <a:endParaRPr lang="en-IN"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Small Discrete Units</a:t>
            </a:r>
          </a:p>
          <a:p>
            <a:r>
              <a:rPr lang="en-US" dirty="0" smtClean="0">
                <a:latin typeface="Times New Roman" pitchFamily="18" charset="0"/>
                <a:cs typeface="Times New Roman" pitchFamily="18" charset="0"/>
              </a:rPr>
              <a:t>A logical sequence</a:t>
            </a:r>
          </a:p>
          <a:p>
            <a:r>
              <a:rPr lang="en-US" dirty="0" smtClean="0">
                <a:latin typeface="Times New Roman" pitchFamily="18" charset="0"/>
                <a:cs typeface="Times New Roman" pitchFamily="18" charset="0"/>
              </a:rPr>
              <a:t>Demonstration of Mastery at end of each lesson.</a:t>
            </a:r>
          </a:p>
          <a:p>
            <a:r>
              <a:rPr lang="en-US" dirty="0" smtClean="0">
                <a:latin typeface="Times New Roman" pitchFamily="18" charset="0"/>
                <a:cs typeface="Times New Roman" pitchFamily="18" charset="0"/>
              </a:rPr>
              <a:t>Additional activities for students needing extra help or practice to attain mastery.</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829199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US" sz="3600" b="1" dirty="0">
                <a:solidFill>
                  <a:srgbClr val="7030A0"/>
                </a:solidFill>
                <a:latin typeface="Times New Roman" pitchFamily="18" charset="0"/>
                <a:cs typeface="Times New Roman" pitchFamily="18" charset="0"/>
              </a:rPr>
              <a:t>Characteristics of Mastery Learning</a:t>
            </a:r>
            <a:endParaRPr lang="en-IN" sz="36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en-US" dirty="0" smtClean="0">
                <a:latin typeface="Times New Roman" pitchFamily="18" charset="0"/>
                <a:cs typeface="Times New Roman" pitchFamily="18" charset="0"/>
              </a:rPr>
              <a:t>Mastery </a:t>
            </a:r>
            <a:r>
              <a:rPr lang="en-US" dirty="0">
                <a:latin typeface="Times New Roman" pitchFamily="18" charset="0"/>
                <a:cs typeface="Times New Roman" pitchFamily="18" charset="0"/>
              </a:rPr>
              <a:t>of any subject is defined in terms of sets of measure objectives which represent the course of unit. Each unit accompanies its own objectives.</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The substance is then divided into a larger set of relatively small learning unit</a:t>
            </a:r>
            <a:r>
              <a:rPr lang="en-US" dirty="0" smtClean="0">
                <a:latin typeface="Times New Roman" pitchFamily="18" charset="0"/>
                <a:cs typeface="Times New Roman" pitchFamily="18" charset="0"/>
              </a:rPr>
              <a:t>.</a:t>
            </a:r>
          </a:p>
          <a:p>
            <a:pPr algn="just"/>
            <a:r>
              <a:rPr lang="en-US" dirty="0">
                <a:latin typeface="Times New Roman" pitchFamily="18" charset="0"/>
                <a:cs typeface="Times New Roman" pitchFamily="18" charset="0"/>
              </a:rPr>
              <a:t>Learning materials are then identified. After this, the instructional strategy is selected.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Each </a:t>
            </a:r>
            <a:r>
              <a:rPr lang="en-US" dirty="0">
                <a:latin typeface="Times New Roman" pitchFamily="18" charset="0"/>
                <a:cs typeface="Times New Roman" pitchFamily="18" charset="0"/>
              </a:rPr>
              <a:t>unit is accompanied by brief diagnostic tests to measure the pupils’ progress.</a:t>
            </a:r>
            <a:endParaRPr lang="en-US" dirty="0" smtClean="0">
              <a:latin typeface="Times New Roman" pitchFamily="18" charset="0"/>
              <a:cs typeface="Times New Roman" pitchFamily="18" charset="0"/>
            </a:endParaRPr>
          </a:p>
          <a:p>
            <a:pPr algn="just"/>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265055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marL="0" indent="0">
              <a:buNone/>
            </a:pPr>
            <a:r>
              <a:rPr lang="en-US" sz="2000" dirty="0" smtClean="0">
                <a:latin typeface="Times New Roman" pitchFamily="18" charset="0"/>
                <a:cs typeface="Times New Roman" pitchFamily="18" charset="0"/>
              </a:rPr>
              <a:t>Mastery </a:t>
            </a:r>
            <a:r>
              <a:rPr lang="en-US" sz="2000" dirty="0">
                <a:latin typeface="Times New Roman" pitchFamily="18" charset="0"/>
                <a:cs typeface="Times New Roman" pitchFamily="18" charset="0"/>
              </a:rPr>
              <a:t>learning model in terms of the basic </a:t>
            </a:r>
            <a:r>
              <a:rPr lang="en-US" sz="2000" dirty="0" smtClean="0">
                <a:latin typeface="Times New Roman" pitchFamily="18" charset="0"/>
                <a:cs typeface="Times New Roman" pitchFamily="18" charset="0"/>
              </a:rPr>
              <a:t>elements</a:t>
            </a:r>
          </a:p>
          <a:p>
            <a:pPr marL="514350" indent="-514350">
              <a:buAutoNum type="arabicPeriod"/>
            </a:pPr>
            <a:r>
              <a:rPr lang="en-US" sz="2000" dirty="0" smtClean="0">
                <a:latin typeface="Times New Roman" pitchFamily="18" charset="0"/>
                <a:cs typeface="Times New Roman" pitchFamily="18" charset="0"/>
              </a:rPr>
              <a:t>Focus</a:t>
            </a:r>
            <a:r>
              <a:rPr lang="en-US" sz="2000" dirty="0">
                <a:latin typeface="Times New Roman" pitchFamily="18" charset="0"/>
                <a:cs typeface="Times New Roman" pitchFamily="18" charset="0"/>
              </a:rPr>
              <a:t>:- Its aim is to control the pace of the students ,his aptitudes, his previous knowledge of the subject</a:t>
            </a:r>
            <a:r>
              <a:rPr lang="en-US" sz="2000" dirty="0" smtClean="0">
                <a:latin typeface="Times New Roman" pitchFamily="18" charset="0"/>
                <a:cs typeface="Times New Roman" pitchFamily="18" charset="0"/>
              </a:rPr>
              <a:t>.</a:t>
            </a:r>
          </a:p>
          <a:p>
            <a:pPr marL="0" indent="0">
              <a:buNone/>
            </a:pPr>
            <a:endParaRPr lang="en-US" dirty="0" smtClean="0"/>
          </a:p>
          <a:p>
            <a:endParaRPr lang="en-IN"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412776"/>
            <a:ext cx="8352928"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0642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4000" b="1" dirty="0" smtClean="0">
                <a:solidFill>
                  <a:srgbClr val="7030A0"/>
                </a:solidFill>
                <a:latin typeface="Times New Roman" pitchFamily="18" charset="0"/>
                <a:cs typeface="Times New Roman" pitchFamily="18" charset="0"/>
              </a:rPr>
              <a:t>Merits </a:t>
            </a:r>
            <a:r>
              <a:rPr lang="en-US" sz="4000" b="1" dirty="0">
                <a:solidFill>
                  <a:srgbClr val="7030A0"/>
                </a:solidFill>
                <a:latin typeface="Times New Roman" pitchFamily="18" charset="0"/>
                <a:cs typeface="Times New Roman" pitchFamily="18" charset="0"/>
              </a:rPr>
              <a:t>of Mastery Learning Model </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IN" dirty="0"/>
          </a:p>
        </p:txBody>
      </p:sp>
      <p:sp>
        <p:nvSpPr>
          <p:cNvPr id="3" name="Content Placeholder 2"/>
          <p:cNvSpPr>
            <a:spLocks noGrp="1"/>
          </p:cNvSpPr>
          <p:nvPr>
            <p:ph idx="1"/>
          </p:nvPr>
        </p:nvSpPr>
        <p:spPr>
          <a:xfrm>
            <a:off x="457200" y="1052736"/>
            <a:ext cx="8229600" cy="5073427"/>
          </a:xfrm>
        </p:spPr>
        <p:txBody>
          <a:bodyPr>
            <a:noAutofit/>
          </a:bodyPr>
          <a:lstStyle/>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Helps students what they have learned and what they need to learn better. </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Correctives are individualized. </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Prevents minor learning difficulties from accumulating and becoming major learning problems. </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Help students overcome their individual learning difficulties. </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Offers students a second chance at success. </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Special enrichment activities to broaden learning experiences. </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Reduces the variation in students' achievement levels. </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Students are given extended time to master the learning objectives. </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Can break cycle of failure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8700999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774</Words>
  <Application>Microsoft Office PowerPoint</Application>
  <PresentationFormat>On-screen Show (4:3)</PresentationFormat>
  <Paragraphs>73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UNIT-II Teaching Models</vt:lpstr>
      <vt:lpstr>Teaching models Meaning</vt:lpstr>
      <vt:lpstr>Teaching Models</vt:lpstr>
      <vt:lpstr>FUNDAMENTAL ELEMENTS OF TEACHING MODEL</vt:lpstr>
      <vt:lpstr>Bloom's Mastery Learning</vt:lpstr>
      <vt:lpstr>Mastery learning components</vt:lpstr>
      <vt:lpstr>Characteristics of Mastery Learning</vt:lpstr>
      <vt:lpstr>PowerPoint Presentation</vt:lpstr>
      <vt:lpstr> Merits of Mastery Learning Model  </vt:lpstr>
      <vt:lpstr>Demerits</vt:lpstr>
      <vt:lpstr>Skinner’s Operant Training Model</vt:lpstr>
      <vt:lpstr>PowerPoint Presentation</vt:lpstr>
      <vt:lpstr>Key Principles of Operant Conditioning</vt:lpstr>
      <vt:lpstr>. Glaser's Basic Teaching Model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god win</dc:creator>
  <cp:lastModifiedBy>god win</cp:lastModifiedBy>
  <cp:revision>12</cp:revision>
  <dcterms:created xsi:type="dcterms:W3CDTF">2026-03-30T05:44:55Z</dcterms:created>
  <dcterms:modified xsi:type="dcterms:W3CDTF">2026-03-30T12:09:59Z</dcterms:modified>
</cp:coreProperties>
</file>