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7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0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81B96C-974E-4A6D-B091-C3CECDE77518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195701A-2B3A-46A0-A41D-6011EF86C1AA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Functions of Teaching Model</a:t>
          </a:r>
          <a:endParaRPr lang="en-IN" dirty="0">
            <a:solidFill>
              <a:srgbClr val="FF0000"/>
            </a:solidFill>
          </a:endParaRPr>
        </a:p>
      </dgm:t>
    </dgm:pt>
    <dgm:pt modelId="{363EA70B-3061-40E3-8B51-3D4633089ADD}" type="parTrans" cxnId="{A952D612-9A3C-486C-BA65-43E587F5F887}">
      <dgm:prSet/>
      <dgm:spPr/>
      <dgm:t>
        <a:bodyPr/>
        <a:lstStyle/>
        <a:p>
          <a:endParaRPr lang="en-IN"/>
        </a:p>
      </dgm:t>
    </dgm:pt>
    <dgm:pt modelId="{28CE73E2-0BEF-4589-952F-4A4AFC4CC7DF}" type="sibTrans" cxnId="{A952D612-9A3C-486C-BA65-43E587F5F887}">
      <dgm:prSet/>
      <dgm:spPr/>
      <dgm:t>
        <a:bodyPr/>
        <a:lstStyle/>
        <a:p>
          <a:endParaRPr lang="en-IN"/>
        </a:p>
      </dgm:t>
    </dgm:pt>
    <dgm:pt modelId="{A594A028-04CF-4458-A04D-E1427C6BC6DE}">
      <dgm:prSet phldrT="[Text]"/>
      <dgm:spPr/>
      <dgm:t>
        <a:bodyPr/>
        <a:lstStyle/>
        <a:p>
          <a:r>
            <a:rPr lang="en-US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Designing  and  specifying instructional objectives</a:t>
          </a:r>
          <a:endParaRPr lang="en-IN" dirty="0">
            <a:solidFill>
              <a:srgbClr val="FFFF00"/>
            </a:solidFill>
          </a:endParaRPr>
        </a:p>
      </dgm:t>
    </dgm:pt>
    <dgm:pt modelId="{4A452119-0E62-44D0-BA8E-7DC05147CC46}" type="parTrans" cxnId="{B43C871E-EBC6-41F4-8953-59D6CE3138F3}">
      <dgm:prSet/>
      <dgm:spPr/>
      <dgm:t>
        <a:bodyPr/>
        <a:lstStyle/>
        <a:p>
          <a:endParaRPr lang="en-IN"/>
        </a:p>
      </dgm:t>
    </dgm:pt>
    <dgm:pt modelId="{F8BA67BF-83C9-4AC6-86EF-8B413EF1A322}" type="sibTrans" cxnId="{B43C871E-EBC6-41F4-8953-59D6CE3138F3}">
      <dgm:prSet/>
      <dgm:spPr/>
      <dgm:t>
        <a:bodyPr/>
        <a:lstStyle/>
        <a:p>
          <a:endParaRPr lang="en-IN"/>
        </a:p>
      </dgm:t>
    </dgm:pt>
    <dgm:pt modelId="{3C32C7EA-CD9C-471A-B5EF-B7D29492C56E}">
      <dgm:prSet phldrT="[Text]"/>
      <dgm:spPr/>
      <dgm:t>
        <a:bodyPr/>
        <a:lstStyle/>
        <a:p>
          <a:r>
            <a:rPr lang="en-US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Specifying the teaching – learning activities.</a:t>
          </a:r>
          <a:endParaRPr lang="en-IN" dirty="0">
            <a:solidFill>
              <a:srgbClr val="FFFF00"/>
            </a:solidFill>
          </a:endParaRPr>
        </a:p>
      </dgm:t>
    </dgm:pt>
    <dgm:pt modelId="{EAE8BC4A-47D5-4800-B53A-D45AA9FC2686}" type="parTrans" cxnId="{F5117A25-0E2A-48BE-98FF-409F6081B53D}">
      <dgm:prSet/>
      <dgm:spPr/>
      <dgm:t>
        <a:bodyPr/>
        <a:lstStyle/>
        <a:p>
          <a:endParaRPr lang="en-IN"/>
        </a:p>
      </dgm:t>
    </dgm:pt>
    <dgm:pt modelId="{C1FBB048-69EB-4A92-BDAA-3D5D8D788CA2}" type="sibTrans" cxnId="{F5117A25-0E2A-48BE-98FF-409F6081B53D}">
      <dgm:prSet/>
      <dgm:spPr/>
      <dgm:t>
        <a:bodyPr/>
        <a:lstStyle/>
        <a:p>
          <a:endParaRPr lang="en-IN"/>
        </a:p>
      </dgm:t>
    </dgm:pt>
    <dgm:pt modelId="{78AA0ED3-E2AA-4E0F-B2FD-955064388FE9}">
      <dgm:prSet phldrT="[Text]"/>
      <dgm:spPr/>
      <dgm:t>
        <a:bodyPr/>
        <a:lstStyle/>
        <a:p>
          <a:r>
            <a:rPr lang="en-US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Developing and selecting instructional materials.</a:t>
          </a:r>
          <a:endParaRPr lang="en-IN" dirty="0">
            <a:solidFill>
              <a:srgbClr val="FFFF00"/>
            </a:solidFill>
          </a:endParaRPr>
        </a:p>
      </dgm:t>
    </dgm:pt>
    <dgm:pt modelId="{22B8F71A-E124-428D-955D-B214C434A227}" type="parTrans" cxnId="{8ED25F08-67CF-4ED7-9379-A0F43FBDB916}">
      <dgm:prSet/>
      <dgm:spPr/>
      <dgm:t>
        <a:bodyPr/>
        <a:lstStyle/>
        <a:p>
          <a:endParaRPr lang="en-IN"/>
        </a:p>
      </dgm:t>
    </dgm:pt>
    <dgm:pt modelId="{FBFF7B24-83A9-489C-A85D-C07A0C80C654}" type="sibTrans" cxnId="{8ED25F08-67CF-4ED7-9379-A0F43FBDB916}">
      <dgm:prSet/>
      <dgm:spPr/>
      <dgm:t>
        <a:bodyPr/>
        <a:lstStyle/>
        <a:p>
          <a:endParaRPr lang="en-IN"/>
        </a:p>
      </dgm:t>
    </dgm:pt>
    <dgm:pt modelId="{49E5FD6C-6D09-446C-992A-8F1AF1A021C7}" type="pres">
      <dgm:prSet presAssocID="{DA81B96C-974E-4A6D-B091-C3CECDE7751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IN"/>
        </a:p>
      </dgm:t>
    </dgm:pt>
    <dgm:pt modelId="{D2B4D508-E0EA-4929-8CF8-202D6F9F9A5E}" type="pres">
      <dgm:prSet presAssocID="{3195701A-2B3A-46A0-A41D-6011EF86C1AA}" presName="singleCycle" presStyleCnt="0"/>
      <dgm:spPr/>
    </dgm:pt>
    <dgm:pt modelId="{0D4BA2C8-671C-47B4-B63C-2E3D74EA23D1}" type="pres">
      <dgm:prSet presAssocID="{3195701A-2B3A-46A0-A41D-6011EF86C1AA}" presName="singleCenter" presStyleLbl="node1" presStyleIdx="0" presStyleCnt="4" custScaleX="175000" custScaleY="57071" custLinFactNeighborX="3810" custLinFactNeighborY="-11102">
        <dgm:presLayoutVars>
          <dgm:chMax val="7"/>
          <dgm:chPref val="7"/>
        </dgm:presLayoutVars>
      </dgm:prSet>
      <dgm:spPr/>
      <dgm:t>
        <a:bodyPr/>
        <a:lstStyle/>
        <a:p>
          <a:endParaRPr lang="en-IN"/>
        </a:p>
      </dgm:t>
    </dgm:pt>
    <dgm:pt modelId="{3DBD50BD-D4AC-4C5C-8035-D153756D8733}" type="pres">
      <dgm:prSet presAssocID="{4A452119-0E62-44D0-BA8E-7DC05147CC46}" presName="Name56" presStyleLbl="parChTrans1D2" presStyleIdx="0" presStyleCnt="3"/>
      <dgm:spPr/>
      <dgm:t>
        <a:bodyPr/>
        <a:lstStyle/>
        <a:p>
          <a:endParaRPr lang="en-IN"/>
        </a:p>
      </dgm:t>
    </dgm:pt>
    <dgm:pt modelId="{D25AA137-6611-438A-9799-9882A471C6F9}" type="pres">
      <dgm:prSet presAssocID="{A594A028-04CF-4458-A04D-E1427C6BC6DE}" presName="text0" presStyleLbl="node1" presStyleIdx="1" presStyleCnt="4" custScaleX="414525" custScaleY="103462" custRadScaleRad="100927" custRadScaleInc="-289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1519EAF-DEA9-4A90-84B2-026DA2AB2418}" type="pres">
      <dgm:prSet presAssocID="{EAE8BC4A-47D5-4800-B53A-D45AA9FC2686}" presName="Name56" presStyleLbl="parChTrans1D2" presStyleIdx="1" presStyleCnt="3"/>
      <dgm:spPr/>
      <dgm:t>
        <a:bodyPr/>
        <a:lstStyle/>
        <a:p>
          <a:endParaRPr lang="en-IN"/>
        </a:p>
      </dgm:t>
    </dgm:pt>
    <dgm:pt modelId="{CDEFBA2F-1626-4066-8F1A-AA87823D40DB}" type="pres">
      <dgm:prSet presAssocID="{3C32C7EA-CD9C-471A-B5EF-B7D29492C56E}" presName="text0" presStyleLbl="node1" presStyleIdx="2" presStyleCnt="4" custScaleX="389097" custScaleY="105066" custRadScaleRad="128232" custRadScaleInc="-171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580A777-4DEC-47AE-8273-9C2FFCC05C9E}" type="pres">
      <dgm:prSet presAssocID="{22B8F71A-E124-428D-955D-B214C434A227}" presName="Name56" presStyleLbl="parChTrans1D2" presStyleIdx="2" presStyleCnt="3"/>
      <dgm:spPr/>
      <dgm:t>
        <a:bodyPr/>
        <a:lstStyle/>
        <a:p>
          <a:endParaRPr lang="en-IN"/>
        </a:p>
      </dgm:t>
    </dgm:pt>
    <dgm:pt modelId="{213626C7-5665-46B2-91ED-8E5D17753F66}" type="pres">
      <dgm:prSet presAssocID="{78AA0ED3-E2AA-4E0F-B2FD-955064388FE9}" presName="text0" presStyleLbl="node1" presStyleIdx="3" presStyleCnt="4" custScaleX="346184" custScaleY="128644" custRadScaleRad="146536" custRadScaleInc="1237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EFA982CC-1533-4289-AF97-57868669CBDA}" type="presOf" srcId="{22B8F71A-E124-428D-955D-B214C434A227}" destId="{6580A777-4DEC-47AE-8273-9C2FFCC05C9E}" srcOrd="0" destOrd="0" presId="urn:microsoft.com/office/officeart/2008/layout/RadialCluster"/>
    <dgm:cxn modelId="{41D5B7D4-F2C6-4F52-8148-42FD8C3E6B38}" type="presOf" srcId="{EAE8BC4A-47D5-4800-B53A-D45AA9FC2686}" destId="{31519EAF-DEA9-4A90-84B2-026DA2AB2418}" srcOrd="0" destOrd="0" presId="urn:microsoft.com/office/officeart/2008/layout/RadialCluster"/>
    <dgm:cxn modelId="{805848A3-8D31-4E23-9AEA-05042A7447FA}" type="presOf" srcId="{3C32C7EA-CD9C-471A-B5EF-B7D29492C56E}" destId="{CDEFBA2F-1626-4066-8F1A-AA87823D40DB}" srcOrd="0" destOrd="0" presId="urn:microsoft.com/office/officeart/2008/layout/RadialCluster"/>
    <dgm:cxn modelId="{BB439923-2355-4E97-AF7E-739B12941E12}" type="presOf" srcId="{3195701A-2B3A-46A0-A41D-6011EF86C1AA}" destId="{0D4BA2C8-671C-47B4-B63C-2E3D74EA23D1}" srcOrd="0" destOrd="0" presId="urn:microsoft.com/office/officeart/2008/layout/RadialCluster"/>
    <dgm:cxn modelId="{B43C871E-EBC6-41F4-8953-59D6CE3138F3}" srcId="{3195701A-2B3A-46A0-A41D-6011EF86C1AA}" destId="{A594A028-04CF-4458-A04D-E1427C6BC6DE}" srcOrd="0" destOrd="0" parTransId="{4A452119-0E62-44D0-BA8E-7DC05147CC46}" sibTransId="{F8BA67BF-83C9-4AC6-86EF-8B413EF1A322}"/>
    <dgm:cxn modelId="{18FBBC21-42D3-4F7C-B2E7-71DB43144825}" type="presOf" srcId="{DA81B96C-974E-4A6D-B091-C3CECDE77518}" destId="{49E5FD6C-6D09-446C-992A-8F1AF1A021C7}" srcOrd="0" destOrd="0" presId="urn:microsoft.com/office/officeart/2008/layout/RadialCluster"/>
    <dgm:cxn modelId="{CE1F73E1-2B47-4BFC-A351-2F1BDB8C3CB0}" type="presOf" srcId="{4A452119-0E62-44D0-BA8E-7DC05147CC46}" destId="{3DBD50BD-D4AC-4C5C-8035-D153756D8733}" srcOrd="0" destOrd="0" presId="urn:microsoft.com/office/officeart/2008/layout/RadialCluster"/>
    <dgm:cxn modelId="{08942813-E4C8-4FD4-8F1C-559F6C8FF1E2}" type="presOf" srcId="{A594A028-04CF-4458-A04D-E1427C6BC6DE}" destId="{D25AA137-6611-438A-9799-9882A471C6F9}" srcOrd="0" destOrd="0" presId="urn:microsoft.com/office/officeart/2008/layout/RadialCluster"/>
    <dgm:cxn modelId="{86022B04-B1A6-4A11-8B8C-A89E1A9466B4}" type="presOf" srcId="{78AA0ED3-E2AA-4E0F-B2FD-955064388FE9}" destId="{213626C7-5665-46B2-91ED-8E5D17753F66}" srcOrd="0" destOrd="0" presId="urn:microsoft.com/office/officeart/2008/layout/RadialCluster"/>
    <dgm:cxn modelId="{F5117A25-0E2A-48BE-98FF-409F6081B53D}" srcId="{3195701A-2B3A-46A0-A41D-6011EF86C1AA}" destId="{3C32C7EA-CD9C-471A-B5EF-B7D29492C56E}" srcOrd="1" destOrd="0" parTransId="{EAE8BC4A-47D5-4800-B53A-D45AA9FC2686}" sibTransId="{C1FBB048-69EB-4A92-BDAA-3D5D8D788CA2}"/>
    <dgm:cxn modelId="{8ED25F08-67CF-4ED7-9379-A0F43FBDB916}" srcId="{3195701A-2B3A-46A0-A41D-6011EF86C1AA}" destId="{78AA0ED3-E2AA-4E0F-B2FD-955064388FE9}" srcOrd="2" destOrd="0" parTransId="{22B8F71A-E124-428D-955D-B214C434A227}" sibTransId="{FBFF7B24-83A9-489C-A85D-C07A0C80C654}"/>
    <dgm:cxn modelId="{A952D612-9A3C-486C-BA65-43E587F5F887}" srcId="{DA81B96C-974E-4A6D-B091-C3CECDE77518}" destId="{3195701A-2B3A-46A0-A41D-6011EF86C1AA}" srcOrd="0" destOrd="0" parTransId="{363EA70B-3061-40E3-8B51-3D4633089ADD}" sibTransId="{28CE73E2-0BEF-4589-952F-4A4AFC4CC7DF}"/>
    <dgm:cxn modelId="{65970028-24B9-4984-B711-089306EEDAB2}" type="presParOf" srcId="{49E5FD6C-6D09-446C-992A-8F1AF1A021C7}" destId="{D2B4D508-E0EA-4929-8CF8-202D6F9F9A5E}" srcOrd="0" destOrd="0" presId="urn:microsoft.com/office/officeart/2008/layout/RadialCluster"/>
    <dgm:cxn modelId="{479E548A-962A-46EF-9B42-2312E6E8DF7D}" type="presParOf" srcId="{D2B4D508-E0EA-4929-8CF8-202D6F9F9A5E}" destId="{0D4BA2C8-671C-47B4-B63C-2E3D74EA23D1}" srcOrd="0" destOrd="0" presId="urn:microsoft.com/office/officeart/2008/layout/RadialCluster"/>
    <dgm:cxn modelId="{7EB3FBCC-33F5-47D6-9F6C-E8F2AF83A2C5}" type="presParOf" srcId="{D2B4D508-E0EA-4929-8CF8-202D6F9F9A5E}" destId="{3DBD50BD-D4AC-4C5C-8035-D153756D8733}" srcOrd="1" destOrd="0" presId="urn:microsoft.com/office/officeart/2008/layout/RadialCluster"/>
    <dgm:cxn modelId="{D6B873EB-FF1A-4C52-B68B-7294FF5169F1}" type="presParOf" srcId="{D2B4D508-E0EA-4929-8CF8-202D6F9F9A5E}" destId="{D25AA137-6611-438A-9799-9882A471C6F9}" srcOrd="2" destOrd="0" presId="urn:microsoft.com/office/officeart/2008/layout/RadialCluster"/>
    <dgm:cxn modelId="{C28226BD-5088-40A5-A0E0-2FA42377F5C9}" type="presParOf" srcId="{D2B4D508-E0EA-4929-8CF8-202D6F9F9A5E}" destId="{31519EAF-DEA9-4A90-84B2-026DA2AB2418}" srcOrd="3" destOrd="0" presId="urn:microsoft.com/office/officeart/2008/layout/RadialCluster"/>
    <dgm:cxn modelId="{3EE07FA6-DEE4-4FAE-AD43-520EDCAE4E84}" type="presParOf" srcId="{D2B4D508-E0EA-4929-8CF8-202D6F9F9A5E}" destId="{CDEFBA2F-1626-4066-8F1A-AA87823D40DB}" srcOrd="4" destOrd="0" presId="urn:microsoft.com/office/officeart/2008/layout/RadialCluster"/>
    <dgm:cxn modelId="{8259939C-879D-4EBB-A590-7B49083A9154}" type="presParOf" srcId="{D2B4D508-E0EA-4929-8CF8-202D6F9F9A5E}" destId="{6580A777-4DEC-47AE-8273-9C2FFCC05C9E}" srcOrd="5" destOrd="0" presId="urn:microsoft.com/office/officeart/2008/layout/RadialCluster"/>
    <dgm:cxn modelId="{BA694256-47DA-4565-82DA-D7DCF038FE5E}" type="presParOf" srcId="{D2B4D508-E0EA-4929-8CF8-202D6F9F9A5E}" destId="{213626C7-5665-46B2-91ED-8E5D17753F66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4BA2C8-671C-47B4-B63C-2E3D74EA23D1}">
      <dsp:nvSpPr>
        <dsp:cNvPr id="0" name=""/>
        <dsp:cNvSpPr/>
      </dsp:nvSpPr>
      <dsp:spPr>
        <a:xfrm>
          <a:off x="2754690" y="2011523"/>
          <a:ext cx="2546985" cy="8306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rgbClr val="FF0000"/>
              </a:solidFill>
            </a:rPr>
            <a:t>Functions of Teaching Model</a:t>
          </a:r>
          <a:endParaRPr lang="en-IN" sz="2300" kern="1200" dirty="0">
            <a:solidFill>
              <a:srgbClr val="FF0000"/>
            </a:solidFill>
          </a:endParaRPr>
        </a:p>
      </dsp:txBody>
      <dsp:txXfrm>
        <a:off x="2795238" y="2052071"/>
        <a:ext cx="2465889" cy="749526"/>
      </dsp:txXfrm>
    </dsp:sp>
    <dsp:sp modelId="{3DBD50BD-D4AC-4C5C-8035-D153756D8733}">
      <dsp:nvSpPr>
        <dsp:cNvPr id="0" name=""/>
        <dsp:cNvSpPr/>
      </dsp:nvSpPr>
      <dsp:spPr>
        <a:xfrm rot="15736435">
          <a:off x="3491234" y="1591719"/>
          <a:ext cx="84729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4729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5AA137-6611-438A-9799-9882A471C6F9}">
      <dsp:nvSpPr>
        <dsp:cNvPr id="0" name=""/>
        <dsp:cNvSpPr/>
      </dsp:nvSpPr>
      <dsp:spPr>
        <a:xfrm>
          <a:off x="1768410" y="163025"/>
          <a:ext cx="4042163" cy="10088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Designing  and  specifying instructional objectives</a:t>
          </a:r>
          <a:endParaRPr lang="en-IN" sz="2500" kern="1200" dirty="0">
            <a:solidFill>
              <a:srgbClr val="FFFF00"/>
            </a:solidFill>
          </a:endParaRPr>
        </a:p>
      </dsp:txBody>
      <dsp:txXfrm>
        <a:off x="1817660" y="212275"/>
        <a:ext cx="3943663" cy="910390"/>
      </dsp:txXfrm>
    </dsp:sp>
    <dsp:sp modelId="{31519EAF-DEA9-4A90-84B2-026DA2AB2418}">
      <dsp:nvSpPr>
        <dsp:cNvPr id="0" name=""/>
        <dsp:cNvSpPr/>
      </dsp:nvSpPr>
      <dsp:spPr>
        <a:xfrm rot="2173804">
          <a:off x="4507098" y="3110874"/>
          <a:ext cx="9093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0935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FBA2F-1626-4066-8F1A-AA87823D40DB}">
      <dsp:nvSpPr>
        <dsp:cNvPr id="0" name=""/>
        <dsp:cNvSpPr/>
      </dsp:nvSpPr>
      <dsp:spPr>
        <a:xfrm>
          <a:off x="4130592" y="3379602"/>
          <a:ext cx="3794207" cy="10245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Specifying the teaching – learning activities.</a:t>
          </a:r>
          <a:endParaRPr lang="en-IN" sz="2700" kern="1200" dirty="0">
            <a:solidFill>
              <a:srgbClr val="FFFF00"/>
            </a:solidFill>
          </a:endParaRPr>
        </a:p>
      </dsp:txBody>
      <dsp:txXfrm>
        <a:off x="4180605" y="3429615"/>
        <a:ext cx="3694181" cy="924505"/>
      </dsp:txXfrm>
    </dsp:sp>
    <dsp:sp modelId="{6580A777-4DEC-47AE-8273-9C2FFCC05C9E}">
      <dsp:nvSpPr>
        <dsp:cNvPr id="0" name=""/>
        <dsp:cNvSpPr/>
      </dsp:nvSpPr>
      <dsp:spPr>
        <a:xfrm rot="8588400">
          <a:off x="2405831" y="3198178"/>
          <a:ext cx="118704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8704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3626C7-5665-46B2-91ED-8E5D17753F66}">
      <dsp:nvSpPr>
        <dsp:cNvPr id="0" name=""/>
        <dsp:cNvSpPr/>
      </dsp:nvSpPr>
      <dsp:spPr>
        <a:xfrm>
          <a:off x="0" y="3554210"/>
          <a:ext cx="3375748" cy="12544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rPr>
            <a:t>Developing and selecting instructional materials.</a:t>
          </a:r>
          <a:endParaRPr lang="en-IN" sz="2500" kern="1200" dirty="0">
            <a:solidFill>
              <a:srgbClr val="FFFF00"/>
            </a:solidFill>
          </a:endParaRPr>
        </a:p>
      </dsp:txBody>
      <dsp:txXfrm>
        <a:off x="61237" y="3615447"/>
        <a:ext cx="3253274" cy="11319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58CB74-1BC7-47C8-AD1F-5C2E8D979560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E82DB1F-1C93-4C18-9364-BBD947E11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CB74-1BC7-47C8-AD1F-5C2E8D979560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DB1F-1C93-4C18-9364-BBD947E11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CB74-1BC7-47C8-AD1F-5C2E8D979560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DB1F-1C93-4C18-9364-BBD947E11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58CB74-1BC7-47C8-AD1F-5C2E8D979560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82DB1F-1C93-4C18-9364-BBD947E111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58CB74-1BC7-47C8-AD1F-5C2E8D979560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E82DB1F-1C93-4C18-9364-BBD947E11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CB74-1BC7-47C8-AD1F-5C2E8D979560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DB1F-1C93-4C18-9364-BBD947E111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CB74-1BC7-47C8-AD1F-5C2E8D979560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DB1F-1C93-4C18-9364-BBD947E111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58CB74-1BC7-47C8-AD1F-5C2E8D979560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82DB1F-1C93-4C18-9364-BBD947E111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8CB74-1BC7-47C8-AD1F-5C2E8D979560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2DB1F-1C93-4C18-9364-BBD947E11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58CB74-1BC7-47C8-AD1F-5C2E8D979560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82DB1F-1C93-4C18-9364-BBD947E111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58CB74-1BC7-47C8-AD1F-5C2E8D979560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82DB1F-1C93-4C18-9364-BBD947E111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58CB74-1BC7-47C8-AD1F-5C2E8D979560}" type="datetimeFigureOut">
              <a:rPr lang="en-US" smtClean="0"/>
              <a:pPr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E82DB1F-1C93-4C18-9364-BBD947E11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1295401"/>
            <a:ext cx="3810000" cy="9906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UNIT-IV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514600"/>
            <a:ext cx="7696200" cy="1199704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MODELS OF TEACHING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410200" y="4724400"/>
            <a:ext cx="2971800" cy="12954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Dr. A.PACKIAM</a:t>
            </a:r>
          </a:p>
          <a:p>
            <a:pPr algn="ctr"/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Asst.Prof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in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Phy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 Science Education, SCCE.</a:t>
            </a: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686800" cy="5241925"/>
          </a:xfrm>
        </p:spPr>
        <p:txBody>
          <a:bodyPr>
            <a:normAutofit/>
          </a:bodyPr>
          <a:lstStyle/>
          <a:p>
            <a:pPr marL="624078" indent="-514350" algn="just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Important Philosophical Teaching Model: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 algn="just">
              <a:buFont typeface="Wingdings" pitchFamily="2" charset="2"/>
              <a:buChar char="q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John Locke's impression model of teaching.</a:t>
            </a:r>
          </a:p>
          <a:p>
            <a:pPr marL="566928" indent="-457200" algn="just">
              <a:buFont typeface="Wingdings" pitchFamily="2" charset="2"/>
              <a:buChar char="q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Plato`s insight teaching model</a:t>
            </a:r>
          </a:p>
          <a:p>
            <a:pPr marL="566928" indent="-457200" algn="just">
              <a:buFont typeface="Wingdings" pitchFamily="2" charset="2"/>
              <a:buChar char="q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Immanuel Kant's rule model of teaching</a:t>
            </a:r>
          </a:p>
          <a:p>
            <a:pPr marL="624078" indent="-514350" algn="just">
              <a:buFont typeface="Arial" pitchFamily="34" charset="0"/>
              <a:buChar char="•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just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Important Psychological Teaching Models:</a:t>
            </a:r>
          </a:p>
          <a:p>
            <a:pPr marL="624078" indent="-514350" algn="just"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Robert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Glaser's basic teaching model</a:t>
            </a:r>
          </a:p>
          <a:p>
            <a:pPr marL="624078" indent="-514350" algn="just"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Daniel Davies computer based teaching model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24078" indent="-514350" algn="just">
              <a:buFont typeface="Arial" pitchFamily="34" charset="0"/>
              <a:buChar char="•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Interaction model (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Flander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just">
              <a:buFont typeface="Arial" pitchFamily="34" charset="0"/>
              <a:buChar char="•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just">
              <a:buFont typeface="+mj-lt"/>
              <a:buAutoNum type="alphaUcPeriod"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Important Modern Teaching Models: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Information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processing models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Social interaction models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Personal development models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Behavioral modification models.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600" b="1" dirty="0" smtClean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PHILOSOPHICAL TEACHING MODELS</a:t>
            </a:r>
            <a:endParaRPr lang="en-US" sz="2600" b="1" dirty="0">
              <a:solidFill>
                <a:srgbClr val="B70D1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John Locke's Impression Model of Teaching.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John Locke was born on 29  August 1632, in wring ton of Somerset district of England. He was a multifaceted personality, an oxford scholar, economist, political operative, physician and a medical researcher.</a:t>
            </a:r>
          </a:p>
          <a:p>
            <a:pPr algn="just"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he purpose of Education is to produce an individual with a sound mind in a sound body so as better serve his country.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content of education have to to facilitate each student to get moral, social and vocational knowledge and to involve in social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service.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Sensory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experiences play an important role in the process of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learning.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Perception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has two components are sensation and the meaningful interpretation sensations.</a:t>
            </a:r>
          </a:p>
          <a:p>
            <a:pPr algn="just">
              <a:lnSpc>
                <a:spcPct val="150000"/>
              </a:lnSpc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600" b="1" dirty="0" smtClean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PLATOS INSIGHT MODEL</a:t>
            </a:r>
            <a:endParaRPr lang="en-US" sz="2600" b="1" dirty="0">
              <a:solidFill>
                <a:srgbClr val="B70D1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Plato was born in Athens of the ancient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country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Greece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between 424 and 423B.C in an aristocratic family. In his youth, Plato showed interest in poetry and being a poet, later when he met Socrates, he burnt his poems and turned to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philosophy.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Sense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perception does not reveal the true reality of things, but gives us mere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appearances.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has to enquire by raising question like `why` `how` what is the subject obtained data to logical analysis to arrive at the true knowledge.</a:t>
            </a:r>
          </a:p>
          <a:p>
            <a:pPr algn="just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4800" y="990600"/>
            <a:ext cx="8686800" cy="50895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following are the steps involved in Plato's  teaching method.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Through questioning, testing the previous knowledge of the students about a particular thing or concept.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Through questioning, help the students to find the elements present in the particular thing or concept.</a:t>
            </a:r>
          </a:p>
          <a:p>
            <a:pPr marL="624078" indent="-514350">
              <a:buFont typeface="+mj-lt"/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third step is classification and categorization of the elements identified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Autofit/>
          </a:bodyPr>
          <a:lstStyle/>
          <a:p>
            <a:pPr algn="ctr"/>
            <a:r>
              <a:rPr lang="en-US" sz="2600" b="1" dirty="0" smtClean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IMMANUEL KANTS RULE MODEL OF TEACHING</a:t>
            </a:r>
            <a:endParaRPr lang="en-US" sz="2600" b="1" dirty="0">
              <a:solidFill>
                <a:srgbClr val="B70D1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762000" y="1219200"/>
            <a:ext cx="7772400" cy="525475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Immanuel Kant was born on 22 April 1724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German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philosopher (1724–1804)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Father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critical philosophy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Believed in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reason, morality, and autonomy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Education → develops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rational &amp; moral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beings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Education should focus on:</a:t>
            </a:r>
          </a:p>
          <a:p>
            <a:pPr lvl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Discipline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(order, control)</a:t>
            </a:r>
          </a:p>
          <a:p>
            <a:pPr lvl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(knowledge &amp; skills)</a:t>
            </a:r>
          </a:p>
          <a:p>
            <a:pPr lvl="1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Morality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(values &amp; ethics)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Main aim: To make learners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autonomous &amp; responsible citizens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838200"/>
            <a:ext cx="7696200" cy="56357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300" b="1" dirty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Meaning of Rule Model of Teaching</a:t>
            </a:r>
          </a:p>
          <a:p>
            <a:pPr lvl="1"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Rule Model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= Teaching through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universal principles (rules)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Teachers provide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clear rules/guidelines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Learners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reason and act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based on rules</a:t>
            </a:r>
          </a:p>
          <a:p>
            <a:pPr lvl="1"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Focus: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Discipline + Morality +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Rationality</a:t>
            </a:r>
          </a:p>
          <a:p>
            <a:pPr marL="0" indent="0" algn="just">
              <a:buNone/>
            </a:pPr>
            <a:r>
              <a:rPr lang="en-US" sz="2300" b="1" dirty="0" smtClean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Principles </a:t>
            </a:r>
            <a:r>
              <a:rPr lang="en-US" sz="2300" b="1" dirty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of Kant’s Rule Model</a:t>
            </a:r>
          </a:p>
          <a:p>
            <a:pPr lvl="1"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Discipline First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– Without discipline, learning is impossible</a:t>
            </a:r>
          </a:p>
          <a:p>
            <a:pPr lvl="1"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Learning by Rules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– Students guided by universal moral laws</a:t>
            </a:r>
          </a:p>
          <a:p>
            <a:pPr lvl="1"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Autonomy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– Students must learn to think independently</a:t>
            </a:r>
          </a:p>
          <a:p>
            <a:pPr lvl="1"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Moral Development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– Education shapes character, not just skills</a:t>
            </a:r>
          </a:p>
          <a:p>
            <a:pPr lvl="1"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Practical Reasoning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– Application of rules in real-life situations</a:t>
            </a:r>
          </a:p>
          <a:p>
            <a:pPr algn="just"/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670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7467600" cy="57119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Merits of Rule Model</a:t>
            </a:r>
          </a:p>
          <a:p>
            <a:pPr marL="365760" lvl="1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✔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Develops discipline &amp;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order</a:t>
            </a:r>
          </a:p>
          <a:p>
            <a:pPr marL="365760" lvl="1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✔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Promotes moral education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✔ Builds independent, rational thinkers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✔ Provides clear structure for learning</a:t>
            </a:r>
          </a:p>
          <a:p>
            <a:pPr marL="0" indent="0">
              <a:buNone/>
            </a:pPr>
            <a:r>
              <a:rPr lang="en-US" b="1" dirty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Educational Implications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Useful in moral and value education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Effective for school discipline management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Helps in ethical decision-making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Provides foundation for citizenship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education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 lvl="1"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Kant’s Rule Model → Balance between discipline &amp; freedom</a:t>
            </a:r>
          </a:p>
          <a:p>
            <a:pPr lvl="1"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Teacher = moral guide, Student = autonomous learner</a:t>
            </a:r>
          </a:p>
          <a:p>
            <a:pPr lvl="1"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Education = shaping rational, moral, responsible citizens</a:t>
            </a:r>
          </a:p>
          <a:p>
            <a:pPr lvl="1"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807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600" b="1" dirty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FLANDERS INTERACTION ANALYSIS MODEL(FIACS)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Introduction</a:t>
            </a:r>
          </a:p>
          <a:p>
            <a:pPr lvl="1">
              <a:buFont typeface="Wingdings" pitchFamily="2" charset="2"/>
              <a:buChar char="v"/>
            </a:pPr>
            <a:r>
              <a:rPr lang="en-US" dirty="0"/>
              <a:t>Developed by Ned A. Flanders (1960s)</a:t>
            </a:r>
          </a:p>
          <a:p>
            <a:pPr lvl="1">
              <a:buFont typeface="Wingdings" pitchFamily="2" charset="2"/>
              <a:buChar char="v"/>
            </a:pPr>
            <a:r>
              <a:rPr lang="en-US" dirty="0"/>
              <a:t>Based on classroom interaction analysis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/>
              <a:t>Aims to study teacher-student communication</a:t>
            </a:r>
          </a:p>
          <a:p>
            <a:pPr lvl="1">
              <a:buFont typeface="Wingdings" pitchFamily="2" charset="2"/>
              <a:buChar char="v"/>
            </a:pPr>
            <a:r>
              <a:rPr lang="en-US" dirty="0"/>
              <a:t>Measures verbal behavior in the classroom</a:t>
            </a:r>
          </a:p>
          <a:p>
            <a:pPr marL="0" indent="0">
              <a:buNone/>
            </a:pPr>
            <a:r>
              <a:rPr lang="en-IN" sz="2300" b="1" dirty="0">
                <a:latin typeface="Times New Roman" pitchFamily="18" charset="0"/>
                <a:cs typeface="Times New Roman" pitchFamily="18" charset="0"/>
              </a:rPr>
              <a:t>Basic Idea</a:t>
            </a:r>
            <a:endParaRPr lang="en-US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Classroom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interaction = Teacher Talk + Student Talk + Silence/Confusion</a:t>
            </a:r>
          </a:p>
          <a:p>
            <a:pPr lvl="1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All verbal behaviors are classified into 10 categories</a:t>
            </a:r>
          </a:p>
          <a:p>
            <a:pPr lvl="1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Data recorded every 3 seconds during teaching</a:t>
            </a:r>
          </a:p>
          <a:p>
            <a:endParaRPr lang="en-IN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32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teaching: Meaning, definitions, and function-Models: Philosophical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teaching. models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Insight model (Plato) Impression model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Jhon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Locke)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Rule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model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kanl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)-Psychological models: Basic teaching model (Robert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Glasser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), Interaction model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Flander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Computer based model (Daniel Davis) – Modern teaching models;: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Information processing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models -, Personal models, social interaction models and Behavior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modification models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7467600" cy="5788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Categories of Interaction (FIACS</a:t>
            </a:r>
            <a:r>
              <a:rPr lang="en-IN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IN" b="1" dirty="0">
                <a:latin typeface="Times New Roman" pitchFamily="18" charset="0"/>
                <a:cs typeface="Times New Roman" pitchFamily="18" charset="0"/>
              </a:rPr>
              <a:t>A. Teacher Talk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822960" lvl="1" indent="-457200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Accepts feelings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Praises/encourages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Accepts/uses student ideas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Asks questions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Lecturing (giving facts, opinions)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Giving directions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Criticizing/justifying authority</a:t>
            </a:r>
          </a:p>
          <a:p>
            <a:pPr marL="0" indent="0">
              <a:buNone/>
            </a:pPr>
            <a:r>
              <a:rPr lang="en-IN" b="1" dirty="0">
                <a:latin typeface="Times New Roman" pitchFamily="18" charset="0"/>
                <a:cs typeface="Times New Roman" pitchFamily="18" charset="0"/>
              </a:rPr>
              <a:t>B. Student Talk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>
                <a:latin typeface="Times New Roman" pitchFamily="18" charset="0"/>
                <a:cs typeface="Times New Roman" pitchFamily="18" charset="0"/>
              </a:rPr>
            </a:br>
            <a:r>
              <a:rPr lang="en-IN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8. Student talk – Response</a:t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9. Student talk – Initiation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b="1" dirty="0">
                <a:latin typeface="Times New Roman" pitchFamily="18" charset="0"/>
                <a:cs typeface="Times New Roman" pitchFamily="18" charset="0"/>
              </a:rPr>
              <a:t>C. Silence/Confusion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10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. Silence, pause, confusion</a:t>
            </a: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94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457200"/>
            <a:ext cx="7543800" cy="6016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Teacher Talk Explained</a:t>
            </a:r>
          </a:p>
          <a:p>
            <a:pPr lvl="1"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Accepts feelings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Shows empathy (e.g., “I understand you feel nervous”).</a:t>
            </a:r>
          </a:p>
          <a:p>
            <a:pPr lvl="1"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Praises/encourages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Motivating learners.</a:t>
            </a:r>
          </a:p>
          <a:p>
            <a:pPr lvl="1"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Uses student ideas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Builds on learner contributions.</a:t>
            </a:r>
          </a:p>
          <a:p>
            <a:pPr lvl="1"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Asks questions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To stimulate thinking.</a:t>
            </a:r>
          </a:p>
          <a:p>
            <a:pPr lvl="1"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Lecturing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Explaining, giving information.</a:t>
            </a:r>
          </a:p>
          <a:p>
            <a:pPr lvl="1"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Directions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Instructing students to act.</a:t>
            </a:r>
          </a:p>
          <a:p>
            <a:pPr lvl="1"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Criticism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Correcting or controlling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Student Talk Explained</a:t>
            </a:r>
          </a:p>
          <a:p>
            <a:pPr lvl="1"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Response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Answering teacher’s questions, reacting.</a:t>
            </a:r>
          </a:p>
          <a:p>
            <a:pPr lvl="1"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Initiation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Student begins discussion or raises questions</a:t>
            </a:r>
          </a:p>
          <a:p>
            <a:pPr marL="0" indent="0" algn="just">
              <a:buNone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Silence/Confusion</a:t>
            </a:r>
          </a:p>
          <a:p>
            <a:pPr lvl="1"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Pauses, silence, or confusion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in class.</a:t>
            </a:r>
          </a:p>
          <a:p>
            <a:pPr lvl="1"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Indicates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lack of clarity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thinking time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059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304800"/>
            <a:ext cx="7772400" cy="6324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Interaction Matrix</a:t>
            </a:r>
          </a:p>
          <a:p>
            <a:pPr lvl="1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Observers record interaction every 3 seconds.</a:t>
            </a:r>
          </a:p>
          <a:p>
            <a:pPr lvl="1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Categories plotted into a 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10x10 matrix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Shows 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patterns of classroom communication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Uses of FIACS</a:t>
            </a:r>
          </a:p>
          <a:p>
            <a:pPr marL="365760" lvl="1" indent="0">
              <a:buNone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✔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Identifies </a:t>
            </a:r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dominant teaching style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✔ Measures </a:t>
            </a:r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student participation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✔ Helps teachers improve </a:t>
            </a:r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questioning skills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✔ Encourages </a:t>
            </a:r>
            <a:r>
              <a:rPr lang="en-US" sz="1900" b="1" dirty="0" smtClean="0">
                <a:latin typeface="Times New Roman" pitchFamily="18" charset="0"/>
                <a:cs typeface="Times New Roman" pitchFamily="18" charset="0"/>
              </a:rPr>
              <a:t>student-centered learning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Merits of FIACS</a:t>
            </a:r>
          </a:p>
          <a:p>
            <a:pPr lvl="1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Provides 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objective analysis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of teaching</a:t>
            </a:r>
          </a:p>
          <a:p>
            <a:pPr lvl="1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Improves 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teacher self-awareness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Encourages 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balanced interaction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Useful in 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teacher training programs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 lvl="1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Flanders’ Interaction Model = 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tool for analyzing classroom talk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Encourages balance between 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teacher authority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student freedom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Useful for 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improving teaching effectiveness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7916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Autofit/>
          </a:bodyPr>
          <a:lstStyle/>
          <a:p>
            <a:pPr algn="ctr"/>
            <a:r>
              <a:rPr lang="en-US" sz="2600" b="1" i="1" dirty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Computer-Based Model of Teaching (Daniel Davis)</a:t>
            </a:r>
            <a:r>
              <a:rPr lang="en-US" sz="2600" b="1" dirty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b="1" dirty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2600" b="1" dirty="0">
              <a:solidFill>
                <a:srgbClr val="B70D1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9248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Developed in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1971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Daniel Davis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Teaching modeled as a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system of communication &amp; information processing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Based 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cybernetics and systems theory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Uses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computer analogy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for teaching-learning process</a:t>
            </a: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Concept of the Model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Teacher =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Information Processor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Learner =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Receiver &amp; Responder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Teaching =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Communication System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(input → process → output → feedback)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Similar to how a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computer system functions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4851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7772400" cy="58643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Components of the Model</a:t>
            </a:r>
          </a:p>
          <a:p>
            <a:pPr>
              <a:buFont typeface="Wingdings" pitchFamily="2" charset="2"/>
              <a:buChar char="v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Input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Learning objectives</a:t>
            </a:r>
          </a:p>
          <a:p>
            <a:pPr lvl="2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Content / subject matter</a:t>
            </a:r>
          </a:p>
          <a:p>
            <a:pPr lvl="2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Instructional strategies</a:t>
            </a:r>
          </a:p>
          <a:p>
            <a:pPr>
              <a:buFont typeface="Wingdings" pitchFamily="2" charset="2"/>
              <a:buChar char="v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Process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Teacher presents information</a:t>
            </a:r>
          </a:p>
          <a:p>
            <a:pPr lvl="2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Interaction between teacher &amp; learner</a:t>
            </a:r>
          </a:p>
          <a:p>
            <a:pPr lvl="2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Use of technology/computerized methods</a:t>
            </a:r>
          </a:p>
          <a:p>
            <a:pPr>
              <a:buFont typeface="Wingdings" pitchFamily="2" charset="2"/>
              <a:buChar char="v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Output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Student’s response</a:t>
            </a:r>
          </a:p>
          <a:p>
            <a:pPr lvl="2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Learning achievement</a:t>
            </a:r>
          </a:p>
          <a:p>
            <a:pPr lvl="2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Change in behavior or knowledge</a:t>
            </a:r>
          </a:p>
          <a:p>
            <a:pPr>
              <a:buFont typeface="Wingdings" pitchFamily="2" charset="2"/>
              <a:buChar char="v"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Feedback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Student performance → Teacher modifies teaching</a:t>
            </a:r>
          </a:p>
          <a:p>
            <a:pPr lvl="2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Continuous improvement cycle</a:t>
            </a:r>
          </a:p>
          <a:p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34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7467600" cy="5788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/>
              <a:t>Teacher’s Role</a:t>
            </a:r>
          </a:p>
          <a:p>
            <a:pPr lvl="1"/>
            <a:r>
              <a:rPr lang="en-IN" dirty="0"/>
              <a:t>Selects appropriate </a:t>
            </a:r>
            <a:r>
              <a:rPr lang="en-IN" b="1" dirty="0"/>
              <a:t>input (content &amp; strategies)</a:t>
            </a:r>
            <a:endParaRPr lang="en-IN" dirty="0"/>
          </a:p>
          <a:p>
            <a:pPr lvl="1"/>
            <a:r>
              <a:rPr lang="en-IN" dirty="0"/>
              <a:t>Encodes information (like a programmer)</a:t>
            </a:r>
          </a:p>
          <a:p>
            <a:pPr lvl="1"/>
            <a:r>
              <a:rPr lang="en-IN" dirty="0"/>
              <a:t>Ensures </a:t>
            </a:r>
            <a:r>
              <a:rPr lang="en-IN" b="1" dirty="0"/>
              <a:t>clear communication</a:t>
            </a:r>
            <a:endParaRPr lang="en-IN" dirty="0"/>
          </a:p>
          <a:p>
            <a:pPr lvl="1"/>
            <a:r>
              <a:rPr lang="en-IN" dirty="0"/>
              <a:t>Interprets </a:t>
            </a:r>
            <a:r>
              <a:rPr lang="en-IN" b="1" dirty="0"/>
              <a:t>student feedback</a:t>
            </a:r>
            <a:endParaRPr lang="en-IN" dirty="0"/>
          </a:p>
          <a:p>
            <a:pPr lvl="1"/>
            <a:r>
              <a:rPr lang="en-IN" dirty="0"/>
              <a:t>Modifies instruction </a:t>
            </a:r>
            <a:r>
              <a:rPr lang="en-IN" dirty="0" smtClean="0"/>
              <a:t>accordingly</a:t>
            </a:r>
          </a:p>
          <a:p>
            <a:pPr marL="365760" lvl="1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b="1" dirty="0" smtClean="0"/>
              <a:t> </a:t>
            </a:r>
            <a:r>
              <a:rPr lang="en-IN" b="1" dirty="0"/>
              <a:t>Learner’s Role</a:t>
            </a:r>
          </a:p>
          <a:p>
            <a:pPr lvl="1"/>
            <a:r>
              <a:rPr lang="en-IN" dirty="0"/>
              <a:t>Receives, processes &amp; responds to information</a:t>
            </a:r>
          </a:p>
          <a:p>
            <a:pPr lvl="1"/>
            <a:r>
              <a:rPr lang="en-IN" dirty="0"/>
              <a:t>Provides </a:t>
            </a:r>
            <a:r>
              <a:rPr lang="en-IN" b="1" dirty="0"/>
              <a:t>feedback</a:t>
            </a:r>
            <a:r>
              <a:rPr lang="en-IN" dirty="0"/>
              <a:t> to teacher</a:t>
            </a:r>
          </a:p>
          <a:p>
            <a:pPr lvl="1"/>
            <a:r>
              <a:rPr lang="en-IN" dirty="0"/>
              <a:t>Active </a:t>
            </a:r>
            <a:r>
              <a:rPr lang="en-IN" b="1" dirty="0"/>
              <a:t>participant in communication cycle</a:t>
            </a:r>
            <a:endParaRPr lang="en-IN" dirty="0"/>
          </a:p>
          <a:p>
            <a:pPr lvl="1"/>
            <a:r>
              <a:rPr lang="en-IN" dirty="0"/>
              <a:t>Develops logical &amp; analytical thinking</a:t>
            </a:r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725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7467600" cy="58643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Merits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Scientific &amp; systematic </a:t>
            </a:r>
            <a:r>
              <a:rPr lang="en-US" dirty="0" smtClean="0"/>
              <a:t>approach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Encourages </a:t>
            </a:r>
            <a:r>
              <a:rPr lang="en-US" b="1" dirty="0"/>
              <a:t>feedback &amp; </a:t>
            </a:r>
            <a:r>
              <a:rPr lang="en-US" b="1" dirty="0" smtClean="0"/>
              <a:t>self-correction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Useful </a:t>
            </a:r>
            <a:r>
              <a:rPr lang="en-US" dirty="0"/>
              <a:t>for </a:t>
            </a:r>
            <a:r>
              <a:rPr lang="en-US" b="1" dirty="0"/>
              <a:t>computer-assisted </a:t>
            </a:r>
            <a:r>
              <a:rPr lang="en-US" b="1" dirty="0" smtClean="0"/>
              <a:t>learning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Provides </a:t>
            </a:r>
            <a:r>
              <a:rPr lang="en-US" b="1" dirty="0"/>
              <a:t>clarity of process</a:t>
            </a:r>
            <a:r>
              <a:rPr lang="en-US" dirty="0"/>
              <a:t> in teaching</a:t>
            </a:r>
          </a:p>
          <a:p>
            <a:pPr marL="0" indent="0">
              <a:buNone/>
            </a:pPr>
            <a:r>
              <a:rPr lang="en-IN" b="1" dirty="0"/>
              <a:t>Educational Implications</a:t>
            </a:r>
          </a:p>
          <a:p>
            <a:pPr lvl="1"/>
            <a:r>
              <a:rPr lang="en-IN" dirty="0"/>
              <a:t>Helpful in </a:t>
            </a:r>
            <a:r>
              <a:rPr lang="en-IN" b="1" dirty="0"/>
              <a:t>programmed learning</a:t>
            </a:r>
            <a:r>
              <a:rPr lang="en-IN" dirty="0"/>
              <a:t> &amp; </a:t>
            </a:r>
            <a:r>
              <a:rPr lang="en-IN" b="1" dirty="0"/>
              <a:t>e-learning systems</a:t>
            </a:r>
            <a:endParaRPr lang="en-IN" dirty="0"/>
          </a:p>
          <a:p>
            <a:pPr lvl="1"/>
            <a:r>
              <a:rPr lang="en-IN" dirty="0"/>
              <a:t>Basis for </a:t>
            </a:r>
            <a:r>
              <a:rPr lang="en-IN" b="1" dirty="0"/>
              <a:t>computer-assisted instruction (CAI)</a:t>
            </a:r>
            <a:endParaRPr lang="en-IN" dirty="0"/>
          </a:p>
          <a:p>
            <a:pPr lvl="1"/>
            <a:r>
              <a:rPr lang="en-IN" dirty="0"/>
              <a:t>Useful in </a:t>
            </a:r>
            <a:r>
              <a:rPr lang="en-IN" b="1" dirty="0"/>
              <a:t>assessment &amp; adaptive learning systems</a:t>
            </a:r>
            <a:endParaRPr lang="en-IN" dirty="0"/>
          </a:p>
          <a:p>
            <a:pPr lvl="1"/>
            <a:r>
              <a:rPr lang="en-IN" dirty="0"/>
              <a:t>Provides framework for </a:t>
            </a:r>
            <a:r>
              <a:rPr lang="en-IN" b="1" dirty="0"/>
              <a:t>modern digital classrooms</a:t>
            </a:r>
            <a:endParaRPr lang="en-IN" dirty="0"/>
          </a:p>
          <a:p>
            <a:pPr marL="0" indent="0">
              <a:buNone/>
            </a:pPr>
            <a:r>
              <a:rPr lang="en-IN" b="1" dirty="0" smtClean="0"/>
              <a:t> </a:t>
            </a:r>
            <a:r>
              <a:rPr lang="en-IN" b="1" dirty="0"/>
              <a:t>Conclusion</a:t>
            </a:r>
          </a:p>
          <a:p>
            <a:pPr lvl="1"/>
            <a:r>
              <a:rPr lang="en-IN" dirty="0"/>
              <a:t>Daniel Davis’ Computer-Based Model = </a:t>
            </a:r>
            <a:r>
              <a:rPr lang="en-IN" b="1" dirty="0"/>
              <a:t>scientific, systematic, feedback-driven</a:t>
            </a:r>
            <a:endParaRPr lang="en-IN" dirty="0"/>
          </a:p>
          <a:p>
            <a:pPr lvl="1"/>
            <a:r>
              <a:rPr lang="en-IN" dirty="0"/>
              <a:t>Teaching as </a:t>
            </a:r>
            <a:r>
              <a:rPr lang="en-IN" b="1" dirty="0"/>
              <a:t>input–process–output–feedback cycle</a:t>
            </a:r>
            <a:endParaRPr lang="en-IN" dirty="0"/>
          </a:p>
          <a:p>
            <a:pPr lvl="1"/>
            <a:r>
              <a:rPr lang="en-IN" dirty="0"/>
              <a:t>Important for </a:t>
            </a:r>
            <a:r>
              <a:rPr lang="en-IN" b="1" dirty="0"/>
              <a:t>21st-century technology-integrated </a:t>
            </a:r>
            <a:r>
              <a:rPr lang="en-IN" b="1" dirty="0" smtClean="0"/>
              <a:t>education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0432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Modern Teaching Models: Information Processing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Modern teaching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models,  Aim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To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develop thinking, problem-solving, and learning skills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Information Processing Models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→ focus on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how learners receive, organize, store &amp; use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information</a:t>
            </a:r>
          </a:p>
          <a:p>
            <a:pPr marL="0" indent="0"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Information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Processing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Models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Based on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cognitive psychology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learning theories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Teaching as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stimulation of mental processes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Learners =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active processors of information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Teacher guides students in:</a:t>
            </a:r>
          </a:p>
          <a:p>
            <a:pPr lvl="2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Encoding (understanding)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Storing (memory)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Retrieving (application)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0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/>
              <a:t>Main Types of Information Processing Models</a:t>
            </a:r>
          </a:p>
          <a:p>
            <a:pPr lvl="1" algn="just"/>
            <a:r>
              <a:rPr lang="en-IN" sz="2200" b="1" dirty="0">
                <a:latin typeface="Times New Roman" pitchFamily="18" charset="0"/>
                <a:cs typeface="Times New Roman" pitchFamily="18" charset="0"/>
              </a:rPr>
              <a:t>Inductive Thinking Model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 (Hilda </a:t>
            </a:r>
            <a:r>
              <a:rPr lang="en-IN" sz="2200" dirty="0" err="1">
                <a:latin typeface="Times New Roman" pitchFamily="18" charset="0"/>
                <a:cs typeface="Times New Roman" pitchFamily="18" charset="0"/>
              </a:rPr>
              <a:t>Taba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 algn="just"/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Students generate generalizations from facts/examples.</a:t>
            </a:r>
          </a:p>
          <a:p>
            <a:pPr lvl="1" algn="just"/>
            <a:r>
              <a:rPr lang="en-IN" sz="2200" b="1" dirty="0">
                <a:latin typeface="Times New Roman" pitchFamily="18" charset="0"/>
                <a:cs typeface="Times New Roman" pitchFamily="18" charset="0"/>
              </a:rPr>
              <a:t>Concept Attainment Model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 (Jerome Bruner)</a:t>
            </a:r>
          </a:p>
          <a:p>
            <a:pPr lvl="2" algn="just"/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Learners identify concepts by comparing examples &amp; non-examples.</a:t>
            </a:r>
          </a:p>
          <a:p>
            <a:pPr lvl="1" algn="just"/>
            <a:r>
              <a:rPr lang="en-IN" sz="2200" b="1" dirty="0">
                <a:latin typeface="Times New Roman" pitchFamily="18" charset="0"/>
                <a:cs typeface="Times New Roman" pitchFamily="18" charset="0"/>
              </a:rPr>
              <a:t>Inquiry Training Model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 (Richard </a:t>
            </a:r>
            <a:r>
              <a:rPr lang="en-IN" sz="2200" dirty="0" err="1">
                <a:latin typeface="Times New Roman" pitchFamily="18" charset="0"/>
                <a:cs typeface="Times New Roman" pitchFamily="18" charset="0"/>
              </a:rPr>
              <a:t>Suchman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 algn="just"/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Students develop inquiry &amp; questioning skills.</a:t>
            </a:r>
          </a:p>
          <a:p>
            <a:pPr lvl="1" algn="just"/>
            <a:r>
              <a:rPr lang="en-IN" sz="2200" b="1" dirty="0">
                <a:latin typeface="Times New Roman" pitchFamily="18" charset="0"/>
                <a:cs typeface="Times New Roman" pitchFamily="18" charset="0"/>
              </a:rPr>
              <a:t>Advance Organizer Model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 (David </a:t>
            </a:r>
            <a:r>
              <a:rPr lang="en-IN" sz="2200" dirty="0" err="1">
                <a:latin typeface="Times New Roman" pitchFamily="18" charset="0"/>
                <a:cs typeface="Times New Roman" pitchFamily="18" charset="0"/>
              </a:rPr>
              <a:t>Ausubel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 algn="just"/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Teacher presents general ideas (organizers) before details.</a:t>
            </a:r>
          </a:p>
          <a:p>
            <a:pPr lvl="1" algn="just"/>
            <a:r>
              <a:rPr lang="en-IN" sz="2200" b="1" dirty="0">
                <a:latin typeface="Times New Roman" pitchFamily="18" charset="0"/>
                <a:cs typeface="Times New Roman" pitchFamily="18" charset="0"/>
              </a:rPr>
              <a:t>Memory &amp; Cognitive Development Models</a:t>
            </a:r>
            <a:endParaRPr lang="en-IN" sz="2200" dirty="0"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Strategies to enhance memory, recall &amp; thinking skills.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8157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153400" cy="62453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Inductive Thinking Model (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Taba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Process: Data → Organize → Generalize</a:t>
            </a:r>
          </a:p>
          <a:p>
            <a:pPr lvl="1" algn="just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Encourages critical &amp; analytical thinking</a:t>
            </a:r>
          </a:p>
          <a:p>
            <a:pPr lvl="1" algn="just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Example: Studying several animals → deriving classification rules.</a:t>
            </a:r>
          </a:p>
          <a:p>
            <a:pPr marL="0" indent="0" algn="just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Concept Attainment Model (Bruner)</a:t>
            </a:r>
          </a:p>
          <a:p>
            <a:pPr lvl="1" algn="just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Learning through examples &amp; non-examples</a:t>
            </a:r>
          </a:p>
          <a:p>
            <a:pPr lvl="1" algn="just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Students form concept definitions</a:t>
            </a:r>
          </a:p>
          <a:p>
            <a:pPr lvl="1" algn="just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Example: Teacher gives examples of triangles → learners identify essential properties.</a:t>
            </a:r>
          </a:p>
          <a:p>
            <a:pPr marL="0" indent="0" algn="just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Inquiry Training Model (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Suchman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Students face problem situation</a:t>
            </a:r>
          </a:p>
          <a:p>
            <a:pPr lvl="1" algn="just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Use scientific inquiry process</a:t>
            </a:r>
          </a:p>
          <a:p>
            <a:pPr lvl="1" algn="just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Ask questions, gather data, form hypotheses.</a:t>
            </a:r>
          </a:p>
          <a:p>
            <a:pPr lvl="1" algn="just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Example: Investigating why objects float or sink.</a:t>
            </a:r>
          </a:p>
          <a:p>
            <a:pPr marL="0" indent="0" algn="just"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Advance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Organizer Model (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Ausubel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Teacher presents broad concept (organizer) before details.</a:t>
            </a:r>
          </a:p>
          <a:p>
            <a:pPr lvl="1" algn="just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Helps in meaningful learning (not rote).</a:t>
            </a:r>
          </a:p>
          <a:p>
            <a:pPr lvl="1" algn="just"/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Example: Before teaching photosynthesis, teacher explains "plants make their own food".</a:t>
            </a:r>
          </a:p>
          <a:p>
            <a:pPr algn="just"/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MEANING OF TEACHING MODEL</a:t>
            </a:r>
            <a:endParaRPr lang="en-US" b="1" dirty="0">
              <a:solidFill>
                <a:srgbClr val="B70D1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Model is taken to mean the miniature representation of a thing. To achieve the instructional objectives, the teacher could set up an ideal classroom environment detailed description of which is given by the `teaching model.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Teaching Model- Teachers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who can prepares the instructional design for achieving the teaching objectives which is otherwise known as 'Teaching Model</a:t>
            </a:r>
          </a:p>
          <a:p>
            <a:pPr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Advantages</a:t>
            </a:r>
          </a:p>
          <a:p>
            <a:pPr marL="365760" lvl="1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✔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Develops higher-order thinking.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✔ Promotes problem-solving skills.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✔ Encourages active learning.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✔ Suitable for science, math, and social sciences.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✔ Improves long-term retention.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Information Processing Models = modern cognitive-based teaching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models.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Aim: To make learners active thinkers &amp; independent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problem-solvers.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Very relevant in 21st-century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education.	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14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/>
              <a:t/>
            </a:r>
            <a:br>
              <a:rPr lang="en-IN" b="1" dirty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/>
              <a:t/>
            </a:r>
            <a:br>
              <a:rPr lang="en-IN" b="1" dirty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/>
              <a:t/>
            </a:r>
            <a:br>
              <a:rPr lang="en-IN" b="1" dirty="0"/>
            </a:br>
            <a:r>
              <a:rPr lang="en-IN" b="1" dirty="0" smtClean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PERSONAL MODELS</a:t>
            </a:r>
            <a:endParaRPr lang="en-IN" dirty="0">
              <a:solidFill>
                <a:srgbClr val="B70D1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Introduction to Personal Models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Aim: Development of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self-concept &amp; individuality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Based on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humanistic psychology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(Carl Rogers, Maslow)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Focus on:</a:t>
            </a: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Self-discovery</a:t>
            </a: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Personal growth</a:t>
            </a: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Creative expression</a:t>
            </a:r>
          </a:p>
          <a:p>
            <a:pPr lvl="2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Autonomy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Characteristics of Personal Models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Learner-centered</a:t>
            </a: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Encourage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self-awareness &amp; self-direction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Teacher =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facilitator, guide, counselor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Students set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goals &amp; reflect on learning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Emphasis on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values, attitudes, emotions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73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7467600" cy="624535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Examples of Personal Models</a:t>
            </a:r>
          </a:p>
          <a:p>
            <a:pPr lvl="1">
              <a:lnSpc>
                <a:spcPct val="150000"/>
              </a:lnSpc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Non-directive Teaching Model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(Carl Rogers)</a:t>
            </a:r>
          </a:p>
          <a:p>
            <a:pPr lvl="2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Teacher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creates supportive environment</a:t>
            </a:r>
          </a:p>
          <a:p>
            <a:pPr lvl="2"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Students choose learning goals</a:t>
            </a:r>
          </a:p>
          <a:p>
            <a:pPr lvl="1">
              <a:lnSpc>
                <a:spcPct val="150000"/>
              </a:lnSpc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Self-actualization Model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(Maslow)</a:t>
            </a:r>
          </a:p>
          <a:p>
            <a:pPr lvl="2"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Focus on creativity, independence &amp; self-growth</a:t>
            </a:r>
          </a:p>
          <a:p>
            <a:pPr lvl="1">
              <a:lnSpc>
                <a:spcPct val="150000"/>
              </a:lnSpc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Awareness Training Model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Sensitivity training, self-reflection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activities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Advantages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of Personal Models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✔ Promotes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independent learning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✔ Enhances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emotional &amp; social growth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✔ Builds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self-confidence &amp; creativity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✔ Learners take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ownership of learning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68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/>
          </a:bodyPr>
          <a:lstStyle/>
          <a:p>
            <a:pPr algn="ctr"/>
            <a:r>
              <a:rPr lang="en-IN" sz="2800" b="1" dirty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SOCIAL INTERACTION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525475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Introduction to Social Interaction Models</a:t>
            </a:r>
          </a:p>
          <a:p>
            <a:pPr lvl="1" algn="just">
              <a:lnSpc>
                <a:spcPct val="150000"/>
              </a:lnSpc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Aim: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Develop 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social skills, cooperation &amp; democratic values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Based on 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sociological &amp; democratic principles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Learning = 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group activity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(interaction, discussion, teamwork)</a:t>
            </a:r>
          </a:p>
          <a:p>
            <a:pPr lvl="1" algn="just">
              <a:lnSpc>
                <a:spcPct val="150000"/>
              </a:lnSpc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Teacher = 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leader &amp; facilitator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Characteristics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of Social Interaction Models</a:t>
            </a:r>
          </a:p>
          <a:p>
            <a:pPr lvl="1" algn="just">
              <a:lnSpc>
                <a:spcPct val="150000"/>
              </a:lnSpc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Group-centered, cooperative learning</a:t>
            </a:r>
          </a:p>
          <a:p>
            <a:pPr lvl="1" algn="just">
              <a:lnSpc>
                <a:spcPct val="150000"/>
              </a:lnSpc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Encourage 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communication &amp; teamwork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Students learn 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conflict resolution &amp; leadership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Emphasis on </a:t>
            </a: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social responsibility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04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7467600" cy="5635752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b="1" dirty="0">
                <a:latin typeface="Times New Roman" pitchFamily="18" charset="0"/>
                <a:cs typeface="Times New Roman" pitchFamily="18" charset="0"/>
              </a:rPr>
              <a:t>Examples of Social Interaction Models</a:t>
            </a:r>
          </a:p>
          <a:p>
            <a:pPr lvl="1">
              <a:lnSpc>
                <a:spcPct val="150000"/>
              </a:lnSpc>
            </a:pP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Group Investigation Model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Sharan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Sharan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>
              <a:lnSpc>
                <a:spcPct val="150000"/>
              </a:lnSpc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Students form groups, investigate a topic, present findings</a:t>
            </a:r>
          </a:p>
          <a:p>
            <a:pPr lvl="1">
              <a:lnSpc>
                <a:spcPct val="150000"/>
              </a:lnSpc>
            </a:pP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Role Playing Model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(Fannie &amp; George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Shaftel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>
              <a:lnSpc>
                <a:spcPct val="150000"/>
              </a:lnSpc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Students act out real-life situations → learn empathy &amp; problem-solving</a:t>
            </a:r>
          </a:p>
          <a:p>
            <a:pPr lvl="1">
              <a:lnSpc>
                <a:spcPct val="150000"/>
              </a:lnSpc>
            </a:pP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Social Inquiry Model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(Byron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Massialas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&amp; Benjamin Cox)</a:t>
            </a:r>
          </a:p>
          <a:p>
            <a:pPr lvl="2">
              <a:lnSpc>
                <a:spcPct val="150000"/>
              </a:lnSpc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Students discuss social problems →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analyze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&amp; make decisions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b="1" dirty="0">
                <a:latin typeface="Times New Roman" pitchFamily="18" charset="0"/>
                <a:cs typeface="Times New Roman" pitchFamily="18" charset="0"/>
              </a:rPr>
              <a:t>Advantages of Social Interaction Models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✔ Develops </a:t>
            </a: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teamwork &amp; leadership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2400" dirty="0">
                <a:latin typeface="Times New Roman" pitchFamily="18" charset="0"/>
                <a:cs typeface="Times New Roman" pitchFamily="18" charset="0"/>
              </a:rPr>
            </a:b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✔ Encourages </a:t>
            </a: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democratic values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2400" dirty="0">
                <a:latin typeface="Times New Roman" pitchFamily="18" charset="0"/>
                <a:cs typeface="Times New Roman" pitchFamily="18" charset="0"/>
              </a:rPr>
            </a:b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✔ Promotes </a:t>
            </a: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active participation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2400" dirty="0">
                <a:latin typeface="Times New Roman" pitchFamily="18" charset="0"/>
                <a:cs typeface="Times New Roman" pitchFamily="18" charset="0"/>
              </a:rPr>
            </a:b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✔ Helps in </a:t>
            </a: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real-life problem-solving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endParaRPr lang="en-IN" sz="1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23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Behavior Modification Models of Teaching</a:t>
            </a:r>
            <a:endParaRPr lang="en-IN" b="1" dirty="0">
              <a:solidFill>
                <a:srgbClr val="B70D1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b="1" dirty="0"/>
              <a:t>Introduction</a:t>
            </a:r>
          </a:p>
          <a:p>
            <a:pPr lvl="1"/>
            <a:r>
              <a:rPr lang="en-IN" dirty="0"/>
              <a:t>Based on </a:t>
            </a:r>
            <a:r>
              <a:rPr lang="en-IN" b="1" dirty="0" smtClean="0"/>
              <a:t>behaviourist </a:t>
            </a:r>
            <a:r>
              <a:rPr lang="en-IN" b="1" dirty="0"/>
              <a:t>psychology</a:t>
            </a:r>
            <a:r>
              <a:rPr lang="en-IN" dirty="0"/>
              <a:t> (Skinner, Pavlov, Thorndike, Bandura)</a:t>
            </a:r>
          </a:p>
          <a:p>
            <a:pPr lvl="1"/>
            <a:r>
              <a:rPr lang="en-IN" dirty="0"/>
              <a:t>Learning = </a:t>
            </a:r>
            <a:r>
              <a:rPr lang="en-IN" b="1" dirty="0"/>
              <a:t>change in observable </a:t>
            </a:r>
            <a:r>
              <a:rPr lang="en-IN" b="1" dirty="0" smtClean="0"/>
              <a:t>behaviour</a:t>
            </a:r>
            <a:endParaRPr lang="en-IN" dirty="0"/>
          </a:p>
          <a:p>
            <a:pPr lvl="1"/>
            <a:r>
              <a:rPr lang="en-IN" dirty="0" smtClean="0"/>
              <a:t>Behaviour </a:t>
            </a:r>
            <a:r>
              <a:rPr lang="en-IN" dirty="0"/>
              <a:t>can be </a:t>
            </a:r>
            <a:r>
              <a:rPr lang="en-IN" b="1" dirty="0"/>
              <a:t>shaped, reinforced, modified</a:t>
            </a:r>
            <a:r>
              <a:rPr lang="en-IN" dirty="0"/>
              <a:t> by teacher</a:t>
            </a:r>
          </a:p>
          <a:p>
            <a:pPr lvl="1"/>
            <a:r>
              <a:rPr lang="en-IN" dirty="0"/>
              <a:t>Focus: </a:t>
            </a:r>
            <a:r>
              <a:rPr lang="en-IN" b="1" dirty="0"/>
              <a:t>Conditioning, reinforcement, practice</a:t>
            </a:r>
            <a:endParaRPr lang="en-IN" dirty="0"/>
          </a:p>
          <a:p>
            <a:pPr marL="0" indent="0">
              <a:buNone/>
            </a:pPr>
            <a:r>
              <a:rPr lang="en-IN" b="1" dirty="0" smtClean="0"/>
              <a:t>Key </a:t>
            </a:r>
            <a:r>
              <a:rPr lang="en-IN" b="1" dirty="0"/>
              <a:t>Principles</a:t>
            </a:r>
          </a:p>
          <a:p>
            <a:pPr lvl="1"/>
            <a:r>
              <a:rPr lang="en-IN" b="1" dirty="0"/>
              <a:t>Stimulus–Response (S-R) Bond</a:t>
            </a:r>
            <a:r>
              <a:rPr lang="en-IN" dirty="0"/>
              <a:t> – </a:t>
            </a:r>
            <a:r>
              <a:rPr lang="en-IN" dirty="0" err="1"/>
              <a:t>Behavior</a:t>
            </a:r>
            <a:r>
              <a:rPr lang="en-IN" dirty="0"/>
              <a:t> shaped by environment</a:t>
            </a:r>
          </a:p>
          <a:p>
            <a:pPr lvl="1"/>
            <a:r>
              <a:rPr lang="en-IN" b="1" dirty="0"/>
              <a:t>Reinforcement</a:t>
            </a:r>
            <a:r>
              <a:rPr lang="en-IN" dirty="0"/>
              <a:t> – Rewards strengthen desired </a:t>
            </a:r>
            <a:r>
              <a:rPr lang="en-IN" dirty="0" err="1"/>
              <a:t>behavior</a:t>
            </a:r>
            <a:endParaRPr lang="en-IN" dirty="0"/>
          </a:p>
          <a:p>
            <a:pPr lvl="1"/>
            <a:r>
              <a:rPr lang="en-IN" b="1" dirty="0"/>
              <a:t>Extinction</a:t>
            </a:r>
            <a:r>
              <a:rPr lang="en-IN" dirty="0"/>
              <a:t> – Removing reinforcement reduces unwanted </a:t>
            </a:r>
            <a:r>
              <a:rPr lang="en-IN" dirty="0" err="1"/>
              <a:t>behavior</a:t>
            </a:r>
            <a:endParaRPr lang="en-IN" dirty="0"/>
          </a:p>
          <a:p>
            <a:pPr lvl="1"/>
            <a:r>
              <a:rPr lang="en-IN" b="1" dirty="0"/>
              <a:t>Shaping</a:t>
            </a:r>
            <a:r>
              <a:rPr lang="en-IN" dirty="0"/>
              <a:t> – Step-by-step reinforcement to learn complex skills</a:t>
            </a:r>
          </a:p>
          <a:p>
            <a:pPr lvl="1"/>
            <a:r>
              <a:rPr lang="en-IN" b="1" dirty="0"/>
              <a:t>Feedback &amp; Immediate Reward</a:t>
            </a:r>
            <a:r>
              <a:rPr lang="en-IN" dirty="0"/>
              <a:t> – Key for retention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9489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7467600" cy="5711952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Characteristics of Behavior Modification Models</a:t>
            </a:r>
          </a:p>
          <a:p>
            <a:r>
              <a:rPr lang="en-US" dirty="0"/>
              <a:t>Teacher-centered</a:t>
            </a:r>
          </a:p>
          <a:p>
            <a:r>
              <a:rPr lang="en-US" dirty="0"/>
              <a:t>Learning measured in </a:t>
            </a:r>
            <a:r>
              <a:rPr lang="en-US" b="1" dirty="0"/>
              <a:t>observable outcomes</a:t>
            </a:r>
            <a:endParaRPr lang="en-US" dirty="0"/>
          </a:p>
          <a:p>
            <a:r>
              <a:rPr lang="en-US" dirty="0"/>
              <a:t>Step-by-step, systematic approach</a:t>
            </a:r>
          </a:p>
          <a:p>
            <a:r>
              <a:rPr lang="en-US" dirty="0"/>
              <a:t>Use of </a:t>
            </a:r>
            <a:r>
              <a:rPr lang="en-US" b="1" dirty="0"/>
              <a:t>reinforcement (positive &amp; negative)</a:t>
            </a:r>
            <a:endParaRPr lang="en-US" dirty="0"/>
          </a:p>
          <a:p>
            <a:r>
              <a:rPr lang="en-US" dirty="0"/>
              <a:t>Focus on </a:t>
            </a:r>
            <a:r>
              <a:rPr lang="en-US" b="1" dirty="0"/>
              <a:t>skills, drills, performance</a:t>
            </a:r>
            <a:endParaRPr lang="en-US" dirty="0"/>
          </a:p>
          <a:p>
            <a:r>
              <a:rPr lang="en-US" b="1" dirty="0"/>
              <a:t>Slide 5: Types of Behavior Modification Models</a:t>
            </a:r>
          </a:p>
          <a:p>
            <a:r>
              <a:rPr lang="en-US" b="1" dirty="0"/>
              <a:t>Operant Conditioning Model (B.F. Skinner)</a:t>
            </a:r>
            <a:endParaRPr lang="en-US" dirty="0"/>
          </a:p>
          <a:p>
            <a:pPr lvl="1"/>
            <a:r>
              <a:rPr lang="en-US" dirty="0"/>
              <a:t>Behavior shaped by reinforcement &amp; punishment</a:t>
            </a:r>
          </a:p>
          <a:p>
            <a:pPr lvl="1"/>
            <a:r>
              <a:rPr lang="en-US" dirty="0"/>
              <a:t>Basis of </a:t>
            </a:r>
            <a:r>
              <a:rPr lang="en-US" b="1" dirty="0"/>
              <a:t>Programmed Instruction &amp; Teaching Machines</a:t>
            </a:r>
            <a:endParaRPr lang="en-US" dirty="0"/>
          </a:p>
          <a:p>
            <a:r>
              <a:rPr lang="en-US" b="1" dirty="0"/>
              <a:t>Classical Conditioning Model (Pavlov)</a:t>
            </a:r>
            <a:endParaRPr lang="en-US" dirty="0"/>
          </a:p>
          <a:p>
            <a:pPr lvl="1"/>
            <a:r>
              <a:rPr lang="en-US" dirty="0"/>
              <a:t>Learning through association (stimulus-response)</a:t>
            </a:r>
          </a:p>
          <a:p>
            <a:r>
              <a:rPr lang="en-US" b="1" dirty="0"/>
              <a:t>Social Learning Model (Bandura)</a:t>
            </a:r>
            <a:endParaRPr lang="en-US" dirty="0"/>
          </a:p>
          <a:p>
            <a:pPr lvl="1"/>
            <a:r>
              <a:rPr lang="en-US" dirty="0"/>
              <a:t>Learning through </a:t>
            </a:r>
            <a:r>
              <a:rPr lang="en-US" b="1" dirty="0"/>
              <a:t>observation, imitation &amp; modeling</a:t>
            </a:r>
            <a:endParaRPr lang="en-US" dirty="0"/>
          </a:p>
          <a:p>
            <a:r>
              <a:rPr lang="en-US" b="1" dirty="0"/>
              <a:t>Mastery Learning (Bloom)</a:t>
            </a:r>
            <a:endParaRPr lang="en-US" dirty="0"/>
          </a:p>
          <a:p>
            <a:pPr lvl="1"/>
            <a:r>
              <a:rPr lang="en-US" dirty="0"/>
              <a:t>Students achieve learning in </a:t>
            </a:r>
            <a:r>
              <a:rPr lang="en-US" b="1" dirty="0"/>
              <a:t>small steps</a:t>
            </a:r>
            <a:r>
              <a:rPr lang="en-US" dirty="0"/>
              <a:t> with reinforcement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2510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7467600" cy="5788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200" b="1" dirty="0">
                <a:latin typeface="Times New Roman" pitchFamily="18" charset="0"/>
                <a:cs typeface="Times New Roman" pitchFamily="18" charset="0"/>
              </a:rPr>
              <a:t>Teacher’s Role</a:t>
            </a:r>
          </a:p>
          <a:p>
            <a:pPr lvl="1"/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Present clear instructions (stimulus)</a:t>
            </a:r>
          </a:p>
          <a:p>
            <a:pPr lvl="1"/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Reinforce correct responses immediately</a:t>
            </a:r>
          </a:p>
          <a:p>
            <a:pPr lvl="1"/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Provide feedback &amp; rewards</a:t>
            </a:r>
          </a:p>
          <a:p>
            <a:pPr lvl="1"/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Control undesirable </a:t>
            </a:r>
            <a:r>
              <a:rPr lang="en-IN" sz="2200" dirty="0" err="1">
                <a:latin typeface="Times New Roman" pitchFamily="18" charset="0"/>
                <a:cs typeface="Times New Roman" pitchFamily="18" charset="0"/>
              </a:rPr>
              <a:t>behaviors</a:t>
            </a:r>
            <a:endParaRPr lang="en-IN" sz="22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Use drills, practice, programmed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learning</a:t>
            </a:r>
          </a:p>
          <a:p>
            <a:pPr marL="0" indent="0">
              <a:buNone/>
            </a:pP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Learner’s Role</a:t>
            </a:r>
          </a:p>
          <a:p>
            <a:pPr lvl="1"/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Active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responder to stimuli</a:t>
            </a:r>
          </a:p>
          <a:p>
            <a:pPr lvl="1"/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Practice and repetition</a:t>
            </a:r>
          </a:p>
          <a:p>
            <a:pPr lvl="1"/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Follow rules &amp; reinforcement schedules</a:t>
            </a:r>
          </a:p>
          <a:p>
            <a:pPr lvl="1"/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Modify </a:t>
            </a:r>
            <a:r>
              <a:rPr lang="en-IN" sz="2200" dirty="0" err="1">
                <a:latin typeface="Times New Roman" pitchFamily="18" charset="0"/>
                <a:cs typeface="Times New Roman" pitchFamily="18" charset="0"/>
              </a:rPr>
              <a:t>behavior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 through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feedback</a:t>
            </a:r>
          </a:p>
          <a:p>
            <a:pPr marL="0" indent="0">
              <a:buNone/>
            </a:pPr>
            <a:r>
              <a:rPr lang="en-IN" sz="2200" b="1" dirty="0" smtClean="0">
                <a:latin typeface="Times New Roman" pitchFamily="18" charset="0"/>
                <a:cs typeface="Times New Roman" pitchFamily="18" charset="0"/>
              </a:rPr>
              <a:t>Merits</a:t>
            </a:r>
          </a:p>
          <a:p>
            <a:pPr marL="365760" lvl="1" indent="0">
              <a:buNone/>
            </a:pP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✔ Clear, objective, and measurable outcomes</a:t>
            </a:r>
            <a:br>
              <a:rPr lang="en-IN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✔ Effective in skill learning (math, science, language)</a:t>
            </a:r>
            <a:br>
              <a:rPr lang="en-IN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✔ Useful in classroom management &amp; discipline</a:t>
            </a:r>
            <a:br>
              <a:rPr lang="en-IN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✔ Provides immediate feedback</a:t>
            </a:r>
            <a:br>
              <a:rPr lang="en-IN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✔ Helps slow learners through reinforcement</a:t>
            </a:r>
            <a:endParaRPr lang="en-IN" sz="2200" dirty="0">
              <a:latin typeface="Times New Roman" pitchFamily="18" charset="0"/>
              <a:cs typeface="Times New Roman" pitchFamily="18" charset="0"/>
            </a:endParaRPr>
          </a:p>
          <a:p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08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Educational Implications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Useful in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programmed instruction, e-learning, CAI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Helps in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remedial teaching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Effective in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classroom discipline &amp; behavior management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Provides basis for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reward-based learning systems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Behavior Modification Models =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scientific, structured approach to learning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Best for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skill-based, drill-based, discipline-focused teaching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Should be combined with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cognitive &amp; humanistic approaches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for holistic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education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04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hank You Card Maker | Design Thank You Card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07934"/>
            <a:ext cx="7467600" cy="4458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340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7467600" cy="88423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DEFINITION FOR TEACHING MODEL</a:t>
            </a:r>
            <a:endParaRPr lang="en-US" b="1" dirty="0">
              <a:solidFill>
                <a:srgbClr val="B70D1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According to Joyce and well (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1972) ‘teaching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models are just instructional designs. They describe the process of specifying and producing particular environmental situations which cause student to interact in such a way that specific change occurs in his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behavior’’.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Joyce and well ``Teaching model is a pattern or plan which can be used to shape a curriculum or course, to select instructional materials and to guide a teacher`s actions.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CHARACTERISTICS OF TEACHING MODEL</a:t>
            </a:r>
            <a:endParaRPr lang="en-US" b="1" dirty="0">
              <a:solidFill>
                <a:srgbClr val="B70D1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66928" indent="-457200">
              <a:buFont typeface="Wingdings" pitchFamily="2" charset="2"/>
              <a:buChar char="ü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Scientific procedure</a:t>
            </a:r>
          </a:p>
          <a:p>
            <a:pPr marL="566928" indent="-457200">
              <a:buFont typeface="Wingdings" pitchFamily="2" charset="2"/>
              <a:buChar char="ü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Specification of learning outcomes</a:t>
            </a:r>
          </a:p>
          <a:p>
            <a:pPr marL="566928" indent="-457200">
              <a:buFont typeface="Wingdings" pitchFamily="2" charset="2"/>
              <a:buChar char="ü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Specification of environment</a:t>
            </a:r>
          </a:p>
          <a:p>
            <a:pPr marL="566928" indent="-457200">
              <a:buFont typeface="Wingdings" pitchFamily="2" charset="2"/>
              <a:buChar char="ü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Criterion of performance</a:t>
            </a:r>
          </a:p>
          <a:p>
            <a:pPr marL="566928" indent="-457200">
              <a:buFont typeface="Wingdings" pitchFamily="2" charset="2"/>
              <a:buChar char="ü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Specification of operations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FUNCTIONS OF TEACHING MODEL</a:t>
            </a:r>
            <a:endParaRPr lang="en-US" sz="2600" b="1" dirty="0">
              <a:solidFill>
                <a:srgbClr val="B70D1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35690036"/>
              </p:ext>
            </p:extLst>
          </p:nvPr>
        </p:nvGraphicFramePr>
        <p:xfrm>
          <a:off x="609600" y="1397000"/>
          <a:ext cx="79248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FUNDAMENTAL ELEMENTS OF TEACHING MODEL</a:t>
            </a:r>
            <a:endParaRPr lang="en-US" sz="2600" b="1" dirty="0">
              <a:solidFill>
                <a:srgbClr val="B70D1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24078" indent="-514350"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Focus</a:t>
            </a:r>
          </a:p>
          <a:p>
            <a:pPr marL="624078" indent="-51435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Focus - refers to the central aspect of a teaching model.</a:t>
            </a:r>
          </a:p>
          <a:p>
            <a:pPr marL="624078" indent="-51435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Syntax</a:t>
            </a:r>
          </a:p>
          <a:p>
            <a:pPr marL="624078" indent="-51435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Syntax of a teaching model refers to the sequential teaching activities to be undertaken in a teaching –learning situation.</a:t>
            </a:r>
          </a:p>
          <a:p>
            <a:pPr marL="624078" indent="-514350" algn="just">
              <a:buFont typeface="+mj-lt"/>
              <a:buAutoNum type="arabi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24078" indent="-51435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181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SOCIAL SYSTEM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Nature of the classroom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Classroom Interactions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Forms of motivation</a:t>
            </a:r>
          </a:p>
          <a:p>
            <a:pPr lvl="1" algn="just">
              <a:buFont typeface="Wingdings" pitchFamily="2" charset="2"/>
              <a:buChar char="ü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SUPPORT SYSTEM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Teaching skills and capacities of teachers, special facilities needed.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Methods of evaluating teaching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APPLICATION</a:t>
            </a:r>
          </a:p>
          <a:p>
            <a:pPr algn="just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application of teaching model indicates context.</a:t>
            </a:r>
          </a:p>
          <a:p>
            <a:pPr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600" b="1" dirty="0" smtClean="0">
                <a:solidFill>
                  <a:srgbClr val="B70D19"/>
                </a:solidFill>
                <a:latin typeface="Times New Roman" pitchFamily="18" charset="0"/>
                <a:cs typeface="Times New Roman" pitchFamily="18" charset="0"/>
              </a:rPr>
              <a:t>TYPES OF TEACHING MODEL</a:t>
            </a:r>
            <a:endParaRPr lang="en-US" sz="2600" b="1" dirty="0">
              <a:solidFill>
                <a:srgbClr val="B70D1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24078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Philosophical teaching models</a:t>
            </a:r>
          </a:p>
          <a:p>
            <a:pPr marL="624078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Psychological teaching models</a:t>
            </a:r>
          </a:p>
          <a:p>
            <a:pPr marL="624078" indent="-514350">
              <a:lnSpc>
                <a:spcPct val="150000"/>
              </a:lnSpc>
              <a:buFont typeface="+mj-lt"/>
              <a:buAutoNum type="alphaU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Modern teaching models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450</TotalTime>
  <Words>2169</Words>
  <Application>Microsoft Office PowerPoint</Application>
  <PresentationFormat>On-screen Show (4:3)</PresentationFormat>
  <Paragraphs>357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Oriel</vt:lpstr>
      <vt:lpstr>UNIT-IV</vt:lpstr>
      <vt:lpstr>PowerPoint Presentation</vt:lpstr>
      <vt:lpstr>MEANING OF TEACHING MODEL</vt:lpstr>
      <vt:lpstr>DEFINITION FOR TEACHING MODEL</vt:lpstr>
      <vt:lpstr>CHARACTERISTICS OF TEACHING MODEL</vt:lpstr>
      <vt:lpstr>FUNCTIONS OF TEACHING MODEL</vt:lpstr>
      <vt:lpstr>FUNDAMENTAL ELEMENTS OF TEACHING MODEL</vt:lpstr>
      <vt:lpstr>PowerPoint Presentation</vt:lpstr>
      <vt:lpstr>TYPES OF TEACHING MODEL</vt:lpstr>
      <vt:lpstr>PowerPoint Presentation</vt:lpstr>
      <vt:lpstr>PowerPoint Presentation</vt:lpstr>
      <vt:lpstr>PHILOSOPHICAL TEACHING MODELS</vt:lpstr>
      <vt:lpstr>PowerPoint Presentation</vt:lpstr>
      <vt:lpstr>PLATOS INSIGHT MODEL</vt:lpstr>
      <vt:lpstr>PowerPoint Presentation</vt:lpstr>
      <vt:lpstr>IMMANUEL KANTS RULE MODEL OF TEACHING</vt:lpstr>
      <vt:lpstr>PowerPoint Presentation</vt:lpstr>
      <vt:lpstr>PowerPoint Presentation</vt:lpstr>
      <vt:lpstr>FLANDERS INTERACTION ANALYSIS MODEL(FIACS)</vt:lpstr>
      <vt:lpstr>PowerPoint Presentation</vt:lpstr>
      <vt:lpstr>PowerPoint Presentation</vt:lpstr>
      <vt:lpstr>PowerPoint Presentation</vt:lpstr>
      <vt:lpstr>Computer-Based Model of Teaching (Daniel Davis) </vt:lpstr>
      <vt:lpstr>PowerPoint Presentation</vt:lpstr>
      <vt:lpstr>PowerPoint Presentation</vt:lpstr>
      <vt:lpstr>PowerPoint Presentation</vt:lpstr>
      <vt:lpstr>Modern Teaching Models: Information Processing Models</vt:lpstr>
      <vt:lpstr>PowerPoint Presentation</vt:lpstr>
      <vt:lpstr>PowerPoint Presentation</vt:lpstr>
      <vt:lpstr>PowerPoint Presentation</vt:lpstr>
      <vt:lpstr>      PERSONAL MODELS</vt:lpstr>
      <vt:lpstr>PowerPoint Presentation</vt:lpstr>
      <vt:lpstr>SOCIAL INTERACTION MODELS</vt:lpstr>
      <vt:lpstr>PowerPoint Presentation</vt:lpstr>
      <vt:lpstr>Behavior Modification Models of Teaching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UNIT-IV</dc:title>
  <dc:creator>Windows User</dc:creator>
  <cp:lastModifiedBy>god win</cp:lastModifiedBy>
  <cp:revision>54</cp:revision>
  <dcterms:created xsi:type="dcterms:W3CDTF">2025-01-22T11:50:00Z</dcterms:created>
  <dcterms:modified xsi:type="dcterms:W3CDTF">2025-08-25T09:19:19Z</dcterms:modified>
</cp:coreProperties>
</file>