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8" r:id="rId2"/>
    <p:sldId id="299" r:id="rId3"/>
    <p:sldId id="257" r:id="rId4"/>
    <p:sldId id="258" r:id="rId5"/>
    <p:sldId id="259" r:id="rId6"/>
    <p:sldId id="260" r:id="rId7"/>
    <p:sldId id="261" r:id="rId8"/>
    <p:sldId id="262" r:id="rId9"/>
    <p:sldId id="263" r:id="rId10"/>
    <p:sldId id="267" r:id="rId11"/>
    <p:sldId id="264" r:id="rId12"/>
    <p:sldId id="265" r:id="rId13"/>
    <p:sldId id="266"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23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6" d="100"/>
          <a:sy n="106" d="100"/>
        </p:scale>
        <p:origin x="-33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8/26/2025</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8/26/2025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8/26/2025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8/26/2025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8/26/2025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8/26/2025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8/26/2025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8/26/2025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8/26/2025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8/26/2025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8/26/2025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8/26/2025</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371600"/>
            <a:ext cx="7498080" cy="1676400"/>
          </a:xfrm>
        </p:spPr>
        <p:txBody>
          <a:bodyPr>
            <a:normAutofit fontScale="90000"/>
          </a:bodyPr>
          <a:lstStyle/>
          <a:p>
            <a:pPr algn="ctr"/>
            <a:r>
              <a:rPr lang="en-US" sz="4000" b="1" dirty="0">
                <a:solidFill>
                  <a:srgbClr val="DD23B5"/>
                </a:solidFill>
              </a:rPr>
              <a:t>UNIT-V </a:t>
            </a:r>
            <a:r>
              <a:rPr lang="en-US" sz="4000" b="1" dirty="0" smtClean="0">
                <a:solidFill>
                  <a:srgbClr val="DD23B5"/>
                </a:solidFill>
              </a:rPr>
              <a:t/>
            </a:r>
            <a:br>
              <a:rPr lang="en-US" sz="4000" b="1" dirty="0" smtClean="0">
                <a:solidFill>
                  <a:srgbClr val="DD23B5"/>
                </a:solidFill>
              </a:rPr>
            </a:br>
            <a:r>
              <a:rPr lang="en-US" sz="4000" b="1" dirty="0" smtClean="0">
                <a:solidFill>
                  <a:srgbClr val="DD23B5"/>
                </a:solidFill>
              </a:rPr>
              <a:t/>
            </a:r>
            <a:br>
              <a:rPr lang="en-US" sz="4000" b="1" dirty="0" smtClean="0">
                <a:solidFill>
                  <a:srgbClr val="DD23B5"/>
                </a:solidFill>
              </a:rPr>
            </a:br>
            <a:r>
              <a:rPr lang="en-US" sz="4000" b="1" dirty="0" smtClean="0">
                <a:solidFill>
                  <a:srgbClr val="DD23B5"/>
                </a:solidFill>
              </a:rPr>
              <a:t>TEACHING  </a:t>
            </a:r>
            <a:r>
              <a:rPr lang="en-US" sz="4000" b="1" dirty="0">
                <a:solidFill>
                  <a:srgbClr val="DD23B5"/>
                </a:solidFill>
              </a:rPr>
              <a:t>AS  A PROFESSION</a:t>
            </a:r>
            <a:endParaRPr lang="en-IN" dirty="0"/>
          </a:p>
        </p:txBody>
      </p:sp>
      <p:sp>
        <p:nvSpPr>
          <p:cNvPr id="4" name="Content Placeholder 3"/>
          <p:cNvSpPr>
            <a:spLocks noGrp="1"/>
          </p:cNvSpPr>
          <p:nvPr>
            <p:ph idx="1"/>
          </p:nvPr>
        </p:nvSpPr>
        <p:spPr>
          <a:xfrm>
            <a:off x="6096000" y="4114800"/>
            <a:ext cx="2837688" cy="1524000"/>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lnSpcReduction="1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smtClean="0">
                <a:latin typeface="Times New Roman" pitchFamily="18" charset="0"/>
                <a:cs typeface="Times New Roman" pitchFamily="18" charset="0"/>
              </a:rPr>
              <a:t>Dr. A.PACKIAM</a:t>
            </a:r>
          </a:p>
          <a:p>
            <a:pPr algn="ctr"/>
            <a:r>
              <a:rPr lang="en-US" sz="2000" b="1" dirty="0" err="1" smtClean="0">
                <a:latin typeface="Times New Roman" pitchFamily="18" charset="0"/>
                <a:cs typeface="Times New Roman" pitchFamily="18" charset="0"/>
              </a:rPr>
              <a:t>Asst.Prof</a:t>
            </a:r>
            <a:r>
              <a:rPr lang="en-US" sz="2000" b="1" dirty="0" smtClean="0">
                <a:latin typeface="Times New Roman" pitchFamily="18" charset="0"/>
                <a:cs typeface="Times New Roman" pitchFamily="18" charset="0"/>
              </a:rPr>
              <a:t>. in </a:t>
            </a:r>
            <a:r>
              <a:rPr lang="en-US" sz="2000" b="1" dirty="0" err="1" smtClean="0">
                <a:latin typeface="Times New Roman" pitchFamily="18" charset="0"/>
                <a:cs typeface="Times New Roman" pitchFamily="18" charset="0"/>
              </a:rPr>
              <a:t>Phy</a:t>
            </a:r>
            <a:r>
              <a:rPr lang="en-US" sz="2000" b="1" dirty="0" smtClean="0">
                <a:latin typeface="Times New Roman" pitchFamily="18" charset="0"/>
                <a:cs typeface="Times New Roman" pitchFamily="18" charset="0"/>
              </a:rPr>
              <a:t>. Science Education, SCCE.</a:t>
            </a:r>
            <a:endParaRPr lang="en-IN" sz="2000" b="1"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4038600"/>
            <a:ext cx="2390775" cy="191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2015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57200"/>
            <a:ext cx="7498080" cy="838200"/>
          </a:xfrm>
        </p:spPr>
        <p:txBody>
          <a:bodyPr>
            <a:normAutofit fontScale="90000"/>
          </a:bodyPr>
          <a:lstStyle/>
          <a:p>
            <a:r>
              <a:rPr lang="en-US" sz="4400" b="1" dirty="0">
                <a:solidFill>
                  <a:srgbClr val="C00000"/>
                </a:solidFill>
                <a:latin typeface="Times New Roman" pitchFamily="18" charset="0"/>
                <a:cs typeface="Times New Roman" pitchFamily="18" charset="0"/>
              </a:rPr>
              <a:t>Knowledge Base of Teaching</a:t>
            </a:r>
            <a:r>
              <a:rPr lang="en-IN" sz="4400" dirty="0">
                <a:solidFill>
                  <a:srgbClr val="C00000"/>
                </a:solidFill>
                <a:latin typeface="Times New Roman" pitchFamily="18" charset="0"/>
                <a:cs typeface="Times New Roman" pitchFamily="18" charset="0"/>
              </a:rPr>
              <a:t/>
            </a:r>
            <a:br>
              <a:rPr lang="en-IN" sz="4400" dirty="0">
                <a:solidFill>
                  <a:srgbClr val="C00000"/>
                </a:solidFill>
                <a:latin typeface="Times New Roman" pitchFamily="18" charset="0"/>
                <a:cs typeface="Times New Roman" pitchFamily="18" charset="0"/>
              </a:rPr>
            </a:br>
            <a:endParaRPr lang="en-IN" dirty="0"/>
          </a:p>
        </p:txBody>
      </p:sp>
      <p:sp>
        <p:nvSpPr>
          <p:cNvPr id="3" name="Content Placeholder 2"/>
          <p:cNvSpPr>
            <a:spLocks noGrp="1"/>
          </p:cNvSpPr>
          <p:nvPr>
            <p:ph idx="1"/>
          </p:nvPr>
        </p:nvSpPr>
        <p:spPr/>
        <p:txBody>
          <a:bodyPr>
            <a:normAutofit fontScale="92500" lnSpcReduction="20000"/>
          </a:bodyPr>
          <a:lstStyle/>
          <a:p>
            <a:pPr marL="82296" indent="0" algn="just">
              <a:buNone/>
            </a:pPr>
            <a:r>
              <a:rPr lang="en-US" b="1" dirty="0">
                <a:latin typeface="Times New Roman" pitchFamily="18" charset="0"/>
                <a:cs typeface="Times New Roman" pitchFamily="18" charset="0"/>
              </a:rPr>
              <a:t>Pedagogical Knowledge (PK):</a:t>
            </a:r>
            <a:r>
              <a:rPr lang="en-US" dirty="0">
                <a:latin typeface="Times New Roman" pitchFamily="18" charset="0"/>
                <a:cs typeface="Times New Roman" pitchFamily="18" charset="0"/>
              </a:rPr>
              <a:t> Strategies, methods, classroom </a:t>
            </a:r>
            <a:r>
              <a:rPr lang="en-US" dirty="0" smtClean="0">
                <a:latin typeface="Times New Roman" pitchFamily="18" charset="0"/>
                <a:cs typeface="Times New Roman" pitchFamily="18" charset="0"/>
              </a:rPr>
              <a:t>management.</a:t>
            </a:r>
          </a:p>
          <a:p>
            <a:pPr marL="402336" lvl="1" indent="0" algn="just">
              <a:buNone/>
            </a:pPr>
            <a:r>
              <a:rPr lang="en-US" b="1" dirty="0" smtClean="0">
                <a:latin typeface="Times New Roman" pitchFamily="18" charset="0"/>
                <a:cs typeface="Times New Roman" pitchFamily="18" charset="0"/>
              </a:rPr>
              <a:t>Meaning:</a:t>
            </a:r>
            <a:r>
              <a:rPr lang="en-US" dirty="0" smtClean="0">
                <a:latin typeface="Times New Roman" pitchFamily="18" charset="0"/>
                <a:cs typeface="Times New Roman" pitchFamily="18" charset="0"/>
              </a:rPr>
              <a:t> Understanding of teaching methods, strategies, classroom management, and ways of engaging students.</a:t>
            </a:r>
          </a:p>
          <a:p>
            <a:pPr marL="82296" indent="0" algn="just">
              <a:buNone/>
            </a:pPr>
            <a:r>
              <a:rPr lang="en-US" b="1" dirty="0" smtClean="0">
                <a:latin typeface="Times New Roman" pitchFamily="18" charset="0"/>
                <a:cs typeface="Times New Roman" pitchFamily="18" charset="0"/>
              </a:rPr>
              <a:t>  Importance</a:t>
            </a:r>
            <a:r>
              <a:rPr lang="en-US" b="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lvl="1" algn="just"/>
            <a:r>
              <a:rPr lang="en-US" dirty="0">
                <a:latin typeface="Times New Roman" pitchFamily="18" charset="0"/>
                <a:cs typeface="Times New Roman" pitchFamily="18" charset="0"/>
              </a:rPr>
              <a:t>Makes learning interactive and effective.</a:t>
            </a:r>
          </a:p>
          <a:p>
            <a:pPr lvl="1" algn="just"/>
            <a:r>
              <a:rPr lang="en-US" dirty="0">
                <a:latin typeface="Times New Roman" pitchFamily="18" charset="0"/>
                <a:cs typeface="Times New Roman" pitchFamily="18" charset="0"/>
              </a:rPr>
              <a:t>Helps in choosing the right method (lecture, discussion, project-based learning, etc.).</a:t>
            </a:r>
          </a:p>
          <a:p>
            <a:pPr lvl="1" algn="just"/>
            <a:r>
              <a:rPr lang="en-US" dirty="0">
                <a:latin typeface="Times New Roman" pitchFamily="18" charset="0"/>
                <a:cs typeface="Times New Roman" pitchFamily="18" charset="0"/>
              </a:rPr>
              <a:t>Ensures classroom discipline and motivation</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402336" lvl="1" indent="0" algn="just">
              <a:buNone/>
            </a:pPr>
            <a:r>
              <a:rPr lang="en-US" b="1" dirty="0">
                <a:latin typeface="Times New Roman" pitchFamily="18" charset="0"/>
                <a:cs typeface="Times New Roman" pitchFamily="18" charset="0"/>
              </a:rPr>
              <a:t>Example:</a:t>
            </a:r>
            <a:r>
              <a:rPr lang="en-US" dirty="0">
                <a:latin typeface="Times New Roman" pitchFamily="18" charset="0"/>
                <a:cs typeface="Times New Roman" pitchFamily="18" charset="0"/>
              </a:rPr>
              <a:t> Using group discussion to teach social issues or experiments to explain science concepts.</a:t>
            </a:r>
          </a:p>
          <a:p>
            <a:pPr algn="just"/>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409123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57200"/>
            <a:ext cx="7498080" cy="838200"/>
          </a:xfrm>
        </p:spPr>
        <p:txBody>
          <a:bodyPr>
            <a:normAutofit/>
          </a:bodyPr>
          <a:lstStyle/>
          <a:p>
            <a:r>
              <a:rPr lang="en-US" b="1" dirty="0"/>
              <a:t>Knowledge Base of Teaching</a:t>
            </a:r>
            <a:endParaRPr lang="en-IN" dirty="0"/>
          </a:p>
        </p:txBody>
      </p:sp>
      <p:sp>
        <p:nvSpPr>
          <p:cNvPr id="3" name="Content Placeholder 2"/>
          <p:cNvSpPr>
            <a:spLocks noGrp="1"/>
          </p:cNvSpPr>
          <p:nvPr>
            <p:ph idx="1"/>
          </p:nvPr>
        </p:nvSpPr>
        <p:spPr>
          <a:xfrm>
            <a:off x="1066800" y="1447800"/>
            <a:ext cx="7866888" cy="4800600"/>
          </a:xfrm>
        </p:spPr>
        <p:txBody>
          <a:bodyPr>
            <a:noAutofit/>
          </a:bodyPr>
          <a:lstStyle/>
          <a:p>
            <a:pPr marL="82296" indent="0" algn="just">
              <a:buNone/>
            </a:pPr>
            <a:r>
              <a:rPr lang="en-US" sz="2400" b="1" dirty="0">
                <a:latin typeface="Times New Roman" pitchFamily="18" charset="0"/>
                <a:cs typeface="Times New Roman" pitchFamily="18" charset="0"/>
              </a:rPr>
              <a:t>Curriculum Knowledge:</a:t>
            </a:r>
            <a:r>
              <a:rPr lang="en-US" sz="2400" dirty="0">
                <a:latin typeface="Times New Roman" pitchFamily="18" charset="0"/>
                <a:cs typeface="Times New Roman" pitchFamily="18" charset="0"/>
              </a:rPr>
              <a:t> Objectives, evaluation, instructional planning</a:t>
            </a:r>
            <a:r>
              <a:rPr lang="en-US" sz="2400" dirty="0" smtClean="0">
                <a:latin typeface="Times New Roman" pitchFamily="18" charset="0"/>
                <a:cs typeface="Times New Roman" pitchFamily="18" charset="0"/>
              </a:rPr>
              <a:t>.</a:t>
            </a:r>
          </a:p>
          <a:p>
            <a:pPr lvl="1" algn="just"/>
            <a:r>
              <a:rPr lang="en-US" sz="2400" b="1" dirty="0">
                <a:latin typeface="Times New Roman" pitchFamily="18" charset="0"/>
                <a:cs typeface="Times New Roman" pitchFamily="18" charset="0"/>
              </a:rPr>
              <a:t>Meaning:</a:t>
            </a:r>
            <a:r>
              <a:rPr lang="en-US" sz="2400" dirty="0">
                <a:latin typeface="Times New Roman" pitchFamily="18" charset="0"/>
                <a:cs typeface="Times New Roman" pitchFamily="18" charset="0"/>
              </a:rPr>
              <a:t> Awareness of curriculum objectives, syllabus content, and assessment methods.</a:t>
            </a:r>
          </a:p>
          <a:p>
            <a:pPr lvl="1" algn="just"/>
            <a:r>
              <a:rPr lang="en-US" sz="2400" b="1" dirty="0" smtClean="0">
                <a:latin typeface="Times New Roman" pitchFamily="18" charset="0"/>
                <a:cs typeface="Times New Roman" pitchFamily="18" charset="0"/>
              </a:rPr>
              <a:t>Importance:</a:t>
            </a:r>
            <a:r>
              <a:rPr lang="en-US" sz="2400" dirty="0" smtClean="0">
                <a:latin typeface="Times New Roman" pitchFamily="18" charset="0"/>
                <a:cs typeface="Times New Roman" pitchFamily="18" charset="0"/>
              </a:rPr>
              <a:t> Helps </a:t>
            </a:r>
            <a:r>
              <a:rPr lang="en-US" sz="2400" dirty="0">
                <a:latin typeface="Times New Roman" pitchFamily="18" charset="0"/>
                <a:cs typeface="Times New Roman" pitchFamily="18" charset="0"/>
              </a:rPr>
              <a:t>in </a:t>
            </a:r>
            <a:r>
              <a:rPr lang="en-US" sz="2400" b="1" dirty="0">
                <a:latin typeface="Times New Roman" pitchFamily="18" charset="0"/>
                <a:cs typeface="Times New Roman" pitchFamily="18" charset="0"/>
              </a:rPr>
              <a:t>lesson planning, sequencing, and evaluation</a:t>
            </a:r>
            <a:r>
              <a:rPr lang="en-US" sz="2400" dirty="0">
                <a:latin typeface="Times New Roman" pitchFamily="18" charset="0"/>
                <a:cs typeface="Times New Roman" pitchFamily="18" charset="0"/>
              </a:rPr>
              <a:t>.</a:t>
            </a:r>
          </a:p>
          <a:p>
            <a:pPr lvl="1" algn="just"/>
            <a:r>
              <a:rPr lang="en-US" sz="2400" dirty="0">
                <a:latin typeface="Times New Roman" pitchFamily="18" charset="0"/>
                <a:cs typeface="Times New Roman" pitchFamily="18" charset="0"/>
              </a:rPr>
              <a:t>Guides the teacher in balancing academic and co-curricular activities.</a:t>
            </a:r>
          </a:p>
          <a:p>
            <a:pPr lvl="1" algn="just"/>
            <a:r>
              <a:rPr lang="en-US" sz="2400" b="1" dirty="0">
                <a:latin typeface="Times New Roman" pitchFamily="18" charset="0"/>
                <a:cs typeface="Times New Roman" pitchFamily="18" charset="0"/>
              </a:rPr>
              <a:t>Example:</a:t>
            </a:r>
            <a:r>
              <a:rPr lang="en-US" sz="2400" dirty="0">
                <a:latin typeface="Times New Roman" pitchFamily="18" charset="0"/>
                <a:cs typeface="Times New Roman" pitchFamily="18" charset="0"/>
              </a:rPr>
              <a:t> A teacher must know the </a:t>
            </a:r>
            <a:r>
              <a:rPr lang="en-US" sz="2400" b="1" dirty="0">
                <a:latin typeface="Times New Roman" pitchFamily="18" charset="0"/>
                <a:cs typeface="Times New Roman" pitchFamily="18" charset="0"/>
              </a:rPr>
              <a:t>NCERT/State board syllabus</a:t>
            </a:r>
            <a:r>
              <a:rPr lang="en-US" sz="2400" dirty="0">
                <a:latin typeface="Times New Roman" pitchFamily="18" charset="0"/>
                <a:cs typeface="Times New Roman" pitchFamily="18" charset="0"/>
              </a:rPr>
              <a:t> and design lessons according to learning outcomes</a:t>
            </a:r>
            <a:r>
              <a:rPr lang="en-US" sz="2400" dirty="0" smtClean="0">
                <a:latin typeface="Times New Roman" pitchFamily="18" charset="0"/>
                <a:cs typeface="Times New Roman" pitchFamily="18" charset="0"/>
              </a:rPr>
              <a:t>.</a:t>
            </a:r>
            <a:endParaRPr lang="en-US" sz="2400" b="1"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pPr algn="just"/>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3147450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solidFill>
                  <a:srgbClr val="C00000"/>
                </a:solidFill>
              </a:rPr>
              <a:t>Knowledge Base of Teaching</a:t>
            </a:r>
            <a:endParaRPr lang="en-IN" sz="3200" dirty="0">
              <a:solidFill>
                <a:srgbClr val="C00000"/>
              </a:solidFill>
            </a:endParaRPr>
          </a:p>
        </p:txBody>
      </p:sp>
      <p:sp>
        <p:nvSpPr>
          <p:cNvPr id="3" name="Content Placeholder 2"/>
          <p:cNvSpPr>
            <a:spLocks noGrp="1"/>
          </p:cNvSpPr>
          <p:nvPr>
            <p:ph idx="1"/>
          </p:nvPr>
        </p:nvSpPr>
        <p:spPr>
          <a:xfrm>
            <a:off x="1435608" y="1524000"/>
            <a:ext cx="7498080" cy="4724400"/>
          </a:xfrm>
        </p:spPr>
        <p:txBody>
          <a:bodyPr>
            <a:noAutofit/>
          </a:bodyPr>
          <a:lstStyle/>
          <a:p>
            <a:pPr marL="82296" indent="0" algn="just">
              <a:buNone/>
            </a:pPr>
            <a:r>
              <a:rPr lang="en-US" sz="2400" b="1" dirty="0">
                <a:latin typeface="Times New Roman" pitchFamily="18" charset="0"/>
                <a:cs typeface="Times New Roman" pitchFamily="18" charset="0"/>
              </a:rPr>
              <a:t>Child Psychology:</a:t>
            </a:r>
            <a:r>
              <a:rPr lang="en-US" sz="2400" dirty="0">
                <a:latin typeface="Times New Roman" pitchFamily="18" charset="0"/>
                <a:cs typeface="Times New Roman" pitchFamily="18" charset="0"/>
              </a:rPr>
              <a:t> Understanding how children grow, develop, and learn at different stages.</a:t>
            </a:r>
          </a:p>
          <a:p>
            <a:pPr lvl="1" algn="just"/>
            <a:r>
              <a:rPr lang="en-US" sz="2400" dirty="0">
                <a:latin typeface="Times New Roman" pitchFamily="18" charset="0"/>
                <a:cs typeface="Times New Roman" pitchFamily="18" charset="0"/>
              </a:rPr>
              <a:t>Helps in identifying students’ </a:t>
            </a:r>
            <a:r>
              <a:rPr lang="en-US" sz="2400" b="1" dirty="0">
                <a:latin typeface="Times New Roman" pitchFamily="18" charset="0"/>
                <a:cs typeface="Times New Roman" pitchFamily="18" charset="0"/>
              </a:rPr>
              <a:t>learning needs, interests, and difficulties</a:t>
            </a:r>
            <a:r>
              <a:rPr lang="en-US" sz="2400" dirty="0">
                <a:latin typeface="Times New Roman" pitchFamily="18" charset="0"/>
                <a:cs typeface="Times New Roman" pitchFamily="18" charset="0"/>
              </a:rPr>
              <a:t>.</a:t>
            </a:r>
          </a:p>
          <a:p>
            <a:pPr lvl="1" algn="just"/>
            <a:r>
              <a:rPr lang="en-US" sz="2400" dirty="0">
                <a:latin typeface="Times New Roman" pitchFamily="18" charset="0"/>
                <a:cs typeface="Times New Roman" pitchFamily="18" charset="0"/>
              </a:rPr>
              <a:t>Encourages </a:t>
            </a:r>
            <a:r>
              <a:rPr lang="en-US" sz="2400" b="1" dirty="0">
                <a:latin typeface="Times New Roman" pitchFamily="18" charset="0"/>
                <a:cs typeface="Times New Roman" pitchFamily="18" charset="0"/>
              </a:rPr>
              <a:t>individualized instruction</a:t>
            </a:r>
            <a:r>
              <a:rPr lang="en-US" sz="2400" dirty="0">
                <a:latin typeface="Times New Roman" pitchFamily="18" charset="0"/>
                <a:cs typeface="Times New Roman" pitchFamily="18" charset="0"/>
              </a:rPr>
              <a:t> (slow learners vs. gifted learners).</a:t>
            </a:r>
          </a:p>
          <a:p>
            <a:pPr lvl="1" algn="just"/>
            <a:r>
              <a:rPr lang="en-US" sz="2400" dirty="0">
                <a:latin typeface="Times New Roman" pitchFamily="18" charset="0"/>
                <a:cs typeface="Times New Roman" pitchFamily="18" charset="0"/>
              </a:rPr>
              <a:t>Supports emotional, social, and moral development of children.</a:t>
            </a:r>
          </a:p>
          <a:p>
            <a:pPr lvl="1" algn="just"/>
            <a:r>
              <a:rPr lang="en-US" sz="2400" b="1" dirty="0">
                <a:latin typeface="Times New Roman" pitchFamily="18" charset="0"/>
                <a:cs typeface="Times New Roman" pitchFamily="18" charset="0"/>
              </a:rPr>
              <a:t>Example:</a:t>
            </a:r>
            <a:r>
              <a:rPr lang="en-US" sz="2400" dirty="0">
                <a:latin typeface="Times New Roman" pitchFamily="18" charset="0"/>
                <a:cs typeface="Times New Roman" pitchFamily="18" charset="0"/>
              </a:rPr>
              <a:t> Using play-way method for primary students.</a:t>
            </a:r>
          </a:p>
          <a:p>
            <a:pPr lvl="1" algn="just"/>
            <a:r>
              <a:rPr lang="en-US" sz="2400" dirty="0">
                <a:latin typeface="Times New Roman" pitchFamily="18" charset="0"/>
                <a:cs typeface="Times New Roman" pitchFamily="18" charset="0"/>
              </a:rPr>
              <a:t>Using abstract problem-solving for higher secondary students.</a:t>
            </a:r>
          </a:p>
          <a:p>
            <a:endParaRPr lang="en-IN" sz="2400" dirty="0"/>
          </a:p>
        </p:txBody>
      </p:sp>
    </p:spTree>
    <p:extLst>
      <p:ext uri="{BB962C8B-B14F-4D97-AF65-F5344CB8AC3E}">
        <p14:creationId xmlns:p14="http://schemas.microsoft.com/office/powerpoint/2010/main" val="117015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533400"/>
            <a:ext cx="7498080" cy="609600"/>
          </a:xfrm>
        </p:spPr>
        <p:txBody>
          <a:bodyPr>
            <a:normAutofit/>
          </a:bodyPr>
          <a:lstStyle/>
          <a:p>
            <a:pPr algn="ctr"/>
            <a:r>
              <a:rPr lang="en-US" sz="3200" b="1" dirty="0"/>
              <a:t>Knowledge Base of Teaching</a:t>
            </a:r>
            <a:endParaRPr lang="en-IN" sz="3200" dirty="0"/>
          </a:p>
        </p:txBody>
      </p:sp>
      <p:sp>
        <p:nvSpPr>
          <p:cNvPr id="3" name="Content Placeholder 2"/>
          <p:cNvSpPr>
            <a:spLocks noGrp="1"/>
          </p:cNvSpPr>
          <p:nvPr>
            <p:ph idx="1"/>
          </p:nvPr>
        </p:nvSpPr>
        <p:spPr/>
        <p:txBody>
          <a:bodyPr>
            <a:noAutofit/>
          </a:bodyPr>
          <a:lstStyle/>
          <a:p>
            <a:pPr marL="82296" indent="0">
              <a:buNone/>
            </a:pPr>
            <a:r>
              <a:rPr lang="en-US" sz="2400" b="1" dirty="0">
                <a:latin typeface="Times New Roman" pitchFamily="18" charset="0"/>
                <a:cs typeface="Times New Roman" pitchFamily="18" charset="0"/>
              </a:rPr>
              <a:t>Contextual Knowledge</a:t>
            </a:r>
          </a:p>
          <a:p>
            <a:r>
              <a:rPr lang="en-US" sz="2400" b="1" dirty="0">
                <a:latin typeface="Times New Roman" pitchFamily="18" charset="0"/>
                <a:cs typeface="Times New Roman" pitchFamily="18" charset="0"/>
              </a:rPr>
              <a:t>Meaning:</a:t>
            </a:r>
            <a:r>
              <a:rPr lang="en-US" sz="2400" dirty="0">
                <a:latin typeface="Times New Roman" pitchFamily="18" charset="0"/>
                <a:cs typeface="Times New Roman" pitchFamily="18" charset="0"/>
              </a:rPr>
              <a:t> Awareness of the </a:t>
            </a:r>
            <a:r>
              <a:rPr lang="en-US" sz="2400" b="1" dirty="0">
                <a:latin typeface="Times New Roman" pitchFamily="18" charset="0"/>
                <a:cs typeface="Times New Roman" pitchFamily="18" charset="0"/>
              </a:rPr>
              <a:t>cultural, social, economic, and environmental context</a:t>
            </a:r>
            <a:r>
              <a:rPr lang="en-US" sz="2400" dirty="0">
                <a:latin typeface="Times New Roman" pitchFamily="18" charset="0"/>
                <a:cs typeface="Times New Roman" pitchFamily="18" charset="0"/>
              </a:rPr>
              <a:t> of learners.</a:t>
            </a:r>
          </a:p>
          <a:p>
            <a:r>
              <a:rPr lang="en-US" sz="2400" b="1" dirty="0">
                <a:latin typeface="Times New Roman" pitchFamily="18" charset="0"/>
                <a:cs typeface="Times New Roman" pitchFamily="18" charset="0"/>
              </a:rPr>
              <a:t>Importance:</a:t>
            </a:r>
            <a:endParaRPr lang="en-US" sz="2400" dirty="0">
              <a:latin typeface="Times New Roman" pitchFamily="18" charset="0"/>
              <a:cs typeface="Times New Roman" pitchFamily="18" charset="0"/>
            </a:endParaRPr>
          </a:p>
          <a:p>
            <a:pPr lvl="1"/>
            <a:r>
              <a:rPr lang="en-US" sz="2400" dirty="0">
                <a:latin typeface="Times New Roman" pitchFamily="18" charset="0"/>
                <a:cs typeface="Times New Roman" pitchFamily="18" charset="0"/>
              </a:rPr>
              <a:t>Makes teaching </a:t>
            </a:r>
            <a:r>
              <a:rPr lang="en-US" sz="2400" b="1" dirty="0">
                <a:latin typeface="Times New Roman" pitchFamily="18" charset="0"/>
                <a:cs typeface="Times New Roman" pitchFamily="18" charset="0"/>
              </a:rPr>
              <a:t>relevant and meaningful</a:t>
            </a:r>
            <a:r>
              <a:rPr lang="en-US" sz="2400" dirty="0">
                <a:latin typeface="Times New Roman" pitchFamily="18" charset="0"/>
                <a:cs typeface="Times New Roman" pitchFamily="18" charset="0"/>
              </a:rPr>
              <a:t>.</a:t>
            </a:r>
          </a:p>
          <a:p>
            <a:pPr lvl="1"/>
            <a:r>
              <a:rPr lang="en-US" sz="2400" dirty="0">
                <a:latin typeface="Times New Roman" pitchFamily="18" charset="0"/>
                <a:cs typeface="Times New Roman" pitchFamily="18" charset="0"/>
              </a:rPr>
              <a:t>Promotes </a:t>
            </a:r>
            <a:r>
              <a:rPr lang="en-US" sz="2400" b="1" dirty="0">
                <a:latin typeface="Times New Roman" pitchFamily="18" charset="0"/>
                <a:cs typeface="Times New Roman" pitchFamily="18" charset="0"/>
              </a:rPr>
              <a:t>inclusive education</a:t>
            </a:r>
            <a:r>
              <a:rPr lang="en-US" sz="2400" dirty="0">
                <a:latin typeface="Times New Roman" pitchFamily="18" charset="0"/>
                <a:cs typeface="Times New Roman" pitchFamily="18" charset="0"/>
              </a:rPr>
              <a:t> by respecting diversity.</a:t>
            </a:r>
          </a:p>
          <a:p>
            <a:pPr lvl="1"/>
            <a:r>
              <a:rPr lang="en-US" sz="2400" dirty="0">
                <a:latin typeface="Times New Roman" pitchFamily="18" charset="0"/>
                <a:cs typeface="Times New Roman" pitchFamily="18" charset="0"/>
              </a:rPr>
              <a:t>Helps teachers connect lessons with students’ daily lives.</a:t>
            </a:r>
          </a:p>
          <a:p>
            <a:r>
              <a:rPr lang="en-US" sz="2400" b="1" dirty="0">
                <a:latin typeface="Times New Roman" pitchFamily="18" charset="0"/>
                <a:cs typeface="Times New Roman" pitchFamily="18" charset="0"/>
              </a:rPr>
              <a:t>Example:</a:t>
            </a:r>
            <a:endParaRPr lang="en-US" sz="2400" dirty="0">
              <a:latin typeface="Times New Roman" pitchFamily="18" charset="0"/>
              <a:cs typeface="Times New Roman" pitchFamily="18" charset="0"/>
            </a:endParaRPr>
          </a:p>
          <a:p>
            <a:pPr lvl="1"/>
            <a:r>
              <a:rPr lang="en-US" sz="2400" dirty="0">
                <a:latin typeface="Times New Roman" pitchFamily="18" charset="0"/>
                <a:cs typeface="Times New Roman" pitchFamily="18" charset="0"/>
              </a:rPr>
              <a:t>Teaching agriculture in rural areas with local examples.</a:t>
            </a:r>
          </a:p>
          <a:p>
            <a:pPr lvl="1"/>
            <a:r>
              <a:rPr lang="en-US" sz="2400" dirty="0">
                <a:latin typeface="Times New Roman" pitchFamily="18" charset="0"/>
                <a:cs typeface="Times New Roman" pitchFamily="18" charset="0"/>
              </a:rPr>
              <a:t>Using technology-based examples for urban students.</a:t>
            </a:r>
          </a:p>
          <a:p>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3846946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3200" b="1" dirty="0"/>
              <a:t>Professional Development of Teachers</a:t>
            </a:r>
          </a:p>
        </p:txBody>
      </p:sp>
      <p:sp>
        <p:nvSpPr>
          <p:cNvPr id="3" name="Content Placeholder 2"/>
          <p:cNvSpPr>
            <a:spLocks noGrp="1"/>
          </p:cNvSpPr>
          <p:nvPr>
            <p:ph idx="1"/>
          </p:nvPr>
        </p:nvSpPr>
        <p:spPr/>
        <p:txBody>
          <a:bodyPr>
            <a:normAutofit fontScale="85000" lnSpcReduction="20000"/>
          </a:bodyPr>
          <a:lstStyle/>
          <a:p>
            <a:pPr marL="82296" indent="0" algn="just">
              <a:buNone/>
            </a:pPr>
            <a:r>
              <a:rPr lang="en-US" b="1" dirty="0">
                <a:latin typeface="Times New Roman" pitchFamily="18" charset="0"/>
                <a:cs typeface="Times New Roman" pitchFamily="18" charset="0"/>
              </a:rPr>
              <a:t>Concept of Professional Development</a:t>
            </a:r>
          </a:p>
          <a:p>
            <a:pPr algn="just"/>
            <a:r>
              <a:rPr lang="en-US" dirty="0">
                <a:latin typeface="Times New Roman" pitchFamily="18" charset="0"/>
                <a:cs typeface="Times New Roman" pitchFamily="18" charset="0"/>
              </a:rPr>
              <a:t>Professional Development (PD) means the continuous process of improving teachers’ knowledge, skills, attitudes, and practices.</a:t>
            </a:r>
          </a:p>
          <a:p>
            <a:pPr algn="just"/>
            <a:r>
              <a:rPr lang="en-US" dirty="0">
                <a:latin typeface="Times New Roman" pitchFamily="18" charset="0"/>
                <a:cs typeface="Times New Roman" pitchFamily="18" charset="0"/>
              </a:rPr>
              <a:t>It goes beyond initial teacher training and emphasizes </a:t>
            </a:r>
            <a:r>
              <a:rPr lang="en-US" b="1" dirty="0">
                <a:latin typeface="Times New Roman" pitchFamily="18" charset="0"/>
                <a:cs typeface="Times New Roman" pitchFamily="18" charset="0"/>
              </a:rPr>
              <a:t>lifelong learning</a:t>
            </a:r>
            <a:r>
              <a:rPr lang="en-US" dirty="0">
                <a:latin typeface="Times New Roman" pitchFamily="18" charset="0"/>
                <a:cs typeface="Times New Roman" pitchFamily="18" charset="0"/>
              </a:rPr>
              <a:t>.</a:t>
            </a:r>
          </a:p>
          <a:p>
            <a:pPr algn="just"/>
            <a:r>
              <a:rPr lang="en-US" dirty="0">
                <a:latin typeface="Times New Roman" pitchFamily="18" charset="0"/>
                <a:cs typeface="Times New Roman" pitchFamily="18" charset="0"/>
              </a:rPr>
              <a:t>Aims to keep teachers updated with new educational policies, pedagogical methods, technology, and classroom management techniques.</a:t>
            </a:r>
          </a:p>
          <a:p>
            <a:pPr algn="just"/>
            <a:r>
              <a:rPr lang="en-US" dirty="0">
                <a:latin typeface="Times New Roman" pitchFamily="18" charset="0"/>
                <a:cs typeface="Times New Roman" pitchFamily="18" charset="0"/>
              </a:rPr>
              <a:t>Ensures teachers are competent professionals, reflective practitioners, and effective facilitators of learning.</a:t>
            </a:r>
          </a:p>
          <a:p>
            <a:pPr algn="just"/>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821850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6858000" cy="639762"/>
          </a:xfrm>
        </p:spPr>
        <p:txBody>
          <a:bodyPr>
            <a:normAutofit fontScale="90000"/>
          </a:bodyPr>
          <a:lstStyle/>
          <a:p>
            <a:pPr algn="ct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solidFill>
                  <a:srgbClr val="C00000"/>
                </a:solidFill>
                <a:latin typeface="Times New Roman" pitchFamily="18" charset="0"/>
                <a:cs typeface="Times New Roman" pitchFamily="18" charset="0"/>
              </a:rPr>
              <a:t>Process </a:t>
            </a:r>
            <a:r>
              <a:rPr lang="en-US" sz="3600" b="1" dirty="0">
                <a:solidFill>
                  <a:srgbClr val="C00000"/>
                </a:solidFill>
                <a:latin typeface="Times New Roman" pitchFamily="18" charset="0"/>
                <a:cs typeface="Times New Roman" pitchFamily="18" charset="0"/>
              </a:rPr>
              <a:t>of Professional Development</a:t>
            </a:r>
            <a:r>
              <a:rPr lang="en-US" b="1" dirty="0"/>
              <a:t/>
            </a:r>
            <a:br>
              <a:rPr lang="en-US" b="1" dirty="0"/>
            </a:br>
            <a:endParaRPr lang="en-IN" dirty="0"/>
          </a:p>
        </p:txBody>
      </p:sp>
      <p:sp>
        <p:nvSpPr>
          <p:cNvPr id="3" name="Content Placeholder 2"/>
          <p:cNvSpPr>
            <a:spLocks noGrp="1"/>
          </p:cNvSpPr>
          <p:nvPr>
            <p:ph idx="1"/>
          </p:nvPr>
        </p:nvSpPr>
        <p:spPr>
          <a:xfrm>
            <a:off x="1219200" y="1066800"/>
            <a:ext cx="7714488" cy="5334000"/>
          </a:xfrm>
        </p:spPr>
        <p:txBody>
          <a:bodyPr>
            <a:noAutofit/>
          </a:bodyPr>
          <a:lstStyle/>
          <a:p>
            <a:pPr marL="82296" indent="0" algn="just">
              <a:buNone/>
            </a:pPr>
            <a:r>
              <a:rPr lang="en-US" sz="2000" dirty="0" smtClean="0">
                <a:latin typeface="Times New Roman" pitchFamily="18" charset="0"/>
                <a:cs typeface="Times New Roman" pitchFamily="18" charset="0"/>
              </a:rPr>
              <a:t>Professional </a:t>
            </a:r>
            <a:r>
              <a:rPr lang="en-US" sz="2000" dirty="0">
                <a:latin typeface="Times New Roman" pitchFamily="18" charset="0"/>
                <a:cs typeface="Times New Roman" pitchFamily="18" charset="0"/>
              </a:rPr>
              <a:t>development is a </a:t>
            </a:r>
            <a:r>
              <a:rPr lang="en-US" sz="2000" b="1" dirty="0">
                <a:latin typeface="Times New Roman" pitchFamily="18" charset="0"/>
                <a:cs typeface="Times New Roman" pitchFamily="18" charset="0"/>
              </a:rPr>
              <a:t>systematic and ongoing process</a:t>
            </a:r>
            <a:r>
              <a:rPr lang="en-US" sz="2000" dirty="0">
                <a:latin typeface="Times New Roman" pitchFamily="18" charset="0"/>
                <a:cs typeface="Times New Roman" pitchFamily="18" charset="0"/>
              </a:rPr>
              <a:t>:</a:t>
            </a:r>
          </a:p>
          <a:p>
            <a:pPr algn="just"/>
            <a:r>
              <a:rPr lang="en-US" sz="2000" b="1" dirty="0">
                <a:latin typeface="Times New Roman" pitchFamily="18" charset="0"/>
                <a:cs typeface="Times New Roman" pitchFamily="18" charset="0"/>
              </a:rPr>
              <a:t>Identification of </a:t>
            </a:r>
            <a:r>
              <a:rPr lang="en-US" sz="2000" b="1" dirty="0" smtClean="0">
                <a:latin typeface="Times New Roman" pitchFamily="18" charset="0"/>
                <a:cs typeface="Times New Roman" pitchFamily="18" charset="0"/>
              </a:rPr>
              <a:t>Needs</a:t>
            </a:r>
            <a:r>
              <a:rPr lang="en-US" sz="2000" dirty="0" smtClean="0">
                <a:latin typeface="Times New Roman" pitchFamily="18" charset="0"/>
                <a:cs typeface="Times New Roman" pitchFamily="18" charset="0"/>
              </a:rPr>
              <a:t>: Assess </a:t>
            </a:r>
            <a:r>
              <a:rPr lang="en-US" sz="2000" dirty="0">
                <a:latin typeface="Times New Roman" pitchFamily="18" charset="0"/>
                <a:cs typeface="Times New Roman" pitchFamily="18" charset="0"/>
              </a:rPr>
              <a:t>gaps in knowledge, teaching methods, and skills.</a:t>
            </a:r>
          </a:p>
          <a:p>
            <a:pPr lvl="1" algn="just"/>
            <a:r>
              <a:rPr lang="en-US" sz="2000" dirty="0">
                <a:latin typeface="Times New Roman" pitchFamily="18" charset="0"/>
                <a:cs typeface="Times New Roman" pitchFamily="18" charset="0"/>
              </a:rPr>
              <a:t>Based on feedback, classroom observations, and student outcomes.</a:t>
            </a:r>
          </a:p>
          <a:p>
            <a:pPr algn="just"/>
            <a:r>
              <a:rPr lang="en-US" sz="2000" b="1" dirty="0" smtClean="0">
                <a:latin typeface="Times New Roman" pitchFamily="18" charset="0"/>
                <a:cs typeface="Times New Roman" pitchFamily="18" charset="0"/>
              </a:rPr>
              <a:t>Planning</a:t>
            </a:r>
            <a:r>
              <a:rPr lang="en-US" sz="2000" dirty="0" smtClean="0">
                <a:latin typeface="Times New Roman" pitchFamily="18" charset="0"/>
                <a:cs typeface="Times New Roman" pitchFamily="18" charset="0"/>
              </a:rPr>
              <a:t>: Setting </a:t>
            </a:r>
            <a:r>
              <a:rPr lang="en-US" sz="2000" dirty="0">
                <a:latin typeface="Times New Roman" pitchFamily="18" charset="0"/>
                <a:cs typeface="Times New Roman" pitchFamily="18" charset="0"/>
              </a:rPr>
              <a:t>goals for improvement.</a:t>
            </a:r>
          </a:p>
          <a:p>
            <a:pPr lvl="1" algn="just"/>
            <a:r>
              <a:rPr lang="en-US" sz="2000" dirty="0">
                <a:latin typeface="Times New Roman" pitchFamily="18" charset="0"/>
                <a:cs typeface="Times New Roman" pitchFamily="18" charset="0"/>
              </a:rPr>
              <a:t>Designing professional learning programs, workshops, or action research.</a:t>
            </a:r>
          </a:p>
          <a:p>
            <a:pPr algn="just"/>
            <a:r>
              <a:rPr lang="en-US" sz="2000" b="1" dirty="0" smtClean="0">
                <a:latin typeface="Times New Roman" pitchFamily="18" charset="0"/>
                <a:cs typeface="Times New Roman" pitchFamily="18" charset="0"/>
              </a:rPr>
              <a:t>Implementation</a:t>
            </a:r>
            <a:r>
              <a:rPr lang="en-US" sz="2000" dirty="0" smtClean="0">
                <a:latin typeface="Times New Roman" pitchFamily="18" charset="0"/>
                <a:cs typeface="Times New Roman" pitchFamily="18" charset="0"/>
              </a:rPr>
              <a:t>: Participation </a:t>
            </a:r>
            <a:r>
              <a:rPr lang="en-US" sz="2000" dirty="0">
                <a:latin typeface="Times New Roman" pitchFamily="18" charset="0"/>
                <a:cs typeface="Times New Roman" pitchFamily="18" charset="0"/>
              </a:rPr>
              <a:t>in training, seminars, peer collaboration, and classroom innovation.</a:t>
            </a:r>
          </a:p>
          <a:p>
            <a:pPr algn="just"/>
            <a:r>
              <a:rPr lang="en-US" sz="2000" b="1" dirty="0" smtClean="0">
                <a:latin typeface="Times New Roman" pitchFamily="18" charset="0"/>
                <a:cs typeface="Times New Roman" pitchFamily="18" charset="0"/>
              </a:rPr>
              <a:t>Reflection</a:t>
            </a:r>
            <a:r>
              <a:rPr lang="en-US" sz="2000" dirty="0" smtClean="0">
                <a:latin typeface="Times New Roman" pitchFamily="18" charset="0"/>
                <a:cs typeface="Times New Roman" pitchFamily="18" charset="0"/>
              </a:rPr>
              <a:t>: Self-assessment </a:t>
            </a:r>
            <a:r>
              <a:rPr lang="en-US" sz="2000" dirty="0">
                <a:latin typeface="Times New Roman" pitchFamily="18" charset="0"/>
                <a:cs typeface="Times New Roman" pitchFamily="18" charset="0"/>
              </a:rPr>
              <a:t>of new practices.</a:t>
            </a:r>
          </a:p>
          <a:p>
            <a:pPr lvl="1" algn="just"/>
            <a:r>
              <a:rPr lang="en-US" sz="2000" dirty="0">
                <a:latin typeface="Times New Roman" pitchFamily="18" charset="0"/>
                <a:cs typeface="Times New Roman" pitchFamily="18" charset="0"/>
              </a:rPr>
              <a:t>Collecting student feedback to evaluate effectiveness.</a:t>
            </a:r>
          </a:p>
          <a:p>
            <a:pPr algn="just"/>
            <a:r>
              <a:rPr lang="en-US" sz="2000" b="1" dirty="0">
                <a:latin typeface="Times New Roman" pitchFamily="18" charset="0"/>
                <a:cs typeface="Times New Roman" pitchFamily="18" charset="0"/>
              </a:rPr>
              <a:t>Evaluation &amp; </a:t>
            </a:r>
            <a:r>
              <a:rPr lang="en-US" sz="2000" b="1" dirty="0" smtClean="0">
                <a:latin typeface="Times New Roman" pitchFamily="18" charset="0"/>
                <a:cs typeface="Times New Roman" pitchFamily="18" charset="0"/>
              </a:rPr>
              <a:t>Follow-up</a:t>
            </a:r>
            <a:r>
              <a:rPr lang="en-US" sz="2000" dirty="0" smtClean="0">
                <a:latin typeface="Times New Roman" pitchFamily="18" charset="0"/>
                <a:cs typeface="Times New Roman" pitchFamily="18" charset="0"/>
              </a:rPr>
              <a:t>: Reviewing </a:t>
            </a:r>
            <a:r>
              <a:rPr lang="en-US" sz="2000" dirty="0">
                <a:latin typeface="Times New Roman" pitchFamily="18" charset="0"/>
                <a:cs typeface="Times New Roman" pitchFamily="18" charset="0"/>
              </a:rPr>
              <a:t>progress and modifying strategies.</a:t>
            </a:r>
          </a:p>
          <a:p>
            <a:pPr lvl="1" algn="just"/>
            <a:r>
              <a:rPr lang="en-US" sz="2000" dirty="0">
                <a:latin typeface="Times New Roman" pitchFamily="18" charset="0"/>
                <a:cs typeface="Times New Roman" pitchFamily="18" charset="0"/>
              </a:rPr>
              <a:t>Continuously updating practices to meet new challenges.</a:t>
            </a:r>
          </a:p>
          <a:p>
            <a:pPr algn="just"/>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3376736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p:spPr>
        <p:txBody>
          <a:bodyPr>
            <a:normAutofit fontScale="90000"/>
          </a:bodyPr>
          <a:lstStyle/>
          <a:p>
            <a:pPr algn="ct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Strategies </a:t>
            </a:r>
            <a:r>
              <a:rPr lang="en-US" sz="3600" b="1" dirty="0">
                <a:latin typeface="Times New Roman" pitchFamily="18" charset="0"/>
                <a:cs typeface="Times New Roman" pitchFamily="18" charset="0"/>
              </a:rPr>
              <a:t>for Professional Development</a:t>
            </a:r>
            <a:r>
              <a:rPr lang="en-US" b="1" dirty="0"/>
              <a:t/>
            </a:r>
            <a:br>
              <a:rPr lang="en-US" b="1" dirty="0"/>
            </a:br>
            <a:endParaRPr lang="en-IN" dirty="0"/>
          </a:p>
        </p:txBody>
      </p:sp>
      <p:sp>
        <p:nvSpPr>
          <p:cNvPr id="3" name="Content Placeholder 2"/>
          <p:cNvSpPr>
            <a:spLocks noGrp="1"/>
          </p:cNvSpPr>
          <p:nvPr>
            <p:ph idx="1"/>
          </p:nvPr>
        </p:nvSpPr>
        <p:spPr>
          <a:xfrm>
            <a:off x="1435608" y="1143000"/>
            <a:ext cx="7498080" cy="5105400"/>
          </a:xfrm>
        </p:spPr>
        <p:txBody>
          <a:bodyPr>
            <a:noAutofit/>
          </a:bodyPr>
          <a:lstStyle/>
          <a:p>
            <a:pPr marL="82296" indent="0">
              <a:buNone/>
            </a:pPr>
            <a:r>
              <a:rPr lang="en-US" sz="2300" b="1" dirty="0" smtClean="0">
                <a:latin typeface="Times New Roman" pitchFamily="18" charset="0"/>
                <a:cs typeface="Times New Roman" pitchFamily="18" charset="0"/>
              </a:rPr>
              <a:t>A</a:t>
            </a:r>
            <a:r>
              <a:rPr lang="en-US" sz="2300" b="1" dirty="0">
                <a:latin typeface="Times New Roman" pitchFamily="18" charset="0"/>
                <a:cs typeface="Times New Roman" pitchFamily="18" charset="0"/>
              </a:rPr>
              <a:t>. Formal </a:t>
            </a:r>
            <a:r>
              <a:rPr lang="en-US" sz="2300" b="1" dirty="0" smtClean="0">
                <a:latin typeface="Times New Roman" pitchFamily="18" charset="0"/>
                <a:cs typeface="Times New Roman" pitchFamily="18" charset="0"/>
              </a:rPr>
              <a:t>Strategies: In-service </a:t>
            </a:r>
            <a:r>
              <a:rPr lang="en-US" sz="2300" b="1" dirty="0">
                <a:latin typeface="Times New Roman" pitchFamily="18" charset="0"/>
                <a:cs typeface="Times New Roman" pitchFamily="18" charset="0"/>
              </a:rPr>
              <a:t>Training Programs</a:t>
            </a:r>
            <a:r>
              <a:rPr lang="en-US" sz="2300" dirty="0">
                <a:latin typeface="Times New Roman" pitchFamily="18" charset="0"/>
                <a:cs typeface="Times New Roman" pitchFamily="18" charset="0"/>
              </a:rPr>
              <a:t> – organized by government/NGOs.</a:t>
            </a:r>
          </a:p>
          <a:p>
            <a:r>
              <a:rPr lang="en-US" sz="2300" b="1" dirty="0">
                <a:latin typeface="Times New Roman" pitchFamily="18" charset="0"/>
                <a:cs typeface="Times New Roman" pitchFamily="18" charset="0"/>
              </a:rPr>
              <a:t>Workshops &amp; Seminars</a:t>
            </a:r>
            <a:r>
              <a:rPr lang="en-US" sz="2300" dirty="0">
                <a:latin typeface="Times New Roman" pitchFamily="18" charset="0"/>
                <a:cs typeface="Times New Roman" pitchFamily="18" charset="0"/>
              </a:rPr>
              <a:t> – on pedagogy, technology, curriculum.</a:t>
            </a:r>
          </a:p>
          <a:p>
            <a:r>
              <a:rPr lang="en-US" sz="2300" b="1" dirty="0" smtClean="0">
                <a:latin typeface="Times New Roman" pitchFamily="18" charset="0"/>
                <a:cs typeface="Times New Roman" pitchFamily="18" charset="0"/>
              </a:rPr>
              <a:t>Educational </a:t>
            </a:r>
            <a:r>
              <a:rPr lang="en-US" sz="2300" b="1" dirty="0">
                <a:latin typeface="Times New Roman" pitchFamily="18" charset="0"/>
                <a:cs typeface="Times New Roman" pitchFamily="18" charset="0"/>
              </a:rPr>
              <a:t>Conferences</a:t>
            </a:r>
            <a:r>
              <a:rPr lang="en-US" sz="2300" dirty="0">
                <a:latin typeface="Times New Roman" pitchFamily="18" charset="0"/>
                <a:cs typeface="Times New Roman" pitchFamily="18" charset="0"/>
              </a:rPr>
              <a:t> – sharing research and best practices.</a:t>
            </a:r>
          </a:p>
          <a:p>
            <a:pPr marL="82296" indent="0">
              <a:buNone/>
            </a:pPr>
            <a:r>
              <a:rPr lang="en-US" sz="2300" b="1" dirty="0">
                <a:latin typeface="Times New Roman" pitchFamily="18" charset="0"/>
                <a:cs typeface="Times New Roman" pitchFamily="18" charset="0"/>
              </a:rPr>
              <a:t>B. Informal </a:t>
            </a:r>
            <a:r>
              <a:rPr lang="en-US" sz="2300" b="1" dirty="0" smtClean="0">
                <a:latin typeface="Times New Roman" pitchFamily="18" charset="0"/>
                <a:cs typeface="Times New Roman" pitchFamily="18" charset="0"/>
              </a:rPr>
              <a:t>Strategies: Peer </a:t>
            </a:r>
            <a:r>
              <a:rPr lang="en-US" sz="2300" b="1" dirty="0">
                <a:latin typeface="Times New Roman" pitchFamily="18" charset="0"/>
                <a:cs typeface="Times New Roman" pitchFamily="18" charset="0"/>
              </a:rPr>
              <a:t>Collaboration</a:t>
            </a:r>
            <a:r>
              <a:rPr lang="en-US" sz="2300" dirty="0">
                <a:latin typeface="Times New Roman" pitchFamily="18" charset="0"/>
                <a:cs typeface="Times New Roman" pitchFamily="18" charset="0"/>
              </a:rPr>
              <a:t> – sharing experiences with colleagues.</a:t>
            </a:r>
          </a:p>
          <a:p>
            <a:r>
              <a:rPr lang="en-US" sz="2300" b="1" dirty="0">
                <a:latin typeface="Times New Roman" pitchFamily="18" charset="0"/>
                <a:cs typeface="Times New Roman" pitchFamily="18" charset="0"/>
              </a:rPr>
              <a:t>Self-study</a:t>
            </a:r>
            <a:r>
              <a:rPr lang="en-US" sz="2300" dirty="0">
                <a:latin typeface="Times New Roman" pitchFamily="18" charset="0"/>
                <a:cs typeface="Times New Roman" pitchFamily="18" charset="0"/>
              </a:rPr>
              <a:t> – reading educational journals, books, and online resources.</a:t>
            </a:r>
          </a:p>
          <a:p>
            <a:r>
              <a:rPr lang="en-US" sz="2300" b="1" dirty="0">
                <a:latin typeface="Times New Roman" pitchFamily="18" charset="0"/>
                <a:cs typeface="Times New Roman" pitchFamily="18" charset="0"/>
              </a:rPr>
              <a:t>Action Research</a:t>
            </a:r>
            <a:r>
              <a:rPr lang="en-US" sz="2300" dirty="0">
                <a:latin typeface="Times New Roman" pitchFamily="18" charset="0"/>
                <a:cs typeface="Times New Roman" pitchFamily="18" charset="0"/>
              </a:rPr>
              <a:t> – solving classroom problems systematically.</a:t>
            </a:r>
          </a:p>
          <a:p>
            <a:r>
              <a:rPr lang="en-US" sz="2300" b="1" dirty="0">
                <a:latin typeface="Times New Roman" pitchFamily="18" charset="0"/>
                <a:cs typeface="Times New Roman" pitchFamily="18" charset="0"/>
              </a:rPr>
              <a:t>Reflective Practice</a:t>
            </a:r>
            <a:r>
              <a:rPr lang="en-US" sz="2300" dirty="0">
                <a:latin typeface="Times New Roman" pitchFamily="18" charset="0"/>
                <a:cs typeface="Times New Roman" pitchFamily="18" charset="0"/>
              </a:rPr>
              <a:t> – keeping teaching diaries, self-assessment.</a:t>
            </a:r>
          </a:p>
          <a:p>
            <a:pPr marL="82296" indent="0">
              <a:buNone/>
            </a:pPr>
            <a:r>
              <a:rPr lang="en-US" sz="2300" b="1" dirty="0">
                <a:latin typeface="Times New Roman" pitchFamily="18" charset="0"/>
                <a:cs typeface="Times New Roman" pitchFamily="18" charset="0"/>
              </a:rPr>
              <a:t>C. </a:t>
            </a:r>
            <a:endParaRPr lang="en-IN" sz="2300" dirty="0">
              <a:latin typeface="Times New Roman" pitchFamily="18" charset="0"/>
              <a:cs typeface="Times New Roman" pitchFamily="18" charset="0"/>
            </a:endParaRPr>
          </a:p>
        </p:txBody>
      </p:sp>
    </p:spTree>
    <p:extLst>
      <p:ext uri="{BB962C8B-B14F-4D97-AF65-F5344CB8AC3E}">
        <p14:creationId xmlns:p14="http://schemas.microsoft.com/office/powerpoint/2010/main" val="170324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buNone/>
            </a:pPr>
            <a:r>
              <a:rPr lang="en-US" b="1" dirty="0">
                <a:solidFill>
                  <a:srgbClr val="C00000"/>
                </a:solidFill>
                <a:latin typeface="Times New Roman" pitchFamily="18" charset="0"/>
                <a:cs typeface="Times New Roman" pitchFamily="18" charset="0"/>
              </a:rPr>
              <a:t>Technology-based Strategies</a:t>
            </a:r>
          </a:p>
          <a:p>
            <a:pPr lvl="1"/>
            <a:r>
              <a:rPr lang="en-US" b="1" dirty="0">
                <a:latin typeface="Times New Roman" pitchFamily="18" charset="0"/>
                <a:cs typeface="Times New Roman" pitchFamily="18" charset="0"/>
              </a:rPr>
              <a:t>Online Courses (MOOCs)</a:t>
            </a:r>
            <a:r>
              <a:rPr lang="en-US" dirty="0">
                <a:latin typeface="Times New Roman" pitchFamily="18" charset="0"/>
                <a:cs typeface="Times New Roman" pitchFamily="18" charset="0"/>
              </a:rPr>
              <a:t> – SWAYAM, </a:t>
            </a:r>
            <a:r>
              <a:rPr lang="en-US" dirty="0" err="1">
                <a:latin typeface="Times New Roman" pitchFamily="18" charset="0"/>
                <a:cs typeface="Times New Roman" pitchFamily="18" charset="0"/>
              </a:rPr>
              <a:t>Coursera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edX</a:t>
            </a:r>
            <a:r>
              <a:rPr lang="en-US" dirty="0">
                <a:latin typeface="Times New Roman" pitchFamily="18" charset="0"/>
                <a:cs typeface="Times New Roman" pitchFamily="18" charset="0"/>
              </a:rPr>
              <a:t>.</a:t>
            </a:r>
          </a:p>
          <a:p>
            <a:pPr lvl="1"/>
            <a:r>
              <a:rPr lang="en-US" b="1" dirty="0">
                <a:latin typeface="Times New Roman" pitchFamily="18" charset="0"/>
                <a:cs typeface="Times New Roman" pitchFamily="18" charset="0"/>
              </a:rPr>
              <a:t>Webinars &amp; Online Workshops.</a:t>
            </a:r>
            <a:endParaRPr lang="en-US" dirty="0">
              <a:latin typeface="Times New Roman" pitchFamily="18" charset="0"/>
              <a:cs typeface="Times New Roman" pitchFamily="18" charset="0"/>
            </a:endParaRPr>
          </a:p>
          <a:p>
            <a:pPr lvl="1"/>
            <a:r>
              <a:rPr lang="en-US" b="1" dirty="0">
                <a:latin typeface="Times New Roman" pitchFamily="18" charset="0"/>
                <a:cs typeface="Times New Roman" pitchFamily="18" charset="0"/>
              </a:rPr>
              <a:t>Learning Management Systems (LMS)</a:t>
            </a:r>
            <a:r>
              <a:rPr lang="en-US" dirty="0">
                <a:latin typeface="Times New Roman" pitchFamily="18" charset="0"/>
                <a:cs typeface="Times New Roman" pitchFamily="18" charset="0"/>
              </a:rPr>
              <a:t> – Moodle, Google Classroom.</a:t>
            </a:r>
          </a:p>
          <a:p>
            <a:pPr lvl="1"/>
            <a:r>
              <a:rPr lang="en-US" b="1" dirty="0">
                <a:latin typeface="Times New Roman" pitchFamily="18" charset="0"/>
                <a:cs typeface="Times New Roman" pitchFamily="18" charset="0"/>
              </a:rPr>
              <a:t>Professional Learning Communities (PLCs)</a:t>
            </a:r>
            <a:r>
              <a:rPr lang="en-US" dirty="0">
                <a:latin typeface="Times New Roman" pitchFamily="18" charset="0"/>
                <a:cs typeface="Times New Roman" pitchFamily="18" charset="0"/>
              </a:rPr>
              <a:t> – Online teacher forums.</a:t>
            </a:r>
          </a:p>
          <a:p>
            <a:endParaRPr lang="en-IN" dirty="0"/>
          </a:p>
        </p:txBody>
      </p:sp>
    </p:spTree>
    <p:extLst>
      <p:ext uri="{BB962C8B-B14F-4D97-AF65-F5344CB8AC3E}">
        <p14:creationId xmlns:p14="http://schemas.microsoft.com/office/powerpoint/2010/main" val="2080048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b="1" dirty="0" smtClean="0">
                <a:latin typeface="Times New Roman" pitchFamily="18" charset="0"/>
                <a:cs typeface="Times New Roman" pitchFamily="18" charset="0"/>
              </a:rPr>
              <a:t/>
            </a:r>
            <a:br>
              <a:rPr lang="en-US" sz="4000"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Role </a:t>
            </a:r>
            <a:r>
              <a:rPr lang="en-US" sz="4000" b="1" dirty="0">
                <a:latin typeface="Times New Roman" pitchFamily="18" charset="0"/>
                <a:cs typeface="Times New Roman" pitchFamily="18" charset="0"/>
              </a:rPr>
              <a:t>of Professional Development in Teaching</a:t>
            </a:r>
            <a:r>
              <a:rPr lang="en-US" b="1" dirty="0"/>
              <a:t/>
            </a:r>
            <a:br>
              <a:rPr lang="en-US" b="1" dirty="0"/>
            </a:br>
            <a:endParaRPr lang="en-IN" dirty="0"/>
          </a:p>
        </p:txBody>
      </p:sp>
      <p:sp>
        <p:nvSpPr>
          <p:cNvPr id="3" name="Content Placeholder 2"/>
          <p:cNvSpPr>
            <a:spLocks noGrp="1"/>
          </p:cNvSpPr>
          <p:nvPr>
            <p:ph idx="1"/>
          </p:nvPr>
        </p:nvSpPr>
        <p:spPr/>
        <p:txBody>
          <a:bodyPr>
            <a:normAutofit fontScale="92500" lnSpcReduction="20000"/>
          </a:bodyPr>
          <a:lstStyle/>
          <a:p>
            <a:pPr algn="just"/>
            <a:r>
              <a:rPr lang="en-US" dirty="0" smtClean="0">
                <a:latin typeface="Times New Roman" pitchFamily="18" charset="0"/>
                <a:cs typeface="Times New Roman" pitchFamily="18" charset="0"/>
              </a:rPr>
              <a:t>Enhances </a:t>
            </a:r>
            <a:r>
              <a:rPr lang="en-US" b="1" dirty="0">
                <a:latin typeface="Times New Roman" pitchFamily="18" charset="0"/>
                <a:cs typeface="Times New Roman" pitchFamily="18" charset="0"/>
              </a:rPr>
              <a:t>subject knowledge</a:t>
            </a:r>
            <a:r>
              <a:rPr lang="en-US" dirty="0">
                <a:latin typeface="Times New Roman" pitchFamily="18" charset="0"/>
                <a:cs typeface="Times New Roman" pitchFamily="18" charset="0"/>
              </a:rPr>
              <a:t> and teaching skills.</a:t>
            </a:r>
          </a:p>
          <a:p>
            <a:pPr algn="just"/>
            <a:r>
              <a:rPr lang="en-US" dirty="0">
                <a:latin typeface="Times New Roman" pitchFamily="18" charset="0"/>
                <a:cs typeface="Times New Roman" pitchFamily="18" charset="0"/>
              </a:rPr>
              <a:t>Improves </a:t>
            </a:r>
            <a:r>
              <a:rPr lang="en-US" b="1" dirty="0">
                <a:latin typeface="Times New Roman" pitchFamily="18" charset="0"/>
                <a:cs typeface="Times New Roman" pitchFamily="18" charset="0"/>
              </a:rPr>
              <a:t>classroom management</a:t>
            </a:r>
            <a:r>
              <a:rPr lang="en-US" dirty="0">
                <a:latin typeface="Times New Roman" pitchFamily="18" charset="0"/>
                <a:cs typeface="Times New Roman" pitchFamily="18" charset="0"/>
              </a:rPr>
              <a:t> and student engagement.</a:t>
            </a:r>
          </a:p>
          <a:p>
            <a:pPr algn="just"/>
            <a:r>
              <a:rPr lang="en-US" dirty="0">
                <a:latin typeface="Times New Roman" pitchFamily="18" charset="0"/>
                <a:cs typeface="Times New Roman" pitchFamily="18" charset="0"/>
              </a:rPr>
              <a:t>Develops </a:t>
            </a:r>
            <a:r>
              <a:rPr lang="en-US" b="1" dirty="0">
                <a:latin typeface="Times New Roman" pitchFamily="18" charset="0"/>
                <a:cs typeface="Times New Roman" pitchFamily="18" charset="0"/>
              </a:rPr>
              <a:t>innovative &amp; creative methods</a:t>
            </a:r>
            <a:r>
              <a:rPr lang="en-US" dirty="0">
                <a:latin typeface="Times New Roman" pitchFamily="18" charset="0"/>
                <a:cs typeface="Times New Roman" pitchFamily="18" charset="0"/>
              </a:rPr>
              <a:t> of teaching.</a:t>
            </a:r>
          </a:p>
          <a:p>
            <a:pPr algn="just"/>
            <a:r>
              <a:rPr lang="en-US" dirty="0">
                <a:latin typeface="Times New Roman" pitchFamily="18" charset="0"/>
                <a:cs typeface="Times New Roman" pitchFamily="18" charset="0"/>
              </a:rPr>
              <a:t>Promotes </a:t>
            </a:r>
            <a:r>
              <a:rPr lang="en-US" b="1" dirty="0">
                <a:latin typeface="Times New Roman" pitchFamily="18" charset="0"/>
                <a:cs typeface="Times New Roman" pitchFamily="18" charset="0"/>
              </a:rPr>
              <a:t>inclusive education</a:t>
            </a:r>
            <a:r>
              <a:rPr lang="en-US" dirty="0">
                <a:latin typeface="Times New Roman" pitchFamily="18" charset="0"/>
                <a:cs typeface="Times New Roman" pitchFamily="18" charset="0"/>
              </a:rPr>
              <a:t> and learner-centered practices.</a:t>
            </a:r>
          </a:p>
          <a:p>
            <a:pPr algn="just"/>
            <a:r>
              <a:rPr lang="en-US" dirty="0">
                <a:latin typeface="Times New Roman" pitchFamily="18" charset="0"/>
                <a:cs typeface="Times New Roman" pitchFamily="18" charset="0"/>
              </a:rPr>
              <a:t>Builds </a:t>
            </a:r>
            <a:r>
              <a:rPr lang="en-US" b="1" dirty="0">
                <a:latin typeface="Times New Roman" pitchFamily="18" charset="0"/>
                <a:cs typeface="Times New Roman" pitchFamily="18" charset="0"/>
              </a:rPr>
              <a:t>professional attitude &amp; ethics</a:t>
            </a:r>
            <a:r>
              <a:rPr lang="en-US" dirty="0">
                <a:latin typeface="Times New Roman" pitchFamily="18" charset="0"/>
                <a:cs typeface="Times New Roman" pitchFamily="18" charset="0"/>
              </a:rPr>
              <a:t>.</a:t>
            </a:r>
          </a:p>
          <a:p>
            <a:pPr algn="just"/>
            <a:r>
              <a:rPr lang="en-US" dirty="0">
                <a:latin typeface="Times New Roman" pitchFamily="18" charset="0"/>
                <a:cs typeface="Times New Roman" pitchFamily="18" charset="0"/>
              </a:rPr>
              <a:t>Keeps teachers updated with </a:t>
            </a:r>
            <a:r>
              <a:rPr lang="en-US" b="1" dirty="0">
                <a:latin typeface="Times New Roman" pitchFamily="18" charset="0"/>
                <a:cs typeface="Times New Roman" pitchFamily="18" charset="0"/>
              </a:rPr>
              <a:t>educational reforms &amp; technology</a:t>
            </a:r>
            <a:r>
              <a:rPr lang="en-US" dirty="0">
                <a:latin typeface="Times New Roman" pitchFamily="18" charset="0"/>
                <a:cs typeface="Times New Roman" pitchFamily="18" charset="0"/>
              </a:rPr>
              <a:t>.</a:t>
            </a:r>
          </a:p>
          <a:p>
            <a:pPr algn="just"/>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19053299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5920" y="381000"/>
            <a:ext cx="7498080" cy="762000"/>
          </a:xfrm>
        </p:spPr>
        <p:txBody>
          <a:bodyPr>
            <a:normAutofit fontScale="90000"/>
          </a:bodyPr>
          <a:lstStyle/>
          <a:p>
            <a:pPr algn="ctr"/>
            <a:r>
              <a:rPr lang="en-US" sz="3600" b="1" dirty="0" smtClean="0">
                <a:solidFill>
                  <a:srgbClr val="C00000"/>
                </a:solidFill>
                <a:latin typeface="Times New Roman" pitchFamily="18" charset="0"/>
                <a:cs typeface="Times New Roman" pitchFamily="18" charset="0"/>
              </a:rPr>
              <a:t>Professional Ethics : </a:t>
            </a:r>
            <a:r>
              <a:rPr lang="en-US" sz="3600" b="1" dirty="0">
                <a:solidFill>
                  <a:srgbClr val="C00000"/>
                </a:solidFill>
                <a:latin typeface="Times New Roman" pitchFamily="18" charset="0"/>
                <a:cs typeface="Times New Roman" pitchFamily="18" charset="0"/>
              </a:rPr>
              <a:t>Meaning, importance and </a:t>
            </a:r>
            <a:r>
              <a:rPr lang="en-US" sz="3600" b="1" dirty="0" smtClean="0">
                <a:solidFill>
                  <a:srgbClr val="C00000"/>
                </a:solidFill>
                <a:latin typeface="Times New Roman" pitchFamily="18" charset="0"/>
                <a:cs typeface="Times New Roman" pitchFamily="18" charset="0"/>
              </a:rPr>
              <a:t>Dimensions-</a:t>
            </a:r>
            <a:r>
              <a:rPr lang="en-US" sz="4400" dirty="0">
                <a:latin typeface="Times New Roman" pitchFamily="18" charset="0"/>
                <a:cs typeface="Times New Roman" pitchFamily="18" charset="0"/>
              </a:rPr>
              <a:t/>
            </a:r>
            <a:br>
              <a:rPr lang="en-US" sz="4400" dirty="0">
                <a:latin typeface="Times New Roman" pitchFamily="18" charset="0"/>
                <a:cs typeface="Times New Roman" pitchFamily="18" charset="0"/>
              </a:rPr>
            </a:br>
            <a:endParaRPr lang="en-IN" dirty="0"/>
          </a:p>
        </p:txBody>
      </p:sp>
      <p:sp>
        <p:nvSpPr>
          <p:cNvPr id="3" name="Content Placeholder 2"/>
          <p:cNvSpPr>
            <a:spLocks noGrp="1"/>
          </p:cNvSpPr>
          <p:nvPr>
            <p:ph idx="1"/>
          </p:nvPr>
        </p:nvSpPr>
        <p:spPr/>
        <p:txBody>
          <a:bodyPr>
            <a:normAutofit fontScale="92500" lnSpcReduction="20000"/>
          </a:bodyPr>
          <a:lstStyle/>
          <a:p>
            <a:pPr marL="82296" indent="0" algn="just">
              <a:buNone/>
            </a:pPr>
            <a:r>
              <a:rPr lang="en-US" b="1" dirty="0">
                <a:latin typeface="Times New Roman" pitchFamily="18" charset="0"/>
                <a:cs typeface="Times New Roman" pitchFamily="18" charset="0"/>
              </a:rPr>
              <a:t>Meaning of Professional Ethics in Teaching</a:t>
            </a:r>
          </a:p>
          <a:p>
            <a:pPr algn="just"/>
            <a:r>
              <a:rPr lang="en-US" dirty="0">
                <a:latin typeface="Times New Roman" pitchFamily="18" charset="0"/>
                <a:cs typeface="Times New Roman" pitchFamily="18" charset="0"/>
              </a:rPr>
              <a:t>Professional ethics in teaching refers to the </a:t>
            </a:r>
            <a:r>
              <a:rPr lang="en-US" b="1" dirty="0">
                <a:latin typeface="Times New Roman" pitchFamily="18" charset="0"/>
                <a:cs typeface="Times New Roman" pitchFamily="18" charset="0"/>
              </a:rPr>
              <a:t>moral principles, values, and standards</a:t>
            </a:r>
            <a:r>
              <a:rPr lang="en-US" dirty="0">
                <a:latin typeface="Times New Roman" pitchFamily="18" charset="0"/>
                <a:cs typeface="Times New Roman" pitchFamily="18" charset="0"/>
              </a:rPr>
              <a:t> that guide teachers in their professional conduct.</a:t>
            </a:r>
          </a:p>
          <a:p>
            <a:pPr algn="just"/>
            <a:r>
              <a:rPr lang="en-US" dirty="0">
                <a:latin typeface="Times New Roman" pitchFamily="18" charset="0"/>
                <a:cs typeface="Times New Roman" pitchFamily="18" charset="0"/>
              </a:rPr>
              <a:t>It ensures that teachers perform their role with </a:t>
            </a:r>
            <a:r>
              <a:rPr lang="en-US" b="1" dirty="0">
                <a:latin typeface="Times New Roman" pitchFamily="18" charset="0"/>
                <a:cs typeface="Times New Roman" pitchFamily="18" charset="0"/>
              </a:rPr>
              <a:t>honesty, fairness, care, and responsibility</a:t>
            </a:r>
            <a:r>
              <a:rPr lang="en-US" dirty="0">
                <a:latin typeface="Times New Roman" pitchFamily="18" charset="0"/>
                <a:cs typeface="Times New Roman" pitchFamily="18" charset="0"/>
              </a:rPr>
              <a:t> towards students, parents, colleagues, and society.</a:t>
            </a:r>
          </a:p>
          <a:p>
            <a:pPr algn="just"/>
            <a:r>
              <a:rPr lang="en-US" dirty="0">
                <a:latin typeface="Times New Roman" pitchFamily="18" charset="0"/>
                <a:cs typeface="Times New Roman" pitchFamily="18" charset="0"/>
              </a:rPr>
              <a:t>Teachers are role models; therefore, their ethical behavior directly influences students’ </a:t>
            </a:r>
            <a:r>
              <a:rPr lang="en-US" b="1" dirty="0">
                <a:latin typeface="Times New Roman" pitchFamily="18" charset="0"/>
                <a:cs typeface="Times New Roman" pitchFamily="18" charset="0"/>
              </a:rPr>
              <a:t>character, learning, and values</a:t>
            </a:r>
            <a:r>
              <a:rPr lang="en-US" dirty="0">
                <a:latin typeface="Times New Roman" pitchFamily="18" charset="0"/>
                <a:cs typeface="Times New Roman" pitchFamily="18" charset="0"/>
              </a:rPr>
              <a:t>.</a:t>
            </a:r>
          </a:p>
          <a:p>
            <a:pPr algn="just"/>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501996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b="1" dirty="0">
                <a:solidFill>
                  <a:srgbClr val="DD23B5"/>
                </a:solidFill>
              </a:rPr>
              <a:t>UNIT-V  TEACHING  AS  A PROFESSION</a:t>
            </a:r>
            <a:endParaRPr lang="en-IN" dirty="0"/>
          </a:p>
        </p:txBody>
      </p:sp>
      <p:sp>
        <p:nvSpPr>
          <p:cNvPr id="3" name="Content Placeholder 2"/>
          <p:cNvSpPr>
            <a:spLocks noGrp="1"/>
          </p:cNvSpPr>
          <p:nvPr>
            <p:ph idx="1"/>
          </p:nvPr>
        </p:nvSpPr>
        <p:spPr/>
        <p:txBody>
          <a:bodyPr>
            <a:normAutofit/>
          </a:bodyPr>
          <a:lstStyle/>
          <a:p>
            <a:r>
              <a:rPr lang="en-US" sz="2400" dirty="0">
                <a:latin typeface="Times New Roman" pitchFamily="18" charset="0"/>
                <a:cs typeface="Times New Roman" pitchFamily="18" charset="0"/>
              </a:rPr>
              <a:t>Teaching: Concept, nature and characteristics: Content knowledge, Pedagogical</a:t>
            </a:r>
          </a:p>
          <a:p>
            <a:r>
              <a:rPr lang="en-US" sz="2400" dirty="0">
                <a:latin typeface="Times New Roman" pitchFamily="18" charset="0"/>
                <a:cs typeface="Times New Roman" pitchFamily="18" charset="0"/>
              </a:rPr>
              <a:t>Knowledge, Technological knowledge, professional attitude, reflective practice- Continuing</a:t>
            </a:r>
          </a:p>
          <a:p>
            <a:r>
              <a:rPr lang="en-US" sz="2400" dirty="0">
                <a:latin typeface="Times New Roman" pitchFamily="18" charset="0"/>
                <a:cs typeface="Times New Roman" pitchFamily="18" charset="0"/>
              </a:rPr>
              <a:t>professional development of teachers: Concept, process and strategies-Teacher’s</a:t>
            </a:r>
          </a:p>
          <a:p>
            <a:r>
              <a:rPr lang="en-US" sz="2400" dirty="0">
                <a:latin typeface="Times New Roman" pitchFamily="18" charset="0"/>
                <a:cs typeface="Times New Roman" pitchFamily="18" charset="0"/>
              </a:rPr>
              <a:t>professional ethics and accountability: Meaning, importance and dimensions-</a:t>
            </a:r>
          </a:p>
          <a:p>
            <a:r>
              <a:rPr lang="en-US" sz="2400" dirty="0">
                <a:latin typeface="Times New Roman" pitchFamily="18" charset="0"/>
                <a:cs typeface="Times New Roman" pitchFamily="18" charset="0"/>
              </a:rPr>
              <a:t>Recommendations of NPE 1968, NPE 1986,92, RTE Act 2009 and NPE 2020</a:t>
            </a:r>
            <a:endParaRPr lang="en-IN" sz="2400" dirty="0"/>
          </a:p>
        </p:txBody>
      </p:sp>
    </p:spTree>
    <p:extLst>
      <p:ext uri="{BB962C8B-B14F-4D97-AF65-F5344CB8AC3E}">
        <p14:creationId xmlns:p14="http://schemas.microsoft.com/office/powerpoint/2010/main" val="1321507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normAutofit fontScale="77500" lnSpcReduction="20000"/>
          </a:bodyPr>
          <a:lstStyle/>
          <a:p>
            <a:pPr marL="82296" indent="0" algn="just">
              <a:buNone/>
            </a:pPr>
            <a:r>
              <a:rPr lang="en-US" b="1" dirty="0">
                <a:solidFill>
                  <a:srgbClr val="C00000"/>
                </a:solidFill>
                <a:latin typeface="Times New Roman" pitchFamily="18" charset="0"/>
                <a:cs typeface="Times New Roman" pitchFamily="18" charset="0"/>
              </a:rPr>
              <a:t>Importance of Professional Ethics in Teaching</a:t>
            </a:r>
          </a:p>
          <a:p>
            <a:pPr algn="just"/>
            <a:r>
              <a:rPr lang="en-US" b="1" dirty="0">
                <a:latin typeface="Times New Roman" pitchFamily="18" charset="0"/>
                <a:cs typeface="Times New Roman" pitchFamily="18" charset="0"/>
              </a:rPr>
              <a:t>Guides Teachers’ Conduct</a:t>
            </a:r>
            <a:r>
              <a:rPr lang="en-US" dirty="0">
                <a:latin typeface="Times New Roman" pitchFamily="18" charset="0"/>
                <a:cs typeface="Times New Roman" pitchFamily="18" charset="0"/>
              </a:rPr>
              <a:t> – Provides direction for right behavior in classroom and school.</a:t>
            </a:r>
          </a:p>
          <a:p>
            <a:pPr algn="just"/>
            <a:r>
              <a:rPr lang="en-US" b="1" dirty="0">
                <a:latin typeface="Times New Roman" pitchFamily="18" charset="0"/>
                <a:cs typeface="Times New Roman" pitchFamily="18" charset="0"/>
              </a:rPr>
              <a:t>Builds Trust</a:t>
            </a:r>
            <a:r>
              <a:rPr lang="en-US" dirty="0">
                <a:latin typeface="Times New Roman" pitchFamily="18" charset="0"/>
                <a:cs typeface="Times New Roman" pitchFamily="18" charset="0"/>
              </a:rPr>
              <a:t> – Establishes credibility between teacher, students, parents, and society.</a:t>
            </a:r>
          </a:p>
          <a:p>
            <a:pPr algn="just"/>
            <a:r>
              <a:rPr lang="en-US" b="1" dirty="0">
                <a:latin typeface="Times New Roman" pitchFamily="18" charset="0"/>
                <a:cs typeface="Times New Roman" pitchFamily="18" charset="0"/>
              </a:rPr>
              <a:t>Promotes Quality Education</a:t>
            </a:r>
            <a:r>
              <a:rPr lang="en-US" dirty="0">
                <a:latin typeface="Times New Roman" pitchFamily="18" charset="0"/>
                <a:cs typeface="Times New Roman" pitchFamily="18" charset="0"/>
              </a:rPr>
              <a:t> – Encourages fairness, objectivity, and commitment to student development.</a:t>
            </a:r>
          </a:p>
          <a:p>
            <a:pPr algn="just"/>
            <a:r>
              <a:rPr lang="en-US" b="1" dirty="0">
                <a:latin typeface="Times New Roman" pitchFamily="18" charset="0"/>
                <a:cs typeface="Times New Roman" pitchFamily="18" charset="0"/>
              </a:rPr>
              <a:t>Protects Students’ Rights</a:t>
            </a:r>
            <a:r>
              <a:rPr lang="en-US" dirty="0">
                <a:latin typeface="Times New Roman" pitchFamily="18" charset="0"/>
                <a:cs typeface="Times New Roman" pitchFamily="18" charset="0"/>
              </a:rPr>
              <a:t> – Safeguards equality, dignity, and welfare of learners.</a:t>
            </a:r>
          </a:p>
          <a:p>
            <a:pPr algn="just"/>
            <a:r>
              <a:rPr lang="en-US" b="1" dirty="0">
                <a:latin typeface="Times New Roman" pitchFamily="18" charset="0"/>
                <a:cs typeface="Times New Roman" pitchFamily="18" charset="0"/>
              </a:rPr>
              <a:t>Strengthens Professional Image</a:t>
            </a:r>
            <a:r>
              <a:rPr lang="en-US" dirty="0">
                <a:latin typeface="Times New Roman" pitchFamily="18" charset="0"/>
                <a:cs typeface="Times New Roman" pitchFamily="18" charset="0"/>
              </a:rPr>
              <a:t> – Enhances respect and dignity of teaching as a noble profession.</a:t>
            </a:r>
          </a:p>
          <a:p>
            <a:pPr algn="just"/>
            <a:r>
              <a:rPr lang="en-US" b="1" dirty="0">
                <a:latin typeface="Times New Roman" pitchFamily="18" charset="0"/>
                <a:cs typeface="Times New Roman" pitchFamily="18" charset="0"/>
              </a:rPr>
              <a:t>Ensures Social Responsibility</a:t>
            </a:r>
            <a:r>
              <a:rPr lang="en-US" dirty="0">
                <a:latin typeface="Times New Roman" pitchFamily="18" charset="0"/>
                <a:cs typeface="Times New Roman" pitchFamily="18" charset="0"/>
              </a:rPr>
              <a:t> – Teachers help in creating responsible citizens and a just society.</a:t>
            </a:r>
          </a:p>
          <a:p>
            <a:pPr algn="just"/>
            <a:r>
              <a:rPr lang="en-US" b="1" dirty="0">
                <a:latin typeface="Times New Roman" pitchFamily="18" charset="0"/>
                <a:cs typeface="Times New Roman" pitchFamily="18" charset="0"/>
              </a:rPr>
              <a:t>Encourages Self-Discipline</a:t>
            </a:r>
            <a:r>
              <a:rPr lang="en-US" dirty="0">
                <a:latin typeface="Times New Roman" pitchFamily="18" charset="0"/>
                <a:cs typeface="Times New Roman" pitchFamily="18" charset="0"/>
              </a:rPr>
              <a:t> – Teachers become accountable to themselves and their profession.</a:t>
            </a:r>
          </a:p>
          <a:p>
            <a:pPr algn="just"/>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34338511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p:spPr>
        <p:txBody>
          <a:bodyPr>
            <a:normAutofit fontScale="90000"/>
          </a:bodyPr>
          <a:lstStyle/>
          <a:p>
            <a:pPr algn="ctr"/>
            <a:r>
              <a:rPr lang="en-US" b="1" dirty="0" smtClean="0"/>
              <a:t/>
            </a:r>
            <a:br>
              <a:rPr lang="en-US" b="1" dirty="0" smtClean="0"/>
            </a:br>
            <a:r>
              <a:rPr lang="en-US" sz="2700" b="1" dirty="0" smtClean="0"/>
              <a:t>Dimensions </a:t>
            </a:r>
            <a:r>
              <a:rPr lang="en-US" sz="2700" b="1" dirty="0"/>
              <a:t>of Professional Ethics in Teaching</a:t>
            </a:r>
            <a:r>
              <a:rPr lang="en-US" b="1" dirty="0"/>
              <a:t/>
            </a:r>
            <a:br>
              <a:rPr lang="en-US" b="1" dirty="0"/>
            </a:br>
            <a:endParaRPr lang="en-IN" dirty="0"/>
          </a:p>
        </p:txBody>
      </p:sp>
      <p:sp>
        <p:nvSpPr>
          <p:cNvPr id="3" name="Content Placeholder 2"/>
          <p:cNvSpPr>
            <a:spLocks noGrp="1"/>
          </p:cNvSpPr>
          <p:nvPr>
            <p:ph idx="1"/>
          </p:nvPr>
        </p:nvSpPr>
        <p:spPr>
          <a:xfrm>
            <a:off x="1219200" y="990600"/>
            <a:ext cx="7714488" cy="5410200"/>
          </a:xfrm>
        </p:spPr>
        <p:txBody>
          <a:bodyPr>
            <a:noAutofit/>
          </a:bodyPr>
          <a:lstStyle/>
          <a:p>
            <a:pPr marL="82296" indent="0">
              <a:buNone/>
            </a:pPr>
            <a:r>
              <a:rPr lang="en-US" sz="2400" b="1" dirty="0" smtClean="0">
                <a:latin typeface="Times New Roman" pitchFamily="18" charset="0"/>
                <a:cs typeface="Times New Roman" pitchFamily="18" charset="0"/>
              </a:rPr>
              <a:t>A</a:t>
            </a:r>
            <a:r>
              <a:rPr lang="en-US" sz="2400" b="1" dirty="0">
                <a:latin typeface="Times New Roman" pitchFamily="18" charset="0"/>
                <a:cs typeface="Times New Roman" pitchFamily="18" charset="0"/>
              </a:rPr>
              <a:t>. Personal Dimension</a:t>
            </a:r>
          </a:p>
          <a:p>
            <a:pPr lvl="1"/>
            <a:r>
              <a:rPr lang="en-US" sz="2000" dirty="0">
                <a:latin typeface="Times New Roman" pitchFamily="18" charset="0"/>
                <a:cs typeface="Times New Roman" pitchFamily="18" charset="0"/>
              </a:rPr>
              <a:t>Integrity, honesty, patience, dedication, and self-discipline in professional life.</a:t>
            </a:r>
          </a:p>
          <a:p>
            <a:pPr marL="82296" indent="0">
              <a:buNone/>
            </a:pPr>
            <a:r>
              <a:rPr lang="en-US" sz="2400" b="1" dirty="0">
                <a:latin typeface="Times New Roman" pitchFamily="18" charset="0"/>
                <a:cs typeface="Times New Roman" pitchFamily="18" charset="0"/>
              </a:rPr>
              <a:t>B. Student-Centered Dimension</a:t>
            </a:r>
          </a:p>
          <a:p>
            <a:pPr lvl="1"/>
            <a:r>
              <a:rPr lang="en-US" sz="2000" dirty="0">
                <a:latin typeface="Times New Roman" pitchFamily="18" charset="0"/>
                <a:cs typeface="Times New Roman" pitchFamily="18" charset="0"/>
              </a:rPr>
              <a:t>Respect for individuality of students.</a:t>
            </a:r>
          </a:p>
          <a:p>
            <a:pPr lvl="1"/>
            <a:r>
              <a:rPr lang="en-US" sz="2000" dirty="0">
                <a:latin typeface="Times New Roman" pitchFamily="18" charset="0"/>
                <a:cs typeface="Times New Roman" pitchFamily="18" charset="0"/>
              </a:rPr>
              <a:t>Impartial treatment, no discrimination.</a:t>
            </a:r>
          </a:p>
          <a:p>
            <a:pPr lvl="1"/>
            <a:r>
              <a:rPr lang="en-US" sz="2000" dirty="0">
                <a:latin typeface="Times New Roman" pitchFamily="18" charset="0"/>
                <a:cs typeface="Times New Roman" pitchFamily="18" charset="0"/>
              </a:rPr>
              <a:t>Confidentiality of student records and problems.</a:t>
            </a:r>
          </a:p>
          <a:p>
            <a:pPr lvl="1"/>
            <a:r>
              <a:rPr lang="en-US" sz="2000" dirty="0">
                <a:latin typeface="Times New Roman" pitchFamily="18" charset="0"/>
                <a:cs typeface="Times New Roman" pitchFamily="18" charset="0"/>
              </a:rPr>
              <a:t>Encouragement of creativity, critical thinking, and moral values.</a:t>
            </a:r>
          </a:p>
          <a:p>
            <a:pPr marL="82296" indent="0">
              <a:buNone/>
            </a:pPr>
            <a:r>
              <a:rPr lang="en-US" sz="2400" b="1" dirty="0">
                <a:latin typeface="Times New Roman" pitchFamily="18" charset="0"/>
                <a:cs typeface="Times New Roman" pitchFamily="18" charset="0"/>
              </a:rPr>
              <a:t>C. Professional Dimension</a:t>
            </a:r>
          </a:p>
          <a:p>
            <a:pPr lvl="1"/>
            <a:r>
              <a:rPr lang="en-US" sz="2000" dirty="0">
                <a:latin typeface="Times New Roman" pitchFamily="18" charset="0"/>
                <a:cs typeface="Times New Roman" pitchFamily="18" charset="0"/>
              </a:rPr>
              <a:t>Mastery of subject and pedagogy.</a:t>
            </a:r>
          </a:p>
          <a:p>
            <a:pPr lvl="1"/>
            <a:r>
              <a:rPr lang="en-US" sz="2000" dirty="0">
                <a:latin typeface="Times New Roman" pitchFamily="18" charset="0"/>
                <a:cs typeface="Times New Roman" pitchFamily="18" charset="0"/>
              </a:rPr>
              <a:t>Commitment to continuous learning and professional growth.</a:t>
            </a:r>
          </a:p>
          <a:p>
            <a:pPr lvl="1"/>
            <a:r>
              <a:rPr lang="en-US" sz="2000" dirty="0">
                <a:latin typeface="Times New Roman" pitchFamily="18" charset="0"/>
                <a:cs typeface="Times New Roman" pitchFamily="18" charset="0"/>
              </a:rPr>
              <a:t>Adherence to teaching codes of conduct.</a:t>
            </a:r>
          </a:p>
          <a:p>
            <a:pPr lvl="1"/>
            <a:r>
              <a:rPr lang="en-US" sz="2000" dirty="0">
                <a:latin typeface="Times New Roman" pitchFamily="18" charset="0"/>
                <a:cs typeface="Times New Roman" pitchFamily="18" charset="0"/>
              </a:rPr>
              <a:t>Fairness in evaluation and assessment.</a:t>
            </a:r>
          </a:p>
          <a:p>
            <a:pPr lvl="1"/>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31189895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Dimensions </a:t>
            </a:r>
            <a:r>
              <a:rPr lang="en-US" sz="3600" b="1" dirty="0">
                <a:latin typeface="Times New Roman" pitchFamily="18" charset="0"/>
                <a:cs typeface="Times New Roman" pitchFamily="18" charset="0"/>
              </a:rPr>
              <a:t>of Professional Ethics in Teaching</a:t>
            </a:r>
            <a:r>
              <a:rPr lang="en-US" b="1" dirty="0"/>
              <a:t/>
            </a:r>
            <a:br>
              <a:rPr lang="en-US" b="1" dirty="0"/>
            </a:br>
            <a:endParaRPr lang="en-IN" dirty="0"/>
          </a:p>
        </p:txBody>
      </p:sp>
      <p:sp>
        <p:nvSpPr>
          <p:cNvPr id="3" name="Content Placeholder 2"/>
          <p:cNvSpPr>
            <a:spLocks noGrp="1"/>
          </p:cNvSpPr>
          <p:nvPr>
            <p:ph idx="1"/>
          </p:nvPr>
        </p:nvSpPr>
        <p:spPr/>
        <p:txBody>
          <a:bodyPr>
            <a:normAutofit fontScale="92500" lnSpcReduction="20000"/>
          </a:bodyPr>
          <a:lstStyle/>
          <a:p>
            <a:pPr marL="82296" indent="0" algn="just">
              <a:buNone/>
            </a:pPr>
            <a:r>
              <a:rPr lang="en-US" b="1" dirty="0">
                <a:latin typeface="Times New Roman" pitchFamily="18" charset="0"/>
                <a:cs typeface="Times New Roman" pitchFamily="18" charset="0"/>
              </a:rPr>
              <a:t>D. Institutional Dimension</a:t>
            </a:r>
          </a:p>
          <a:p>
            <a:pPr lvl="1" algn="just"/>
            <a:r>
              <a:rPr lang="en-US" dirty="0">
                <a:latin typeface="Times New Roman" pitchFamily="18" charset="0"/>
                <a:cs typeface="Times New Roman" pitchFamily="18" charset="0"/>
              </a:rPr>
              <a:t>Loyalty to school/college policies.</a:t>
            </a:r>
          </a:p>
          <a:p>
            <a:pPr lvl="1" algn="just"/>
            <a:r>
              <a:rPr lang="en-US" dirty="0">
                <a:latin typeface="Times New Roman" pitchFamily="18" charset="0"/>
                <a:cs typeface="Times New Roman" pitchFamily="18" charset="0"/>
              </a:rPr>
              <a:t>Cooperation with colleagues, administrators, and community.</a:t>
            </a:r>
          </a:p>
          <a:p>
            <a:pPr lvl="1" algn="just"/>
            <a:r>
              <a:rPr lang="en-US" dirty="0">
                <a:latin typeface="Times New Roman" pitchFamily="18" charset="0"/>
                <a:cs typeface="Times New Roman" pitchFamily="18" charset="0"/>
              </a:rPr>
              <a:t>Contribution to institutional development.</a:t>
            </a:r>
          </a:p>
          <a:p>
            <a:pPr marL="82296" indent="0" algn="just">
              <a:buNone/>
            </a:pPr>
            <a:r>
              <a:rPr lang="en-US" b="1" dirty="0">
                <a:latin typeface="Times New Roman" pitchFamily="18" charset="0"/>
                <a:cs typeface="Times New Roman" pitchFamily="18" charset="0"/>
              </a:rPr>
              <a:t>E. Social Dimension</a:t>
            </a:r>
          </a:p>
          <a:p>
            <a:pPr lvl="1" algn="just"/>
            <a:r>
              <a:rPr lang="en-US" dirty="0">
                <a:latin typeface="Times New Roman" pitchFamily="18" charset="0"/>
                <a:cs typeface="Times New Roman" pitchFamily="18" charset="0"/>
              </a:rPr>
              <a:t>Promoting democratic values, equality, and justice.</a:t>
            </a:r>
          </a:p>
          <a:p>
            <a:pPr lvl="1" algn="just"/>
            <a:r>
              <a:rPr lang="en-US" dirty="0">
                <a:latin typeface="Times New Roman" pitchFamily="18" charset="0"/>
                <a:cs typeface="Times New Roman" pitchFamily="18" charset="0"/>
              </a:rPr>
              <a:t>Sensitivity to cultural, social, and environmental issues.</a:t>
            </a:r>
          </a:p>
          <a:p>
            <a:pPr lvl="1" algn="just"/>
            <a:r>
              <a:rPr lang="en-US" dirty="0">
                <a:latin typeface="Times New Roman" pitchFamily="18" charset="0"/>
                <a:cs typeface="Times New Roman" pitchFamily="18" charset="0"/>
              </a:rPr>
              <a:t>Contribution to nation-building through value-based education.</a:t>
            </a:r>
          </a:p>
          <a:p>
            <a:pPr algn="just"/>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41452153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44562"/>
          </a:xfrm>
        </p:spPr>
        <p:txBody>
          <a:bodyPr>
            <a:normAutofit/>
          </a:bodyPr>
          <a:lstStyle/>
          <a:p>
            <a:pPr algn="ctr"/>
            <a:r>
              <a:rPr lang="en-IN" sz="2800" b="1" dirty="0" smtClean="0">
                <a:latin typeface="Times New Roman" pitchFamily="18" charset="0"/>
                <a:cs typeface="Times New Roman" pitchFamily="18" charset="0"/>
              </a:rPr>
              <a:t>Professional Accountability</a:t>
            </a:r>
            <a:r>
              <a:rPr lang="en-US" sz="2800" b="1" dirty="0">
                <a:latin typeface="Times New Roman" pitchFamily="18" charset="0"/>
                <a:cs typeface="Times New Roman" pitchFamily="18" charset="0"/>
              </a:rPr>
              <a:t>in </a:t>
            </a:r>
            <a:r>
              <a:rPr lang="en-US" sz="2800" b="1" dirty="0" smtClean="0">
                <a:latin typeface="Times New Roman" pitchFamily="18" charset="0"/>
                <a:cs typeface="Times New Roman" pitchFamily="18" charset="0"/>
              </a:rPr>
              <a:t>Teaching</a:t>
            </a:r>
            <a:endParaRPr lang="en-IN"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marL="82296" indent="0" algn="just">
              <a:buNone/>
            </a:pPr>
            <a:r>
              <a:rPr lang="en-US" b="1" dirty="0">
                <a:latin typeface="Times New Roman" pitchFamily="18" charset="0"/>
                <a:cs typeface="Times New Roman" pitchFamily="18" charset="0"/>
              </a:rPr>
              <a:t>Meaning of Professional Accountability in Teaching</a:t>
            </a:r>
          </a:p>
          <a:p>
            <a:pPr algn="just"/>
            <a:r>
              <a:rPr lang="en-US" b="1" dirty="0">
                <a:latin typeface="Times New Roman" pitchFamily="18" charset="0"/>
                <a:cs typeface="Times New Roman" pitchFamily="18" charset="0"/>
              </a:rPr>
              <a:t>Professional Accountability</a:t>
            </a:r>
            <a:r>
              <a:rPr lang="en-US" dirty="0">
                <a:latin typeface="Times New Roman" pitchFamily="18" charset="0"/>
                <a:cs typeface="Times New Roman" pitchFamily="18" charset="0"/>
              </a:rPr>
              <a:t> in teaching means that teachers are </a:t>
            </a:r>
            <a:r>
              <a:rPr lang="en-US" b="1" dirty="0">
                <a:latin typeface="Times New Roman" pitchFamily="18" charset="0"/>
                <a:cs typeface="Times New Roman" pitchFamily="18" charset="0"/>
              </a:rPr>
              <a:t>answerable and responsible</a:t>
            </a:r>
            <a:r>
              <a:rPr lang="en-US" dirty="0">
                <a:latin typeface="Times New Roman" pitchFamily="18" charset="0"/>
                <a:cs typeface="Times New Roman" pitchFamily="18" charset="0"/>
              </a:rPr>
              <a:t> for their actions, decisions, and performance in the classroom and school.</a:t>
            </a:r>
          </a:p>
          <a:p>
            <a:pPr algn="just"/>
            <a:r>
              <a:rPr lang="en-US" dirty="0">
                <a:latin typeface="Times New Roman" pitchFamily="18" charset="0"/>
                <a:cs typeface="Times New Roman" pitchFamily="18" charset="0"/>
              </a:rPr>
              <a:t>It ensures that teachers fulfill their duties honestly, maintain standards of education, and are transparent to students, parents, institutions, and society.</a:t>
            </a:r>
          </a:p>
          <a:p>
            <a:pPr algn="just"/>
            <a:r>
              <a:rPr lang="en-US" dirty="0">
                <a:latin typeface="Times New Roman" pitchFamily="18" charset="0"/>
                <a:cs typeface="Times New Roman" pitchFamily="18" charset="0"/>
              </a:rPr>
              <a:t>A professionally accountable teacher shows </a:t>
            </a:r>
            <a:r>
              <a:rPr lang="en-US" b="1" dirty="0">
                <a:latin typeface="Times New Roman" pitchFamily="18" charset="0"/>
                <a:cs typeface="Times New Roman" pitchFamily="18" charset="0"/>
              </a:rPr>
              <a:t>responsibility, reliability, and commitment</a:t>
            </a:r>
            <a:r>
              <a:rPr lang="en-US" dirty="0">
                <a:latin typeface="Times New Roman" pitchFamily="18" charset="0"/>
                <a:cs typeface="Times New Roman" pitchFamily="18" charset="0"/>
              </a:rPr>
              <a:t> to learners’ overall development.</a:t>
            </a:r>
          </a:p>
          <a:p>
            <a:pPr algn="just"/>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29257327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normAutofit fontScale="62500" lnSpcReduction="20000"/>
          </a:bodyPr>
          <a:lstStyle/>
          <a:p>
            <a:pPr marL="82296" indent="0" algn="just">
              <a:buNone/>
            </a:pPr>
            <a:r>
              <a:rPr lang="en-US" b="1" dirty="0">
                <a:solidFill>
                  <a:srgbClr val="C00000"/>
                </a:solidFill>
                <a:latin typeface="Times New Roman" pitchFamily="18" charset="0"/>
                <a:cs typeface="Times New Roman" pitchFamily="18" charset="0"/>
              </a:rPr>
              <a:t>Importance of Professional Accountability in Teaching</a:t>
            </a:r>
          </a:p>
          <a:p>
            <a:pPr algn="just">
              <a:lnSpc>
                <a:spcPct val="120000"/>
              </a:lnSpc>
            </a:pPr>
            <a:r>
              <a:rPr lang="en-US" b="1" dirty="0">
                <a:latin typeface="Times New Roman" pitchFamily="18" charset="0"/>
                <a:cs typeface="Times New Roman" pitchFamily="18" charset="0"/>
              </a:rPr>
              <a:t>Ensures Quality Education</a:t>
            </a:r>
            <a:r>
              <a:rPr lang="en-US" dirty="0">
                <a:latin typeface="Times New Roman" pitchFamily="18" charset="0"/>
                <a:cs typeface="Times New Roman" pitchFamily="18" charset="0"/>
              </a:rPr>
              <a:t> – Teachers take responsibility for effective teaching and student learning</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lnSpc>
                <a:spcPct val="120000"/>
              </a:lnSpc>
            </a:pPr>
            <a:r>
              <a:rPr lang="en-US" b="1" dirty="0">
                <a:latin typeface="Times New Roman" pitchFamily="18" charset="0"/>
                <a:cs typeface="Times New Roman" pitchFamily="18" charset="0"/>
              </a:rPr>
              <a:t>Builds Trust</a:t>
            </a:r>
            <a:r>
              <a:rPr lang="en-US" dirty="0">
                <a:latin typeface="Times New Roman" pitchFamily="18" charset="0"/>
                <a:cs typeface="Times New Roman" pitchFamily="18" charset="0"/>
              </a:rPr>
              <a:t> – Strengthens confidence of students, parents, and community in teachers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lnSpc>
                <a:spcPct val="120000"/>
              </a:lnSpc>
            </a:pPr>
            <a:r>
              <a:rPr lang="en-US" b="1" dirty="0">
                <a:latin typeface="Times New Roman" pitchFamily="18" charset="0"/>
                <a:cs typeface="Times New Roman" pitchFamily="18" charset="0"/>
              </a:rPr>
              <a:t>Promotes Responsibility</a:t>
            </a:r>
            <a:r>
              <a:rPr lang="en-US" dirty="0">
                <a:latin typeface="Times New Roman" pitchFamily="18" charset="0"/>
                <a:cs typeface="Times New Roman" pitchFamily="18" charset="0"/>
              </a:rPr>
              <a:t> – Encourages teachers to perform their duties sincerely and effectively.</a:t>
            </a:r>
          </a:p>
          <a:p>
            <a:pPr algn="just">
              <a:lnSpc>
                <a:spcPct val="120000"/>
              </a:lnSpc>
            </a:pPr>
            <a:r>
              <a:rPr lang="en-US" b="1" dirty="0">
                <a:latin typeface="Times New Roman" pitchFamily="18" charset="0"/>
                <a:cs typeface="Times New Roman" pitchFamily="18" charset="0"/>
              </a:rPr>
              <a:t>Strengthens Professionalism</a:t>
            </a:r>
            <a:r>
              <a:rPr lang="en-US" dirty="0">
                <a:latin typeface="Times New Roman" pitchFamily="18" charset="0"/>
                <a:cs typeface="Times New Roman" pitchFamily="18" charset="0"/>
              </a:rPr>
              <a:t> – Enhances respect and dignity of the teaching profession.</a:t>
            </a:r>
          </a:p>
          <a:p>
            <a:pPr algn="just">
              <a:lnSpc>
                <a:spcPct val="120000"/>
              </a:lnSpc>
            </a:pPr>
            <a:r>
              <a:rPr lang="en-US" b="1" dirty="0">
                <a:latin typeface="Times New Roman" pitchFamily="18" charset="0"/>
                <a:cs typeface="Times New Roman" pitchFamily="18" charset="0"/>
              </a:rPr>
              <a:t>Ensures Fairness</a:t>
            </a:r>
            <a:r>
              <a:rPr lang="en-US" dirty="0">
                <a:latin typeface="Times New Roman" pitchFamily="18" charset="0"/>
                <a:cs typeface="Times New Roman" pitchFamily="18" charset="0"/>
              </a:rPr>
              <a:t> – Teachers are transparent and unbiased in assessment and evaluation.</a:t>
            </a:r>
          </a:p>
          <a:p>
            <a:pPr algn="just">
              <a:lnSpc>
                <a:spcPct val="120000"/>
              </a:lnSpc>
            </a:pPr>
            <a:r>
              <a:rPr lang="en-US" b="1" dirty="0">
                <a:latin typeface="Times New Roman" pitchFamily="18" charset="0"/>
                <a:cs typeface="Times New Roman" pitchFamily="18" charset="0"/>
              </a:rPr>
              <a:t>Supports Institutional Growth</a:t>
            </a:r>
            <a:r>
              <a:rPr lang="en-US" dirty="0">
                <a:latin typeface="Times New Roman" pitchFamily="18" charset="0"/>
                <a:cs typeface="Times New Roman" pitchFamily="18" charset="0"/>
              </a:rPr>
              <a:t> – Teachers contribute to achieving school/college goals.</a:t>
            </a:r>
          </a:p>
          <a:p>
            <a:pPr algn="just">
              <a:lnSpc>
                <a:spcPct val="120000"/>
              </a:lnSpc>
            </a:pPr>
            <a:r>
              <a:rPr lang="en-US" b="1" dirty="0">
                <a:latin typeface="Times New Roman" pitchFamily="18" charset="0"/>
                <a:cs typeface="Times New Roman" pitchFamily="18" charset="0"/>
              </a:rPr>
              <a:t>Promotes Self-Reflection</a:t>
            </a:r>
            <a:r>
              <a:rPr lang="en-US" dirty="0">
                <a:latin typeface="Times New Roman" pitchFamily="18" charset="0"/>
                <a:cs typeface="Times New Roman" pitchFamily="18" charset="0"/>
              </a:rPr>
              <a:t> – Teachers continuously evaluate and improve their teaching.</a:t>
            </a:r>
          </a:p>
          <a:p>
            <a:pPr algn="just">
              <a:lnSpc>
                <a:spcPct val="120000"/>
              </a:lnSpc>
            </a:pPr>
            <a:r>
              <a:rPr lang="en-US" b="1" dirty="0">
                <a:latin typeface="Times New Roman" pitchFamily="18" charset="0"/>
                <a:cs typeface="Times New Roman" pitchFamily="18" charset="0"/>
              </a:rPr>
              <a:t>Protects Students’ Rights</a:t>
            </a:r>
            <a:r>
              <a:rPr lang="en-US" dirty="0">
                <a:latin typeface="Times New Roman" pitchFamily="18" charset="0"/>
                <a:cs typeface="Times New Roman" pitchFamily="18" charset="0"/>
              </a:rPr>
              <a:t> – Ensures equal opportunities and a safe learning environment.</a:t>
            </a:r>
          </a:p>
          <a:p>
            <a:pPr algn="just">
              <a:lnSpc>
                <a:spcPct val="120000"/>
              </a:lnSpc>
            </a:pP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25342956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457200"/>
            <a:ext cx="7714488" cy="5791200"/>
          </a:xfrm>
        </p:spPr>
        <p:txBody>
          <a:bodyPr>
            <a:noAutofit/>
          </a:bodyPr>
          <a:lstStyle/>
          <a:p>
            <a:pPr marL="82296" indent="0" algn="ctr">
              <a:buNone/>
            </a:pPr>
            <a:r>
              <a:rPr lang="en-US" sz="2400" b="1" dirty="0">
                <a:solidFill>
                  <a:srgbClr val="C00000"/>
                </a:solidFill>
                <a:latin typeface="Times New Roman" pitchFamily="18" charset="0"/>
                <a:cs typeface="Times New Roman" pitchFamily="18" charset="0"/>
              </a:rPr>
              <a:t>Dimensions of Professional Accountability in </a:t>
            </a:r>
            <a:r>
              <a:rPr lang="en-US" sz="2400" b="1" dirty="0" smtClean="0">
                <a:solidFill>
                  <a:srgbClr val="C00000"/>
                </a:solidFill>
                <a:latin typeface="Times New Roman" pitchFamily="18" charset="0"/>
                <a:cs typeface="Times New Roman" pitchFamily="18" charset="0"/>
              </a:rPr>
              <a:t>Teaching</a:t>
            </a:r>
            <a:endParaRPr lang="en-US" sz="2400" b="1" dirty="0">
              <a:solidFill>
                <a:srgbClr val="C00000"/>
              </a:solidFill>
              <a:latin typeface="Times New Roman" pitchFamily="18" charset="0"/>
              <a:cs typeface="Times New Roman" pitchFamily="18" charset="0"/>
            </a:endParaRPr>
          </a:p>
          <a:p>
            <a:pPr marL="82296" indent="0">
              <a:buNone/>
            </a:pPr>
            <a:r>
              <a:rPr lang="en-US" sz="2400" b="1" dirty="0">
                <a:latin typeface="Times New Roman" pitchFamily="18" charset="0"/>
                <a:cs typeface="Times New Roman" pitchFamily="18" charset="0"/>
              </a:rPr>
              <a:t>A. Personal Accountability</a:t>
            </a:r>
          </a:p>
          <a:p>
            <a:pPr lvl="1"/>
            <a:r>
              <a:rPr lang="en-US" sz="2300" dirty="0">
                <a:latin typeface="Times New Roman" pitchFamily="18" charset="0"/>
                <a:cs typeface="Times New Roman" pitchFamily="18" charset="0"/>
              </a:rPr>
              <a:t>Self-discipline, integrity, punctuality, and dedication to duty.</a:t>
            </a:r>
          </a:p>
          <a:p>
            <a:pPr lvl="1"/>
            <a:r>
              <a:rPr lang="en-US" sz="2300" dirty="0">
                <a:latin typeface="Times New Roman" pitchFamily="18" charset="0"/>
                <a:cs typeface="Times New Roman" pitchFamily="18" charset="0"/>
              </a:rPr>
              <a:t>Continuous professional development and updating knowledge.</a:t>
            </a:r>
          </a:p>
          <a:p>
            <a:pPr marL="82296" indent="0">
              <a:buNone/>
            </a:pPr>
            <a:r>
              <a:rPr lang="en-US" sz="2400" b="1" dirty="0">
                <a:latin typeface="Times New Roman" pitchFamily="18" charset="0"/>
                <a:cs typeface="Times New Roman" pitchFamily="18" charset="0"/>
              </a:rPr>
              <a:t>B. Student-Centered Accountability</a:t>
            </a:r>
          </a:p>
          <a:p>
            <a:pPr lvl="1"/>
            <a:r>
              <a:rPr lang="en-US" sz="2300" dirty="0">
                <a:latin typeface="Times New Roman" pitchFamily="18" charset="0"/>
                <a:cs typeface="Times New Roman" pitchFamily="18" charset="0"/>
              </a:rPr>
              <a:t>Responsibility for students’ academic progress and holistic development.</a:t>
            </a:r>
          </a:p>
          <a:p>
            <a:pPr lvl="1"/>
            <a:r>
              <a:rPr lang="en-US" sz="2300" dirty="0">
                <a:latin typeface="Times New Roman" pitchFamily="18" charset="0"/>
                <a:cs typeface="Times New Roman" pitchFamily="18" charset="0"/>
              </a:rPr>
              <a:t>Providing fair evaluation, guidance, and moral support.</a:t>
            </a:r>
          </a:p>
          <a:p>
            <a:pPr lvl="1"/>
            <a:r>
              <a:rPr lang="en-US" sz="2300" dirty="0">
                <a:latin typeface="Times New Roman" pitchFamily="18" charset="0"/>
                <a:cs typeface="Times New Roman" pitchFamily="18" charset="0"/>
              </a:rPr>
              <a:t>Protecting students’ dignity, rights, and </a:t>
            </a:r>
            <a:r>
              <a:rPr lang="en-US" sz="2300" dirty="0" smtClean="0">
                <a:latin typeface="Times New Roman" pitchFamily="18" charset="0"/>
                <a:cs typeface="Times New Roman" pitchFamily="18" charset="0"/>
              </a:rPr>
              <a:t>individuality.</a:t>
            </a:r>
          </a:p>
          <a:p>
            <a:pPr marL="82296" indent="0">
              <a:buNone/>
            </a:pPr>
            <a:r>
              <a:rPr lang="en-US" sz="2400" b="1" dirty="0" smtClean="0">
                <a:latin typeface="Times New Roman" pitchFamily="18" charset="0"/>
                <a:cs typeface="Times New Roman" pitchFamily="18" charset="0"/>
              </a:rPr>
              <a:t>C. Professional Accountability</a:t>
            </a:r>
          </a:p>
          <a:p>
            <a:pPr lvl="1"/>
            <a:r>
              <a:rPr lang="en-US" sz="2300" dirty="0" smtClean="0">
                <a:latin typeface="Times New Roman" pitchFamily="18" charset="0"/>
                <a:cs typeface="Times New Roman" pitchFamily="18" charset="0"/>
              </a:rPr>
              <a:t>Following </a:t>
            </a:r>
            <a:r>
              <a:rPr lang="en-US" sz="2300" dirty="0">
                <a:latin typeface="Times New Roman" pitchFamily="18" charset="0"/>
                <a:cs typeface="Times New Roman" pitchFamily="18" charset="0"/>
              </a:rPr>
              <a:t>professional codes of conduct.</a:t>
            </a:r>
          </a:p>
          <a:p>
            <a:pPr lvl="1"/>
            <a:r>
              <a:rPr lang="en-US" sz="2300" dirty="0">
                <a:latin typeface="Times New Roman" pitchFamily="18" charset="0"/>
                <a:cs typeface="Times New Roman" pitchFamily="18" charset="0"/>
              </a:rPr>
              <a:t>Ensuring effective teaching-learning practices.</a:t>
            </a:r>
          </a:p>
          <a:p>
            <a:pPr lvl="1"/>
            <a:r>
              <a:rPr lang="en-US" sz="2300" dirty="0">
                <a:latin typeface="Times New Roman" pitchFamily="18" charset="0"/>
                <a:cs typeface="Times New Roman" pitchFamily="18" charset="0"/>
              </a:rPr>
              <a:t>Maintaining confidentiality and ethical standards.</a:t>
            </a:r>
          </a:p>
          <a:p>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1637022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normAutofit fontScale="85000" lnSpcReduction="20000"/>
          </a:bodyPr>
          <a:lstStyle/>
          <a:p>
            <a:pPr marL="82296" indent="0" algn="just">
              <a:buNone/>
            </a:pPr>
            <a:r>
              <a:rPr lang="en-US" b="1" dirty="0">
                <a:solidFill>
                  <a:srgbClr val="C00000"/>
                </a:solidFill>
                <a:latin typeface="Times New Roman" pitchFamily="18" charset="0"/>
                <a:cs typeface="Times New Roman" pitchFamily="18" charset="0"/>
              </a:rPr>
              <a:t>Dimensions of Professional Accountability in Teaching</a:t>
            </a:r>
          </a:p>
          <a:p>
            <a:pPr algn="just"/>
            <a:endParaRPr lang="en-US" b="1" dirty="0" smtClean="0">
              <a:latin typeface="Times New Roman" pitchFamily="18" charset="0"/>
              <a:cs typeface="Times New Roman" pitchFamily="18" charset="0"/>
            </a:endParaRPr>
          </a:p>
          <a:p>
            <a:pPr marL="82296" indent="0" algn="just">
              <a:buNone/>
            </a:pPr>
            <a:r>
              <a:rPr lang="en-US" b="1" dirty="0" smtClean="0">
                <a:latin typeface="Times New Roman" pitchFamily="18" charset="0"/>
                <a:cs typeface="Times New Roman" pitchFamily="18" charset="0"/>
              </a:rPr>
              <a:t>Institutional </a:t>
            </a:r>
            <a:r>
              <a:rPr lang="en-US" b="1" dirty="0">
                <a:latin typeface="Times New Roman" pitchFamily="18" charset="0"/>
                <a:cs typeface="Times New Roman" pitchFamily="18" charset="0"/>
              </a:rPr>
              <a:t>Accountability</a:t>
            </a:r>
          </a:p>
          <a:p>
            <a:pPr lvl="1" algn="just"/>
            <a:r>
              <a:rPr lang="en-US" dirty="0">
                <a:latin typeface="Times New Roman" pitchFamily="18" charset="0"/>
                <a:cs typeface="Times New Roman" pitchFamily="18" charset="0"/>
              </a:rPr>
              <a:t>Loyalty to school policies, rules, and regulations.</a:t>
            </a:r>
          </a:p>
          <a:p>
            <a:pPr lvl="1" algn="just"/>
            <a:r>
              <a:rPr lang="en-US" dirty="0">
                <a:latin typeface="Times New Roman" pitchFamily="18" charset="0"/>
                <a:cs typeface="Times New Roman" pitchFamily="18" charset="0"/>
              </a:rPr>
              <a:t>Active participation in curricular and co-curricular activities.</a:t>
            </a:r>
          </a:p>
          <a:p>
            <a:pPr lvl="1" algn="just"/>
            <a:r>
              <a:rPr lang="en-US" dirty="0">
                <a:latin typeface="Times New Roman" pitchFamily="18" charset="0"/>
                <a:cs typeface="Times New Roman" pitchFamily="18" charset="0"/>
              </a:rPr>
              <a:t>Cooperation with colleagues and contribution to institutional goals.</a:t>
            </a:r>
          </a:p>
          <a:p>
            <a:pPr marL="82296" indent="0" algn="just">
              <a:buNone/>
            </a:pP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Social Accountability</a:t>
            </a:r>
          </a:p>
          <a:p>
            <a:pPr lvl="1" algn="just"/>
            <a:r>
              <a:rPr lang="en-US" dirty="0">
                <a:latin typeface="Times New Roman" pitchFamily="18" charset="0"/>
                <a:cs typeface="Times New Roman" pitchFamily="18" charset="0"/>
              </a:rPr>
              <a:t>Promoting democratic values, equality, and justice through education.</a:t>
            </a:r>
          </a:p>
          <a:p>
            <a:pPr lvl="1" algn="just"/>
            <a:r>
              <a:rPr lang="en-US" dirty="0">
                <a:latin typeface="Times New Roman" pitchFamily="18" charset="0"/>
                <a:cs typeface="Times New Roman" pitchFamily="18" charset="0"/>
              </a:rPr>
              <a:t>Acting as a role model and responsible citizen.</a:t>
            </a:r>
          </a:p>
          <a:p>
            <a:pPr lvl="1" algn="just"/>
            <a:r>
              <a:rPr lang="en-US" dirty="0">
                <a:latin typeface="Times New Roman" pitchFamily="18" charset="0"/>
                <a:cs typeface="Times New Roman" pitchFamily="18" charset="0"/>
              </a:rPr>
              <a:t>Serving the community and contributing to nation-building.</a:t>
            </a:r>
          </a:p>
          <a:p>
            <a:pPr algn="just"/>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10457609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p:spPr>
        <p:txBody>
          <a:bodyPr>
            <a:normAutofit/>
          </a:bodyPr>
          <a:lstStyle/>
          <a:p>
            <a:pPr algn="ctr"/>
            <a:r>
              <a:rPr lang="en-US" sz="2400" dirty="0" smtClean="0">
                <a:solidFill>
                  <a:srgbClr val="C00000"/>
                </a:solidFill>
                <a:latin typeface="Times New Roman" pitchFamily="18" charset="0"/>
                <a:cs typeface="Times New Roman" pitchFamily="18" charset="0"/>
              </a:rPr>
              <a:t>Teaching </a:t>
            </a:r>
            <a:r>
              <a:rPr lang="en-US" sz="2400" dirty="0">
                <a:solidFill>
                  <a:srgbClr val="C00000"/>
                </a:solidFill>
                <a:latin typeface="Times New Roman" pitchFamily="18" charset="0"/>
                <a:cs typeface="Times New Roman" pitchFamily="18" charset="0"/>
              </a:rPr>
              <a:t>as a Profession: Recommendations of NPE 1968</a:t>
            </a:r>
            <a:r>
              <a:rPr lang="en-US" sz="2400" dirty="0">
                <a:solidFill>
                  <a:srgbClr val="C00000"/>
                </a:solidFill>
              </a:rPr>
              <a:t>,</a:t>
            </a:r>
            <a:endParaRPr lang="en-IN" sz="2400" dirty="0">
              <a:solidFill>
                <a:srgbClr val="C00000"/>
              </a:solidFill>
            </a:endParaRPr>
          </a:p>
        </p:txBody>
      </p:sp>
      <p:sp>
        <p:nvSpPr>
          <p:cNvPr id="3" name="Content Placeholder 2"/>
          <p:cNvSpPr>
            <a:spLocks noGrp="1"/>
          </p:cNvSpPr>
          <p:nvPr>
            <p:ph idx="1"/>
          </p:nvPr>
        </p:nvSpPr>
        <p:spPr>
          <a:xfrm>
            <a:off x="1435608" y="762000"/>
            <a:ext cx="7498080" cy="5486400"/>
          </a:xfrm>
        </p:spPr>
        <p:txBody>
          <a:bodyPr>
            <a:noAutofit/>
          </a:bodyPr>
          <a:lstStyle/>
          <a:p>
            <a:pPr marL="82296" indent="0" algn="just">
              <a:buNone/>
            </a:pPr>
            <a:r>
              <a:rPr lang="en-US" sz="2000" b="1" dirty="0">
                <a:latin typeface="Times New Roman" pitchFamily="18" charset="0"/>
                <a:cs typeface="Times New Roman" pitchFamily="18" charset="0"/>
              </a:rPr>
              <a:t>NPE 1968 (First National Policy on Education)</a:t>
            </a:r>
          </a:p>
          <a:p>
            <a:pPr lvl="1" algn="just"/>
            <a:r>
              <a:rPr lang="en-US" sz="1600" dirty="0">
                <a:latin typeface="Times New Roman" pitchFamily="18" charset="0"/>
                <a:cs typeface="Times New Roman" pitchFamily="18" charset="0"/>
              </a:rPr>
              <a:t>Based on the </a:t>
            </a:r>
            <a:r>
              <a:rPr lang="en-US" sz="1600" b="1" dirty="0">
                <a:latin typeface="Times New Roman" pitchFamily="18" charset="0"/>
                <a:cs typeface="Times New Roman" pitchFamily="18" charset="0"/>
              </a:rPr>
              <a:t>Kothari Commission (1964–66)</a:t>
            </a:r>
            <a:r>
              <a:rPr lang="en-US" sz="1600" dirty="0">
                <a:latin typeface="Times New Roman" pitchFamily="18" charset="0"/>
                <a:cs typeface="Times New Roman" pitchFamily="18" charset="0"/>
              </a:rPr>
              <a:t>.</a:t>
            </a:r>
          </a:p>
          <a:p>
            <a:pPr lvl="1" algn="just"/>
            <a:r>
              <a:rPr lang="en-US" sz="1600" dirty="0">
                <a:latin typeface="Times New Roman" pitchFamily="18" charset="0"/>
                <a:cs typeface="Times New Roman" pitchFamily="18" charset="0"/>
              </a:rPr>
              <a:t>Declared teachers as </a:t>
            </a:r>
            <a:r>
              <a:rPr lang="en-US" sz="1600" b="1" dirty="0">
                <a:latin typeface="Times New Roman" pitchFamily="18" charset="0"/>
                <a:cs typeface="Times New Roman" pitchFamily="18" charset="0"/>
              </a:rPr>
              <a:t>“nation builders”</a:t>
            </a:r>
            <a:r>
              <a:rPr lang="en-US" sz="1600" dirty="0">
                <a:latin typeface="Times New Roman" pitchFamily="18" charset="0"/>
                <a:cs typeface="Times New Roman" pitchFamily="18" charset="0"/>
              </a:rPr>
              <a:t> and the most important element in the educational process.</a:t>
            </a:r>
          </a:p>
          <a:p>
            <a:pPr marL="82296" indent="0" algn="just">
              <a:buNone/>
            </a:pPr>
            <a:r>
              <a:rPr lang="en-US" sz="2000" b="1" dirty="0">
                <a:latin typeface="Times New Roman" pitchFamily="18" charset="0"/>
                <a:cs typeface="Times New Roman" pitchFamily="18" charset="0"/>
              </a:rPr>
              <a:t>Key Recommendations for Teachers:</a:t>
            </a:r>
            <a:endParaRPr lang="en-US" sz="2000" dirty="0">
              <a:latin typeface="Times New Roman" pitchFamily="18" charset="0"/>
              <a:cs typeface="Times New Roman" pitchFamily="18" charset="0"/>
            </a:endParaRPr>
          </a:p>
          <a:p>
            <a:pPr lvl="2" algn="just"/>
            <a:r>
              <a:rPr lang="en-US" sz="1600" b="1" dirty="0" smtClean="0">
                <a:latin typeface="Times New Roman" pitchFamily="18" charset="0"/>
                <a:cs typeface="Times New Roman" pitchFamily="18" charset="0"/>
              </a:rPr>
              <a:t>Working </a:t>
            </a:r>
            <a:r>
              <a:rPr lang="en-US" sz="1600" b="1" dirty="0">
                <a:latin typeface="Times New Roman" pitchFamily="18" charset="0"/>
                <a:cs typeface="Times New Roman" pitchFamily="18" charset="0"/>
              </a:rPr>
              <a:t>Conditions:</a:t>
            </a:r>
            <a:r>
              <a:rPr lang="en-US" sz="1600" dirty="0">
                <a:latin typeface="Times New Roman" pitchFamily="18" charset="0"/>
                <a:cs typeface="Times New Roman" pitchFamily="18" charset="0"/>
              </a:rPr>
              <a:t> Ensure proper service conditions, security, and facilities.</a:t>
            </a:r>
          </a:p>
          <a:p>
            <a:pPr lvl="2" algn="just"/>
            <a:r>
              <a:rPr lang="en-US" sz="1600" b="1" dirty="0">
                <a:latin typeface="Times New Roman" pitchFamily="18" charset="0"/>
                <a:cs typeface="Times New Roman" pitchFamily="18" charset="0"/>
              </a:rPr>
              <a:t>Salary &amp; Incentives:</a:t>
            </a:r>
            <a:r>
              <a:rPr lang="en-US" sz="1600" dirty="0">
                <a:latin typeface="Times New Roman" pitchFamily="18" charset="0"/>
                <a:cs typeface="Times New Roman" pitchFamily="18" charset="0"/>
              </a:rPr>
              <a:t> Provide suitable salaries to attract and retain talented teachers.</a:t>
            </a:r>
          </a:p>
          <a:p>
            <a:pPr lvl="2" algn="just"/>
            <a:r>
              <a:rPr lang="en-US" sz="1600" b="1" dirty="0">
                <a:latin typeface="Times New Roman" pitchFamily="18" charset="0"/>
                <a:cs typeface="Times New Roman" pitchFamily="18" charset="0"/>
              </a:rPr>
              <a:t>Teacher Education:</a:t>
            </a:r>
            <a:r>
              <a:rPr lang="en-US" sz="1600" dirty="0">
                <a:latin typeface="Times New Roman" pitchFamily="18" charset="0"/>
                <a:cs typeface="Times New Roman" pitchFamily="18" charset="0"/>
              </a:rPr>
              <a:t> Expansion and improvement of teacher education institutions.</a:t>
            </a:r>
          </a:p>
          <a:p>
            <a:pPr lvl="2" algn="just"/>
            <a:r>
              <a:rPr lang="en-US" sz="1600" b="1" dirty="0">
                <a:latin typeface="Times New Roman" pitchFamily="18" charset="0"/>
                <a:cs typeface="Times New Roman" pitchFamily="18" charset="0"/>
              </a:rPr>
              <a:t>Professional Training:</a:t>
            </a:r>
            <a:r>
              <a:rPr lang="en-US" sz="1600" dirty="0">
                <a:latin typeface="Times New Roman" pitchFamily="18" charset="0"/>
                <a:cs typeface="Times New Roman" pitchFamily="18" charset="0"/>
              </a:rPr>
              <a:t> Pre-service training made compulsory for all teachers.</a:t>
            </a:r>
          </a:p>
          <a:p>
            <a:pPr lvl="2" algn="just"/>
            <a:r>
              <a:rPr lang="en-US" sz="1600" b="1" dirty="0">
                <a:latin typeface="Times New Roman" pitchFamily="18" charset="0"/>
                <a:cs typeface="Times New Roman" pitchFamily="18" charset="0"/>
              </a:rPr>
              <a:t>In-service Education:</a:t>
            </a:r>
            <a:r>
              <a:rPr lang="en-US" sz="1600" dirty="0">
                <a:latin typeface="Times New Roman" pitchFamily="18" charset="0"/>
                <a:cs typeface="Times New Roman" pitchFamily="18" charset="0"/>
              </a:rPr>
              <a:t> Refresher courses and training programs for continuous professional growth.</a:t>
            </a:r>
          </a:p>
          <a:p>
            <a:pPr lvl="2" algn="just"/>
            <a:r>
              <a:rPr lang="en-US" sz="1600" b="1" dirty="0">
                <a:latin typeface="Times New Roman" pitchFamily="18" charset="0"/>
                <a:cs typeface="Times New Roman" pitchFamily="18" charset="0"/>
              </a:rPr>
              <a:t>National Integration Role:</a:t>
            </a:r>
            <a:r>
              <a:rPr lang="en-US" sz="1600" dirty="0">
                <a:latin typeface="Times New Roman" pitchFamily="18" charset="0"/>
                <a:cs typeface="Times New Roman" pitchFamily="18" charset="0"/>
              </a:rPr>
              <a:t> Teachers to promote national integration, secularism, and social harmony.</a:t>
            </a:r>
          </a:p>
          <a:p>
            <a:pPr lvl="2" algn="just"/>
            <a:r>
              <a:rPr lang="en-US" sz="1600" b="1" dirty="0">
                <a:latin typeface="Times New Roman" pitchFamily="18" charset="0"/>
                <a:cs typeface="Times New Roman" pitchFamily="18" charset="0"/>
              </a:rPr>
              <a:t>Code of Conduct:</a:t>
            </a:r>
            <a:r>
              <a:rPr lang="en-US" sz="1600" dirty="0">
                <a:latin typeface="Times New Roman" pitchFamily="18" charset="0"/>
                <a:cs typeface="Times New Roman" pitchFamily="18" charset="0"/>
              </a:rPr>
              <a:t> Develop a moral and ethical code of professional behavior.</a:t>
            </a:r>
          </a:p>
          <a:p>
            <a:pPr algn="just"/>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2327120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57200"/>
            <a:ext cx="7498080" cy="838200"/>
          </a:xfrm>
        </p:spPr>
        <p:txBody>
          <a:bodyPr>
            <a:normAutofit/>
          </a:bodyPr>
          <a:lstStyle/>
          <a:p>
            <a:pPr algn="ctr"/>
            <a:r>
              <a:rPr lang="en-US" sz="2400" b="1" dirty="0">
                <a:solidFill>
                  <a:srgbClr val="C00000"/>
                </a:solidFill>
                <a:latin typeface="Times New Roman" pitchFamily="18" charset="0"/>
                <a:cs typeface="Times New Roman" pitchFamily="18" charset="0"/>
              </a:rPr>
              <a:t>NPE 1986 (Second National Policy on Education</a:t>
            </a:r>
            <a:r>
              <a:rPr lang="en-US" sz="2400" b="1" dirty="0" smtClean="0">
                <a:solidFill>
                  <a:srgbClr val="C00000"/>
                </a:solidFill>
                <a:latin typeface="Times New Roman" pitchFamily="18" charset="0"/>
                <a:cs typeface="Times New Roman" pitchFamily="18" charset="0"/>
              </a:rPr>
              <a:t>)</a:t>
            </a:r>
            <a:endParaRPr lang="en-IN" sz="24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435608" y="1676400"/>
            <a:ext cx="7498080" cy="4572000"/>
          </a:xfrm>
        </p:spPr>
        <p:txBody>
          <a:bodyPr>
            <a:noAutofit/>
          </a:bodyPr>
          <a:lstStyle/>
          <a:p>
            <a:pPr marL="82296" indent="0">
              <a:buNone/>
            </a:pPr>
            <a:r>
              <a:rPr lang="en-US" sz="2000" dirty="0" smtClean="0">
                <a:latin typeface="Times New Roman" pitchFamily="18" charset="0"/>
                <a:cs typeface="Times New Roman" pitchFamily="18" charset="0"/>
              </a:rPr>
              <a:t>Focused </a:t>
            </a:r>
            <a:r>
              <a:rPr lang="en-US" sz="2000" dirty="0">
                <a:latin typeface="Times New Roman" pitchFamily="18" charset="0"/>
                <a:cs typeface="Times New Roman" pitchFamily="18" charset="0"/>
              </a:rPr>
              <a:t>on </a:t>
            </a:r>
            <a:r>
              <a:rPr lang="en-US" sz="2000" b="1" dirty="0">
                <a:latin typeface="Times New Roman" pitchFamily="18" charset="0"/>
                <a:cs typeface="Times New Roman" pitchFamily="18" charset="0"/>
              </a:rPr>
              <a:t>education as an instrument of social transformation</a:t>
            </a:r>
            <a:r>
              <a:rPr lang="en-US" sz="2000" dirty="0">
                <a:latin typeface="Times New Roman" pitchFamily="18" charset="0"/>
                <a:cs typeface="Times New Roman" pitchFamily="18" charset="0"/>
              </a:rPr>
              <a:t>.</a:t>
            </a:r>
          </a:p>
          <a:p>
            <a:pPr lvl="1"/>
            <a:r>
              <a:rPr lang="en-US" sz="2000" dirty="0">
                <a:latin typeface="Times New Roman" pitchFamily="18" charset="0"/>
                <a:cs typeface="Times New Roman" pitchFamily="18" charset="0"/>
              </a:rPr>
              <a:t>Teachers described as the </a:t>
            </a:r>
            <a:r>
              <a:rPr lang="en-US" sz="2000" b="1" dirty="0">
                <a:latin typeface="Times New Roman" pitchFamily="18" charset="0"/>
                <a:cs typeface="Times New Roman" pitchFamily="18" charset="0"/>
              </a:rPr>
              <a:t>“pivot of the educational system.”</a:t>
            </a:r>
            <a:endParaRPr lang="en-US" sz="2000" dirty="0">
              <a:latin typeface="Times New Roman" pitchFamily="18" charset="0"/>
              <a:cs typeface="Times New Roman" pitchFamily="18" charset="0"/>
            </a:endParaRPr>
          </a:p>
          <a:p>
            <a:pPr marL="82296" indent="0">
              <a:buNone/>
            </a:pPr>
            <a:r>
              <a:rPr lang="en-US" sz="2000" b="1" dirty="0">
                <a:latin typeface="Times New Roman" pitchFamily="18" charset="0"/>
                <a:cs typeface="Times New Roman" pitchFamily="18" charset="0"/>
              </a:rPr>
              <a:t>Key Recommendations for Teachers:</a:t>
            </a:r>
            <a:endParaRPr lang="en-US" sz="2000" dirty="0">
              <a:latin typeface="Times New Roman" pitchFamily="18" charset="0"/>
              <a:cs typeface="Times New Roman" pitchFamily="18" charset="0"/>
            </a:endParaRPr>
          </a:p>
          <a:p>
            <a:pPr lvl="2" algn="just"/>
            <a:r>
              <a:rPr lang="en-US" sz="2000" dirty="0">
                <a:latin typeface="Times New Roman" pitchFamily="18" charset="0"/>
                <a:cs typeface="Times New Roman" pitchFamily="18" charset="0"/>
              </a:rPr>
              <a:t>Teacher Education Institutions: Establish DIETs (District Institutes of Education and Training) for elementary teacher training.</a:t>
            </a:r>
          </a:p>
          <a:p>
            <a:pPr lvl="2" algn="just"/>
            <a:r>
              <a:rPr lang="en-US" sz="2000" dirty="0">
                <a:latin typeface="Times New Roman" pitchFamily="18" charset="0"/>
                <a:cs typeface="Times New Roman" pitchFamily="18" charset="0"/>
              </a:rPr>
              <a:t>Higher-Level Training: Set up Colleges of Teacher Education (CTEs) and Institutes of Advanced Studies in Education (IASEs).</a:t>
            </a:r>
          </a:p>
          <a:p>
            <a:pPr lvl="2" algn="just"/>
            <a:r>
              <a:rPr lang="en-US" sz="2000" dirty="0">
                <a:latin typeface="Times New Roman" pitchFamily="18" charset="0"/>
                <a:cs typeface="Times New Roman" pitchFamily="18" charset="0"/>
              </a:rPr>
              <a:t>NCTE (National Council for Teacher Education): Recommended statutory status to regulate standards (enacted in 1995).</a:t>
            </a:r>
          </a:p>
          <a:p>
            <a:pPr lvl="2" algn="just"/>
            <a:r>
              <a:rPr lang="en-US" sz="2000" dirty="0">
                <a:latin typeface="Times New Roman" pitchFamily="18" charset="0"/>
                <a:cs typeface="Times New Roman" pitchFamily="18" charset="0"/>
              </a:rPr>
              <a:t>Professionalism: Encourage autonomy and high professional standards in teacher education</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3530743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Times New Roman" pitchFamily="18" charset="0"/>
                <a:cs typeface="Times New Roman" pitchFamily="18" charset="0"/>
              </a:rPr>
              <a:t>NPE 1986 (Second National Policy on Education)</a:t>
            </a:r>
            <a:endParaRPr lang="en-IN" sz="2800" dirty="0"/>
          </a:p>
        </p:txBody>
      </p:sp>
      <p:sp>
        <p:nvSpPr>
          <p:cNvPr id="3" name="Content Placeholder 2"/>
          <p:cNvSpPr>
            <a:spLocks noGrp="1"/>
          </p:cNvSpPr>
          <p:nvPr>
            <p:ph idx="1"/>
          </p:nvPr>
        </p:nvSpPr>
        <p:spPr/>
        <p:txBody>
          <a:bodyPr/>
          <a:lstStyle/>
          <a:p>
            <a:pPr lvl="2"/>
            <a:r>
              <a:rPr lang="en-US" sz="1600" b="1" dirty="0">
                <a:latin typeface="Times New Roman" pitchFamily="18" charset="0"/>
                <a:cs typeface="Times New Roman" pitchFamily="18" charset="0"/>
              </a:rPr>
              <a:t>Special Training:</a:t>
            </a:r>
            <a:r>
              <a:rPr lang="en-US" sz="1600" dirty="0">
                <a:latin typeface="Times New Roman" pitchFamily="18" charset="0"/>
                <a:cs typeface="Times New Roman" pitchFamily="18" charset="0"/>
              </a:rPr>
              <a:t> Teachers to receive training for working with disadvantaged groups, SCs, STs, women, and children with special needs.</a:t>
            </a:r>
          </a:p>
          <a:p>
            <a:pPr lvl="2"/>
            <a:r>
              <a:rPr lang="en-US" sz="1600" b="1" dirty="0">
                <a:latin typeface="Times New Roman" pitchFamily="18" charset="0"/>
                <a:cs typeface="Times New Roman" pitchFamily="18" charset="0"/>
              </a:rPr>
              <a:t>Value Education:</a:t>
            </a:r>
            <a:r>
              <a:rPr lang="en-US" sz="1600" dirty="0">
                <a:latin typeface="Times New Roman" pitchFamily="18" charset="0"/>
                <a:cs typeface="Times New Roman" pitchFamily="18" charset="0"/>
              </a:rPr>
              <a:t> Teachers to be trained in promoting values such as democracy, secularism, and equality.</a:t>
            </a:r>
          </a:p>
          <a:p>
            <a:pPr lvl="2"/>
            <a:r>
              <a:rPr lang="en-US" sz="1600" b="1" dirty="0">
                <a:latin typeface="Times New Roman" pitchFamily="18" charset="0"/>
                <a:cs typeface="Times New Roman" pitchFamily="18" charset="0"/>
              </a:rPr>
              <a:t>In-service Education:</a:t>
            </a:r>
            <a:r>
              <a:rPr lang="en-US" sz="1600" dirty="0">
                <a:latin typeface="Times New Roman" pitchFamily="18" charset="0"/>
                <a:cs typeface="Times New Roman" pitchFamily="18" charset="0"/>
              </a:rPr>
              <a:t> Continuous professional development programs for teachers.</a:t>
            </a:r>
          </a:p>
          <a:p>
            <a:pPr lvl="2"/>
            <a:r>
              <a:rPr lang="en-US" sz="1600" b="1" dirty="0">
                <a:latin typeface="Times New Roman" pitchFamily="18" charset="0"/>
                <a:cs typeface="Times New Roman" pitchFamily="18" charset="0"/>
              </a:rPr>
              <a:t>Technology in Training:</a:t>
            </a:r>
            <a:r>
              <a:rPr lang="en-US" sz="1600" dirty="0">
                <a:latin typeface="Times New Roman" pitchFamily="18" charset="0"/>
                <a:cs typeface="Times New Roman" pitchFamily="18" charset="0"/>
              </a:rPr>
              <a:t> Integrating audio-visual and modern methods in teacher training.</a:t>
            </a:r>
          </a:p>
          <a:p>
            <a:pPr lvl="2"/>
            <a:r>
              <a:rPr lang="en-US" sz="1600" b="1" dirty="0">
                <a:latin typeface="Times New Roman" pitchFamily="18" charset="0"/>
                <a:cs typeface="Times New Roman" pitchFamily="18" charset="0"/>
              </a:rPr>
              <a:t>Accountability:</a:t>
            </a:r>
            <a:r>
              <a:rPr lang="en-US" sz="1600" dirty="0">
                <a:latin typeface="Times New Roman" pitchFamily="18" charset="0"/>
                <a:cs typeface="Times New Roman" pitchFamily="18" charset="0"/>
              </a:rPr>
              <a:t> Teachers should show responsibility and commitment to students’ learning.</a:t>
            </a:r>
          </a:p>
          <a:p>
            <a:endParaRPr lang="en-IN" sz="2000" dirty="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3170280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82296" indent="0" algn="ctr"/>
            <a:r>
              <a:rPr lang="en-US" b="1" dirty="0">
                <a:solidFill>
                  <a:srgbClr val="DD23B5"/>
                </a:solidFill>
              </a:rPr>
              <a:t>Introduction</a:t>
            </a:r>
          </a:p>
        </p:txBody>
      </p:sp>
      <p:sp>
        <p:nvSpPr>
          <p:cNvPr id="3" name="Content Placeholder 2"/>
          <p:cNvSpPr>
            <a:spLocks noGrp="1"/>
          </p:cNvSpPr>
          <p:nvPr>
            <p:ph idx="1"/>
          </p:nvPr>
        </p:nvSpPr>
        <p:spPr/>
        <p:txBody>
          <a:bodyPr>
            <a:normAutofit/>
          </a:bodyPr>
          <a:lstStyle/>
          <a:p>
            <a:pPr lvl="1"/>
            <a:r>
              <a:rPr lang="en-US" dirty="0" smtClean="0">
                <a:latin typeface="Times New Roman" pitchFamily="18" charset="0"/>
                <a:cs typeface="Times New Roman" pitchFamily="18" charset="0"/>
              </a:rPr>
              <a:t>Teaching </a:t>
            </a:r>
            <a:r>
              <a:rPr lang="en-US" dirty="0">
                <a:latin typeface="Times New Roman" pitchFamily="18" charset="0"/>
                <a:cs typeface="Times New Roman" pitchFamily="18" charset="0"/>
              </a:rPr>
              <a:t>is a </a:t>
            </a:r>
            <a:r>
              <a:rPr lang="en-US" b="1" dirty="0">
                <a:latin typeface="Times New Roman" pitchFamily="18" charset="0"/>
                <a:cs typeface="Times New Roman" pitchFamily="18" charset="0"/>
              </a:rPr>
              <a:t>noble profession</a:t>
            </a:r>
            <a:r>
              <a:rPr lang="en-US" dirty="0">
                <a:latin typeface="Times New Roman" pitchFamily="18" charset="0"/>
                <a:cs typeface="Times New Roman" pitchFamily="18" charset="0"/>
              </a:rPr>
              <a:t> dedicated to service of humanity.</a:t>
            </a:r>
          </a:p>
          <a:p>
            <a:pPr lvl="1"/>
            <a:r>
              <a:rPr lang="en-US" dirty="0">
                <a:latin typeface="Times New Roman" pitchFamily="18" charset="0"/>
                <a:cs typeface="Times New Roman" pitchFamily="18" charset="0"/>
              </a:rPr>
              <a:t>It is a </a:t>
            </a:r>
            <a:r>
              <a:rPr lang="en-US" b="1" dirty="0">
                <a:latin typeface="Times New Roman" pitchFamily="18" charset="0"/>
                <a:cs typeface="Times New Roman" pitchFamily="18" charset="0"/>
              </a:rPr>
              <a:t>scientific process</a:t>
            </a:r>
            <a:r>
              <a:rPr lang="en-US" dirty="0">
                <a:latin typeface="Times New Roman" pitchFamily="18" charset="0"/>
                <a:cs typeface="Times New Roman" pitchFamily="18" charset="0"/>
              </a:rPr>
              <a:t> (systematic, planned, and evaluated) and also an </a:t>
            </a:r>
            <a:r>
              <a:rPr lang="en-US" b="1" dirty="0">
                <a:latin typeface="Times New Roman" pitchFamily="18" charset="0"/>
                <a:cs typeface="Times New Roman" pitchFamily="18" charset="0"/>
              </a:rPr>
              <a:t>art</a:t>
            </a:r>
            <a:r>
              <a:rPr lang="en-US" dirty="0">
                <a:latin typeface="Times New Roman" pitchFamily="18" charset="0"/>
                <a:cs typeface="Times New Roman" pitchFamily="18" charset="0"/>
              </a:rPr>
              <a:t> (creativity, emotional touch, and inspiration).</a:t>
            </a:r>
          </a:p>
          <a:p>
            <a:pPr lvl="1"/>
            <a:r>
              <a:rPr lang="en-US" dirty="0">
                <a:latin typeface="Times New Roman" pitchFamily="18" charset="0"/>
                <a:cs typeface="Times New Roman" pitchFamily="18" charset="0"/>
              </a:rPr>
              <a:t>Teaching aims at </a:t>
            </a:r>
            <a:r>
              <a:rPr lang="en-US" b="1" dirty="0">
                <a:latin typeface="Times New Roman" pitchFamily="18" charset="0"/>
                <a:cs typeface="Times New Roman" pitchFamily="18" charset="0"/>
              </a:rPr>
              <a:t>shaping knowledge, skills, character, and personality</a:t>
            </a:r>
            <a:r>
              <a:rPr lang="en-US" dirty="0">
                <a:latin typeface="Times New Roman" pitchFamily="18" charset="0"/>
                <a:cs typeface="Times New Roman" pitchFamily="18" charset="0"/>
              </a:rPr>
              <a:t> of learners.</a:t>
            </a:r>
          </a:p>
          <a:p>
            <a:pPr lvl="1"/>
            <a:r>
              <a:rPr lang="en-US" dirty="0">
                <a:latin typeface="Times New Roman" pitchFamily="18" charset="0"/>
                <a:cs typeface="Times New Roman" pitchFamily="18" charset="0"/>
              </a:rPr>
              <a:t>Teachers are regarded as </a:t>
            </a:r>
            <a:r>
              <a:rPr lang="en-US" b="1" dirty="0">
                <a:latin typeface="Times New Roman" pitchFamily="18" charset="0"/>
                <a:cs typeface="Times New Roman" pitchFamily="18" charset="0"/>
              </a:rPr>
              <a:t>guides, mentors, facilitators, and nation builders</a:t>
            </a:r>
            <a:r>
              <a:rPr lang="en-US" dirty="0">
                <a:latin typeface="Times New Roman" pitchFamily="18" charset="0"/>
                <a:cs typeface="Times New Roman" pitchFamily="18" charset="0"/>
              </a:rPr>
              <a:t>.</a:t>
            </a:r>
          </a:p>
          <a:p>
            <a:endParaRPr lang="en-IN" dirty="0"/>
          </a:p>
        </p:txBody>
      </p:sp>
    </p:spTree>
    <p:extLst>
      <p:ext uri="{BB962C8B-B14F-4D97-AF65-F5344CB8AC3E}">
        <p14:creationId xmlns:p14="http://schemas.microsoft.com/office/powerpoint/2010/main" val="41520198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096962"/>
          </a:xfrm>
        </p:spPr>
        <p:txBody>
          <a:bodyPr>
            <a:noAutofit/>
          </a:bodyPr>
          <a:lstStyle/>
          <a:p>
            <a:pPr algn="ctr"/>
            <a:r>
              <a:rPr lang="en-US" sz="2800" b="1" dirty="0">
                <a:latin typeface="Times New Roman" pitchFamily="18" charset="0"/>
                <a:cs typeface="Times New Roman" pitchFamily="18" charset="0"/>
              </a:rPr>
              <a:t>NPE 1992 </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Programme</a:t>
            </a:r>
            <a:r>
              <a:rPr lang="en-US" sz="2800" b="1" dirty="0" smtClean="0">
                <a:latin typeface="Times New Roman" pitchFamily="18" charset="0"/>
                <a:cs typeface="Times New Roman" pitchFamily="18" charset="0"/>
              </a:rPr>
              <a:t> </a:t>
            </a:r>
            <a:r>
              <a:rPr lang="en-US" sz="2800" b="1" dirty="0">
                <a:latin typeface="Times New Roman" pitchFamily="18" charset="0"/>
                <a:cs typeface="Times New Roman" pitchFamily="18" charset="0"/>
              </a:rPr>
              <a:t>of Action – POA, Revised Policy</a:t>
            </a:r>
            <a:r>
              <a:rPr lang="en-US" sz="2800" b="1" dirty="0" smtClean="0">
                <a:latin typeface="Times New Roman" pitchFamily="18" charset="0"/>
                <a:cs typeface="Times New Roman" pitchFamily="18" charset="0"/>
              </a:rPr>
              <a:t>)</a:t>
            </a:r>
            <a:endParaRPr lang="en-IN"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en-US" sz="2600" dirty="0" smtClean="0">
                <a:latin typeface="Times New Roman" pitchFamily="18" charset="0"/>
                <a:cs typeface="Times New Roman" pitchFamily="18" charset="0"/>
              </a:rPr>
              <a:t>Revision </a:t>
            </a:r>
            <a:r>
              <a:rPr lang="en-US" sz="2600" dirty="0">
                <a:latin typeface="Times New Roman" pitchFamily="18" charset="0"/>
                <a:cs typeface="Times New Roman" pitchFamily="18" charset="0"/>
              </a:rPr>
              <a:t>of NPE 1986 with </a:t>
            </a:r>
            <a:r>
              <a:rPr lang="en-US" sz="2600" b="1" dirty="0">
                <a:latin typeface="Times New Roman" pitchFamily="18" charset="0"/>
                <a:cs typeface="Times New Roman" pitchFamily="18" charset="0"/>
              </a:rPr>
              <a:t>greater emphasis on teacher accountability and professional ethics.</a:t>
            </a:r>
            <a:endParaRPr lang="en-US" sz="2600" dirty="0">
              <a:latin typeface="Times New Roman" pitchFamily="18" charset="0"/>
              <a:cs typeface="Times New Roman" pitchFamily="18" charset="0"/>
            </a:endParaRPr>
          </a:p>
          <a:p>
            <a:pPr algn="just"/>
            <a:r>
              <a:rPr lang="en-US" sz="2600" b="1" dirty="0">
                <a:latin typeface="Times New Roman" pitchFamily="18" charset="0"/>
                <a:cs typeface="Times New Roman" pitchFamily="18" charset="0"/>
              </a:rPr>
              <a:t>Key Recommendations for Teachers:</a:t>
            </a:r>
            <a:endParaRPr lang="en-US" sz="2600" dirty="0">
              <a:latin typeface="Times New Roman" pitchFamily="18" charset="0"/>
              <a:cs typeface="Times New Roman" pitchFamily="18" charset="0"/>
            </a:endParaRPr>
          </a:p>
          <a:p>
            <a:pPr lvl="2" algn="just"/>
            <a:r>
              <a:rPr lang="en-US" b="1" dirty="0">
                <a:latin typeface="Times New Roman" pitchFamily="18" charset="0"/>
                <a:cs typeface="Times New Roman" pitchFamily="18" charset="0"/>
              </a:rPr>
              <a:t>Teacher as Change Agent:</a:t>
            </a:r>
            <a:r>
              <a:rPr lang="en-US" dirty="0">
                <a:latin typeface="Times New Roman" pitchFamily="18" charset="0"/>
                <a:cs typeface="Times New Roman" pitchFamily="18" charset="0"/>
              </a:rPr>
              <a:t> Teachers to be seen as social engineers, guiding modernization and national development.</a:t>
            </a:r>
          </a:p>
          <a:p>
            <a:pPr lvl="2" algn="just"/>
            <a:r>
              <a:rPr lang="en-US" b="1" dirty="0">
                <a:latin typeface="Times New Roman" pitchFamily="18" charset="0"/>
                <a:cs typeface="Times New Roman" pitchFamily="18" charset="0"/>
              </a:rPr>
              <a:t>Pre-service &amp; In-service Training:</a:t>
            </a:r>
            <a:r>
              <a:rPr lang="en-US" dirty="0">
                <a:latin typeface="Times New Roman" pitchFamily="18" charset="0"/>
                <a:cs typeface="Times New Roman" pitchFamily="18" charset="0"/>
              </a:rPr>
              <a:t> Strengthen training programs with modern pedagogy and technology.</a:t>
            </a:r>
          </a:p>
          <a:p>
            <a:pPr lvl="2" algn="just"/>
            <a:r>
              <a:rPr lang="en-US" b="1" dirty="0">
                <a:latin typeface="Times New Roman" pitchFamily="18" charset="0"/>
                <a:cs typeface="Times New Roman" pitchFamily="18" charset="0"/>
              </a:rPr>
              <a:t>Professional Ethics:</a:t>
            </a:r>
            <a:r>
              <a:rPr lang="en-US" dirty="0">
                <a:latin typeface="Times New Roman" pitchFamily="18" charset="0"/>
                <a:cs typeface="Times New Roman" pitchFamily="18" charset="0"/>
              </a:rPr>
              <a:t> Develop and enforce a </a:t>
            </a:r>
            <a:r>
              <a:rPr lang="en-US" b="1" dirty="0">
                <a:latin typeface="Times New Roman" pitchFamily="18" charset="0"/>
                <a:cs typeface="Times New Roman" pitchFamily="18" charset="0"/>
              </a:rPr>
              <a:t>code of professional ethics</a:t>
            </a:r>
            <a:r>
              <a:rPr lang="en-US" dirty="0">
                <a:latin typeface="Times New Roman" pitchFamily="18" charset="0"/>
                <a:cs typeface="Times New Roman" pitchFamily="18" charset="0"/>
              </a:rPr>
              <a:t> for teachers.</a:t>
            </a:r>
          </a:p>
          <a:p>
            <a:pPr lvl="2" algn="just"/>
            <a:r>
              <a:rPr lang="en-US" b="1" dirty="0">
                <a:latin typeface="Times New Roman" pitchFamily="18" charset="0"/>
                <a:cs typeface="Times New Roman" pitchFamily="18" charset="0"/>
              </a:rPr>
              <a:t>Evaluation &amp; Accountability:</a:t>
            </a:r>
            <a:r>
              <a:rPr lang="en-US" dirty="0">
                <a:latin typeface="Times New Roman" pitchFamily="18" charset="0"/>
                <a:cs typeface="Times New Roman" pitchFamily="18" charset="0"/>
              </a:rPr>
              <a:t> Teachers to be continuously evaluated for their effectiveness and commitment</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0658383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Times New Roman" pitchFamily="18" charset="0"/>
                <a:cs typeface="Times New Roman" pitchFamily="18" charset="0"/>
              </a:rPr>
              <a:t>NPE 1992 ( </a:t>
            </a:r>
            <a:r>
              <a:rPr lang="en-US" sz="2400" b="1" dirty="0" err="1">
                <a:latin typeface="Times New Roman" pitchFamily="18" charset="0"/>
                <a:cs typeface="Times New Roman" pitchFamily="18" charset="0"/>
              </a:rPr>
              <a:t>Programme</a:t>
            </a:r>
            <a:r>
              <a:rPr lang="en-US" sz="2400" b="1" dirty="0">
                <a:latin typeface="Times New Roman" pitchFamily="18" charset="0"/>
                <a:cs typeface="Times New Roman" pitchFamily="18" charset="0"/>
              </a:rPr>
              <a:t> of Action – POA, Revised Policy)</a:t>
            </a:r>
            <a:endParaRPr lang="en-IN" sz="2400" dirty="0"/>
          </a:p>
        </p:txBody>
      </p:sp>
      <p:sp>
        <p:nvSpPr>
          <p:cNvPr id="3" name="Content Placeholder 2"/>
          <p:cNvSpPr>
            <a:spLocks noGrp="1"/>
          </p:cNvSpPr>
          <p:nvPr>
            <p:ph idx="1"/>
          </p:nvPr>
        </p:nvSpPr>
        <p:spPr/>
        <p:txBody>
          <a:bodyPr>
            <a:noAutofit/>
          </a:bodyPr>
          <a:lstStyle/>
          <a:p>
            <a:pPr lvl="1" algn="just"/>
            <a:r>
              <a:rPr lang="en-US" sz="2000" b="1" dirty="0">
                <a:latin typeface="Times New Roman" pitchFamily="18" charset="0"/>
                <a:cs typeface="Times New Roman" pitchFamily="18" charset="0"/>
              </a:rPr>
              <a:t>Technology Orientation:</a:t>
            </a:r>
            <a:r>
              <a:rPr lang="en-US" sz="2000" dirty="0">
                <a:latin typeface="Times New Roman" pitchFamily="18" charset="0"/>
                <a:cs typeface="Times New Roman" pitchFamily="18" charset="0"/>
              </a:rPr>
              <a:t> Use of computers, media, and ICT in teacher education.</a:t>
            </a:r>
          </a:p>
          <a:p>
            <a:pPr lvl="1" algn="just"/>
            <a:r>
              <a:rPr lang="en-US" sz="2000" b="1" dirty="0">
                <a:latin typeface="Times New Roman" pitchFamily="18" charset="0"/>
                <a:cs typeface="Times New Roman" pitchFamily="18" charset="0"/>
              </a:rPr>
              <a:t>Career Development:</a:t>
            </a:r>
            <a:r>
              <a:rPr lang="en-US" sz="2000" dirty="0">
                <a:latin typeface="Times New Roman" pitchFamily="18" charset="0"/>
                <a:cs typeface="Times New Roman" pitchFamily="18" charset="0"/>
              </a:rPr>
              <a:t> Provide promotions, career growth, and better service conditions to motivate teachers.</a:t>
            </a:r>
          </a:p>
          <a:p>
            <a:pPr lvl="1" algn="just"/>
            <a:r>
              <a:rPr lang="en-US" sz="2000" b="1" dirty="0">
                <a:latin typeface="Times New Roman" pitchFamily="18" charset="0"/>
                <a:cs typeface="Times New Roman" pitchFamily="18" charset="0"/>
              </a:rPr>
              <a:t>Inclusive Education:</a:t>
            </a:r>
            <a:r>
              <a:rPr lang="en-US" sz="2000" dirty="0">
                <a:latin typeface="Times New Roman" pitchFamily="18" charset="0"/>
                <a:cs typeface="Times New Roman" pitchFamily="18" charset="0"/>
              </a:rPr>
              <a:t> Teachers to be trained in handling inclusive classrooms, adult education, and non-formal education.</a:t>
            </a:r>
          </a:p>
          <a:p>
            <a:pPr lvl="1" algn="just"/>
            <a:r>
              <a:rPr lang="en-US" sz="2000" b="1" dirty="0">
                <a:latin typeface="Times New Roman" pitchFamily="18" charset="0"/>
                <a:cs typeface="Times New Roman" pitchFamily="18" charset="0"/>
              </a:rPr>
              <a:t>Teacher Empowerment:</a:t>
            </a:r>
            <a:r>
              <a:rPr lang="en-US" sz="2000" dirty="0">
                <a:latin typeface="Times New Roman" pitchFamily="18" charset="0"/>
                <a:cs typeface="Times New Roman" pitchFamily="18" charset="0"/>
              </a:rPr>
              <a:t> Teachers to participate in decision-making and policy implementation.</a:t>
            </a:r>
          </a:p>
          <a:p>
            <a:pPr lvl="1" algn="just"/>
            <a:r>
              <a:rPr lang="en-US" sz="2000" b="1" dirty="0">
                <a:latin typeface="Times New Roman" pitchFamily="18" charset="0"/>
                <a:cs typeface="Times New Roman" pitchFamily="18" charset="0"/>
              </a:rPr>
              <a:t>Research &amp; Innovation:</a:t>
            </a:r>
            <a:r>
              <a:rPr lang="en-US" sz="2000" dirty="0">
                <a:latin typeface="Times New Roman" pitchFamily="18" charset="0"/>
                <a:cs typeface="Times New Roman" pitchFamily="18" charset="0"/>
              </a:rPr>
              <a:t> Encourage teacher involvement in educational research and curriculum development.</a:t>
            </a:r>
          </a:p>
          <a:p>
            <a:pPr lvl="1" algn="just"/>
            <a:r>
              <a:rPr lang="en-US" sz="2000" b="1" dirty="0">
                <a:latin typeface="Times New Roman" pitchFamily="18" charset="0"/>
                <a:cs typeface="Times New Roman" pitchFamily="18" charset="0"/>
              </a:rPr>
              <a:t>Social Responsibility:</a:t>
            </a:r>
            <a:r>
              <a:rPr lang="en-US" sz="2000" dirty="0">
                <a:latin typeface="Times New Roman" pitchFamily="18" charset="0"/>
                <a:cs typeface="Times New Roman" pitchFamily="18" charset="0"/>
              </a:rPr>
              <a:t> Teachers to promote values of secularism, democracy, environmental awareness, and gender equality.</a:t>
            </a:r>
          </a:p>
          <a:p>
            <a:pPr marL="82296" indent="0" algn="just">
              <a:buNone/>
            </a:pPr>
            <a:endParaRPr lang="en-IN" sz="2000" dirty="0">
              <a:latin typeface="Times New Roman" pitchFamily="18" charset="0"/>
              <a:cs typeface="Times New Roman" pitchFamily="18" charset="0"/>
            </a:endParaRPr>
          </a:p>
          <a:p>
            <a:pPr algn="just"/>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24529126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866731911"/>
              </p:ext>
            </p:extLst>
          </p:nvPr>
        </p:nvGraphicFramePr>
        <p:xfrm>
          <a:off x="1644650" y="762001"/>
          <a:ext cx="6813550" cy="3690490"/>
        </p:xfrm>
        <a:graphic>
          <a:graphicData uri="http://schemas.openxmlformats.org/drawingml/2006/table">
            <a:tbl>
              <a:tblPr firstRow="1" bandRow="1">
                <a:tableStyleId>{5C22544A-7EE6-4342-B048-85BDC9FD1C3A}</a:tableStyleId>
              </a:tblPr>
              <a:tblGrid>
                <a:gridCol w="1917700"/>
                <a:gridCol w="4895850"/>
              </a:tblGrid>
              <a:tr h="576673">
                <a:tc>
                  <a:txBody>
                    <a:bodyPr/>
                    <a:lstStyle/>
                    <a:p>
                      <a:r>
                        <a:rPr lang="en-IN" b="1" dirty="0"/>
                        <a:t>Policy</a:t>
                      </a:r>
                      <a:endParaRPr lang="en-IN" dirty="0"/>
                    </a:p>
                  </a:txBody>
                  <a:tcPr anchor="ctr">
                    <a:solidFill>
                      <a:srgbClr val="C00000"/>
                    </a:solidFill>
                  </a:tcPr>
                </a:tc>
                <a:tc>
                  <a:txBody>
                    <a:bodyPr/>
                    <a:lstStyle/>
                    <a:p>
                      <a:r>
                        <a:rPr lang="en-IN" b="1" dirty="0"/>
                        <a:t>Focus on Teachers</a:t>
                      </a:r>
                      <a:endParaRPr lang="en-IN" dirty="0"/>
                    </a:p>
                  </a:txBody>
                  <a:tcPr anchor="ctr">
                    <a:solidFill>
                      <a:schemeClr val="accent4">
                        <a:lumMod val="60000"/>
                        <a:lumOff val="40000"/>
                      </a:schemeClr>
                    </a:solidFill>
                  </a:tcPr>
                </a:tc>
              </a:tr>
              <a:tr h="995356">
                <a:tc>
                  <a:txBody>
                    <a:bodyPr/>
                    <a:lstStyle/>
                    <a:p>
                      <a:r>
                        <a:rPr lang="en-IN" b="1" dirty="0"/>
                        <a:t>NPE 1968</a:t>
                      </a:r>
                      <a:endParaRPr lang="en-IN" dirty="0"/>
                    </a:p>
                  </a:txBody>
                  <a:tcPr anchor="ctr">
                    <a:solidFill>
                      <a:schemeClr val="accent5">
                        <a:lumMod val="20000"/>
                        <a:lumOff val="80000"/>
                      </a:schemeClr>
                    </a:solidFill>
                  </a:tcPr>
                </a:tc>
                <a:tc>
                  <a:txBody>
                    <a:bodyPr/>
                    <a:lstStyle/>
                    <a:p>
                      <a:r>
                        <a:rPr lang="en-US" dirty="0"/>
                        <a:t>Teacher as “Nation Builder”; salary, status, training, national integration.</a:t>
                      </a:r>
                    </a:p>
                  </a:txBody>
                  <a:tcPr anchor="ctr">
                    <a:solidFill>
                      <a:schemeClr val="accent5">
                        <a:lumMod val="20000"/>
                        <a:lumOff val="80000"/>
                      </a:schemeClr>
                    </a:solidFill>
                  </a:tcPr>
                </a:tc>
              </a:tr>
              <a:tr h="995356">
                <a:tc>
                  <a:txBody>
                    <a:bodyPr/>
                    <a:lstStyle/>
                    <a:p>
                      <a:r>
                        <a:rPr lang="en-IN" b="1" dirty="0"/>
                        <a:t>NPE 1986</a:t>
                      </a:r>
                      <a:endParaRPr lang="en-IN" dirty="0"/>
                    </a:p>
                  </a:txBody>
                  <a:tcPr anchor="ctr">
                    <a:solidFill>
                      <a:schemeClr val="accent6">
                        <a:lumMod val="20000"/>
                        <a:lumOff val="80000"/>
                      </a:schemeClr>
                    </a:solidFill>
                  </a:tcPr>
                </a:tc>
                <a:tc>
                  <a:txBody>
                    <a:bodyPr/>
                    <a:lstStyle/>
                    <a:p>
                      <a:r>
                        <a:rPr lang="en-IN" dirty="0"/>
                        <a:t>Teacher as “Pivot”; DIETs, CTEs, IASEs, NCTE, value education, professionalism.</a:t>
                      </a:r>
                    </a:p>
                  </a:txBody>
                  <a:tcPr anchor="ctr">
                    <a:solidFill>
                      <a:schemeClr val="accent6">
                        <a:lumMod val="20000"/>
                        <a:lumOff val="80000"/>
                      </a:schemeClr>
                    </a:solidFill>
                  </a:tcPr>
                </a:tc>
              </a:tr>
              <a:tr h="1123105">
                <a:tc>
                  <a:txBody>
                    <a:bodyPr/>
                    <a:lstStyle/>
                    <a:p>
                      <a:r>
                        <a:rPr lang="en-IN" b="1" dirty="0"/>
                        <a:t>NPE 1992</a:t>
                      </a:r>
                      <a:endParaRPr lang="en-IN" dirty="0"/>
                    </a:p>
                  </a:txBody>
                  <a:tcPr anchor="ctr">
                    <a:solidFill>
                      <a:schemeClr val="tx2">
                        <a:lumMod val="20000"/>
                        <a:lumOff val="80000"/>
                      </a:schemeClr>
                    </a:solidFill>
                  </a:tcPr>
                </a:tc>
                <a:tc>
                  <a:txBody>
                    <a:bodyPr/>
                    <a:lstStyle/>
                    <a:p>
                      <a:r>
                        <a:rPr lang="en-US" dirty="0"/>
                        <a:t>Teacher as “Change Agent”; accountability, ethics, technology use, career development, inclusive education.</a:t>
                      </a:r>
                    </a:p>
                  </a:txBody>
                  <a:tcPr anchor="ctr">
                    <a:solidFill>
                      <a:schemeClr val="tx2">
                        <a:lumMod val="20000"/>
                        <a:lumOff val="80000"/>
                      </a:schemeClr>
                    </a:solidFill>
                  </a:tcPr>
                </a:tc>
              </a:tr>
            </a:tbl>
          </a:graphicData>
        </a:graphic>
      </p:graphicFrame>
    </p:spTree>
    <p:extLst>
      <p:ext uri="{BB962C8B-B14F-4D97-AF65-F5344CB8AC3E}">
        <p14:creationId xmlns:p14="http://schemas.microsoft.com/office/powerpoint/2010/main" val="2600947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400" b="1" dirty="0">
                <a:latin typeface="Times New Roman" pitchFamily="18" charset="0"/>
                <a:cs typeface="Times New Roman" pitchFamily="18" charset="0"/>
              </a:rPr>
              <a:t>NPE 1968</a:t>
            </a:r>
            <a:r>
              <a:rPr lang="en-US" sz="2400" dirty="0">
                <a:latin typeface="Times New Roman" pitchFamily="18" charset="0"/>
                <a:cs typeface="Times New Roman" pitchFamily="18" charset="0"/>
              </a:rPr>
              <a:t> → Teacher as a “nation builder,” focus on status, salary, training, and conditions</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a:p>
            <a:pPr algn="just"/>
            <a:r>
              <a:rPr lang="en-US" sz="2400" b="1" dirty="0">
                <a:latin typeface="Times New Roman" pitchFamily="18" charset="0"/>
                <a:cs typeface="Times New Roman" pitchFamily="18" charset="0"/>
              </a:rPr>
              <a:t>NPE 1986</a:t>
            </a:r>
            <a:r>
              <a:rPr lang="en-US" sz="2400" dirty="0">
                <a:latin typeface="Times New Roman" pitchFamily="18" charset="0"/>
                <a:cs typeface="Times New Roman" pitchFamily="18" charset="0"/>
              </a:rPr>
              <a:t> → Teacher as “pivot of education,” focus on DIETs, NCTE, professionalism, inclusiveness</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a:p>
            <a:pPr algn="just"/>
            <a:r>
              <a:rPr lang="en-US" sz="2400" b="1" dirty="0">
                <a:latin typeface="Times New Roman" pitchFamily="18" charset="0"/>
                <a:cs typeface="Times New Roman" pitchFamily="18" charset="0"/>
              </a:rPr>
              <a:t>NPE 1992</a:t>
            </a:r>
            <a:r>
              <a:rPr lang="en-US" sz="2400" dirty="0">
                <a:latin typeface="Times New Roman" pitchFamily="18" charset="0"/>
                <a:cs typeface="Times New Roman" pitchFamily="18" charset="0"/>
              </a:rPr>
              <a:t> → Teacher as “agent of change,” focus on accountability, ethics, technology, career growth, and social responsibility.</a:t>
            </a:r>
          </a:p>
          <a:p>
            <a:pPr algn="just"/>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15519914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pPr algn="ctr"/>
            <a:r>
              <a:rPr lang="en-US" sz="2400" dirty="0">
                <a:latin typeface="Times New Roman" pitchFamily="18" charset="0"/>
                <a:cs typeface="Times New Roman" pitchFamily="18" charset="0"/>
              </a:rPr>
              <a:t>Teaching as a Profession: Recommendations of RTE Act 2009</a:t>
            </a:r>
            <a:endParaRPr lang="en-IN"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82296" indent="0">
              <a:buNone/>
            </a:pPr>
            <a:r>
              <a:rPr lang="en-US" sz="2400" b="1" dirty="0">
                <a:latin typeface="Times New Roman" pitchFamily="18" charset="0"/>
                <a:cs typeface="Times New Roman" pitchFamily="18" charset="0"/>
              </a:rPr>
              <a:t>RTE Act 2009</a:t>
            </a:r>
          </a:p>
          <a:p>
            <a:pPr lvl="1">
              <a:lnSpc>
                <a:spcPct val="150000"/>
              </a:lnSpc>
            </a:pPr>
            <a:r>
              <a:rPr lang="en-US" sz="2000" dirty="0">
                <a:latin typeface="Times New Roman" pitchFamily="18" charset="0"/>
                <a:cs typeface="Times New Roman" pitchFamily="18" charset="0"/>
              </a:rPr>
              <a:t>The </a:t>
            </a:r>
            <a:r>
              <a:rPr lang="en-US" sz="2000" b="1" dirty="0">
                <a:latin typeface="Times New Roman" pitchFamily="18" charset="0"/>
                <a:cs typeface="Times New Roman" pitchFamily="18" charset="0"/>
              </a:rPr>
              <a:t>Right of Children to Free and Compulsory Education (RTE) Act</a:t>
            </a:r>
            <a:r>
              <a:rPr lang="en-US" sz="2000" dirty="0">
                <a:latin typeface="Times New Roman" pitchFamily="18" charset="0"/>
                <a:cs typeface="Times New Roman" pitchFamily="18" charset="0"/>
              </a:rPr>
              <a:t> was enacted in </a:t>
            </a:r>
            <a:r>
              <a:rPr lang="en-US" sz="2000" b="1" dirty="0">
                <a:latin typeface="Times New Roman" pitchFamily="18" charset="0"/>
                <a:cs typeface="Times New Roman" pitchFamily="18" charset="0"/>
              </a:rPr>
              <a:t>2009</a:t>
            </a:r>
            <a:r>
              <a:rPr lang="en-US" sz="2000" dirty="0">
                <a:latin typeface="Times New Roman" pitchFamily="18" charset="0"/>
                <a:cs typeface="Times New Roman" pitchFamily="18" charset="0"/>
              </a:rPr>
              <a:t> in India.</a:t>
            </a:r>
          </a:p>
          <a:p>
            <a:pPr lvl="1">
              <a:lnSpc>
                <a:spcPct val="150000"/>
              </a:lnSpc>
            </a:pPr>
            <a:r>
              <a:rPr lang="en-US" sz="2000" dirty="0">
                <a:latin typeface="Times New Roman" pitchFamily="18" charset="0"/>
                <a:cs typeface="Times New Roman" pitchFamily="18" charset="0"/>
              </a:rPr>
              <a:t>Makes </a:t>
            </a:r>
            <a:r>
              <a:rPr lang="en-US" sz="2000" b="1" dirty="0">
                <a:latin typeface="Times New Roman" pitchFamily="18" charset="0"/>
                <a:cs typeface="Times New Roman" pitchFamily="18" charset="0"/>
              </a:rPr>
              <a:t>education a fundamental right</a:t>
            </a:r>
            <a:r>
              <a:rPr lang="en-US" sz="2000" dirty="0">
                <a:latin typeface="Times New Roman" pitchFamily="18" charset="0"/>
                <a:cs typeface="Times New Roman" pitchFamily="18" charset="0"/>
              </a:rPr>
              <a:t> for every child aged </a:t>
            </a:r>
            <a:r>
              <a:rPr lang="en-US" sz="2000" b="1" dirty="0">
                <a:latin typeface="Times New Roman" pitchFamily="18" charset="0"/>
                <a:cs typeface="Times New Roman" pitchFamily="18" charset="0"/>
              </a:rPr>
              <a:t>6–14 years</a:t>
            </a:r>
            <a:r>
              <a:rPr lang="en-US" sz="2000" dirty="0">
                <a:latin typeface="Times New Roman" pitchFamily="18" charset="0"/>
                <a:cs typeface="Times New Roman" pitchFamily="18" charset="0"/>
              </a:rPr>
              <a:t>.</a:t>
            </a:r>
          </a:p>
          <a:p>
            <a:pPr lvl="1">
              <a:lnSpc>
                <a:spcPct val="150000"/>
              </a:lnSpc>
            </a:pPr>
            <a:r>
              <a:rPr lang="en-US" sz="2000" dirty="0">
                <a:latin typeface="Times New Roman" pitchFamily="18" charset="0"/>
                <a:cs typeface="Times New Roman" pitchFamily="18" charset="0"/>
              </a:rPr>
              <a:t>Emphasizes </a:t>
            </a:r>
            <a:r>
              <a:rPr lang="en-US" sz="2000" b="1" dirty="0">
                <a:latin typeface="Times New Roman" pitchFamily="18" charset="0"/>
                <a:cs typeface="Times New Roman" pitchFamily="18" charset="0"/>
              </a:rPr>
              <a:t>quality education, access, equity, and accountability</a:t>
            </a:r>
            <a:r>
              <a:rPr lang="en-US" sz="2000" dirty="0">
                <a:latin typeface="Times New Roman" pitchFamily="18" charset="0"/>
                <a:cs typeface="Times New Roman" pitchFamily="18" charset="0"/>
              </a:rPr>
              <a:t> in schools.</a:t>
            </a:r>
          </a:p>
          <a:p>
            <a:pPr lvl="1">
              <a:lnSpc>
                <a:spcPct val="150000"/>
              </a:lnSpc>
            </a:pPr>
            <a:r>
              <a:rPr lang="en-US" sz="2000" dirty="0">
                <a:latin typeface="Times New Roman" pitchFamily="18" charset="0"/>
                <a:cs typeface="Times New Roman" pitchFamily="18" charset="0"/>
              </a:rPr>
              <a:t>Recognizes the </a:t>
            </a:r>
            <a:r>
              <a:rPr lang="en-US" sz="2000" b="1" dirty="0">
                <a:latin typeface="Times New Roman" pitchFamily="18" charset="0"/>
                <a:cs typeface="Times New Roman" pitchFamily="18" charset="0"/>
              </a:rPr>
              <a:t>teacher as central</a:t>
            </a:r>
            <a:r>
              <a:rPr lang="en-US" sz="2000" dirty="0">
                <a:latin typeface="Times New Roman" pitchFamily="18" charset="0"/>
                <a:cs typeface="Times New Roman" pitchFamily="18" charset="0"/>
              </a:rPr>
              <a:t> to the success of the education system.</a:t>
            </a:r>
          </a:p>
          <a:p>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14103505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Autofit/>
          </a:bodyPr>
          <a:lstStyle/>
          <a:p>
            <a:pPr algn="ctr"/>
            <a:r>
              <a:rPr lang="en-US" sz="2300" b="1" dirty="0">
                <a:latin typeface="Times New Roman" pitchFamily="18" charset="0"/>
                <a:cs typeface="Times New Roman" pitchFamily="18" charset="0"/>
              </a:rPr>
              <a:t>Key Recommendations for Teachers under RTE Act 2009</a:t>
            </a:r>
            <a:endParaRPr lang="en-US" sz="2300"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914400"/>
            <a:ext cx="7498080" cy="5334000"/>
          </a:xfrm>
        </p:spPr>
        <p:txBody>
          <a:bodyPr>
            <a:noAutofit/>
          </a:bodyPr>
          <a:lstStyle/>
          <a:p>
            <a:pPr marL="82296" indent="0">
              <a:buNone/>
            </a:pPr>
            <a:r>
              <a:rPr lang="en-US" sz="1800" b="1" dirty="0" smtClean="0">
                <a:latin typeface="Times New Roman" pitchFamily="18" charset="0"/>
                <a:cs typeface="Times New Roman" pitchFamily="18" charset="0"/>
              </a:rPr>
              <a:t>A</a:t>
            </a:r>
            <a:r>
              <a:rPr lang="en-US" sz="1800" b="1" dirty="0">
                <a:latin typeface="Times New Roman" pitchFamily="18" charset="0"/>
                <a:cs typeface="Times New Roman" pitchFamily="18" charset="0"/>
              </a:rPr>
              <a:t>. Qualification and Recruitment</a:t>
            </a:r>
          </a:p>
          <a:p>
            <a:pPr lvl="1"/>
            <a:r>
              <a:rPr lang="en-US" sz="1800" dirty="0">
                <a:latin typeface="Times New Roman" pitchFamily="18" charset="0"/>
                <a:cs typeface="Times New Roman" pitchFamily="18" charset="0"/>
              </a:rPr>
              <a:t>Only </a:t>
            </a:r>
            <a:r>
              <a:rPr lang="en-US" sz="1800" b="1" dirty="0">
                <a:latin typeface="Times New Roman" pitchFamily="18" charset="0"/>
                <a:cs typeface="Times New Roman" pitchFamily="18" charset="0"/>
              </a:rPr>
              <a:t>trained teachers</a:t>
            </a:r>
            <a:r>
              <a:rPr lang="en-US" sz="1800" dirty="0">
                <a:latin typeface="Times New Roman" pitchFamily="18" charset="0"/>
                <a:cs typeface="Times New Roman" pitchFamily="18" charset="0"/>
              </a:rPr>
              <a:t> (with recognized qualifications) are eligible for recruitment.</a:t>
            </a:r>
          </a:p>
          <a:p>
            <a:pPr lvl="1"/>
            <a:r>
              <a:rPr lang="en-US" sz="1800" dirty="0">
                <a:latin typeface="Times New Roman" pitchFamily="18" charset="0"/>
                <a:cs typeface="Times New Roman" pitchFamily="18" charset="0"/>
              </a:rPr>
              <a:t>Teachers must undergo </a:t>
            </a:r>
            <a:r>
              <a:rPr lang="en-US" sz="1800" b="1" dirty="0">
                <a:latin typeface="Times New Roman" pitchFamily="18" charset="0"/>
                <a:cs typeface="Times New Roman" pitchFamily="18" charset="0"/>
              </a:rPr>
              <a:t>pre-service training</a:t>
            </a:r>
            <a:r>
              <a:rPr lang="en-US" sz="1800" dirty="0">
                <a:latin typeface="Times New Roman" pitchFamily="18" charset="0"/>
                <a:cs typeface="Times New Roman" pitchFamily="18" charset="0"/>
              </a:rPr>
              <a:t> and </a:t>
            </a:r>
            <a:r>
              <a:rPr lang="en-US" sz="1800" b="1" dirty="0">
                <a:latin typeface="Times New Roman" pitchFamily="18" charset="0"/>
                <a:cs typeface="Times New Roman" pitchFamily="18" charset="0"/>
              </a:rPr>
              <a:t>continuous professional development</a:t>
            </a:r>
            <a:r>
              <a:rPr lang="en-US" sz="1800" dirty="0">
                <a:latin typeface="Times New Roman" pitchFamily="18" charset="0"/>
                <a:cs typeface="Times New Roman" pitchFamily="18" charset="0"/>
              </a:rPr>
              <a:t>.</a:t>
            </a:r>
          </a:p>
          <a:p>
            <a:pPr lvl="1"/>
            <a:r>
              <a:rPr lang="en-US" sz="1800" dirty="0">
                <a:latin typeface="Times New Roman" pitchFamily="18" charset="0"/>
                <a:cs typeface="Times New Roman" pitchFamily="18" charset="0"/>
              </a:rPr>
              <a:t>Recruitment should be </a:t>
            </a:r>
            <a:r>
              <a:rPr lang="en-US" sz="1800" b="1" dirty="0">
                <a:latin typeface="Times New Roman" pitchFamily="18" charset="0"/>
                <a:cs typeface="Times New Roman" pitchFamily="18" charset="0"/>
              </a:rPr>
              <a:t>transparent and merit-based</a:t>
            </a:r>
            <a:r>
              <a:rPr lang="en-US" sz="1800" dirty="0">
                <a:latin typeface="Times New Roman" pitchFamily="18" charset="0"/>
                <a:cs typeface="Times New Roman" pitchFamily="18" charset="0"/>
              </a:rPr>
              <a:t>, ensuring quality teaching staff.</a:t>
            </a:r>
          </a:p>
          <a:p>
            <a:pPr marL="82296" indent="0">
              <a:buNone/>
            </a:pPr>
            <a:r>
              <a:rPr lang="en-US" sz="1800" b="1" dirty="0">
                <a:latin typeface="Times New Roman" pitchFamily="18" charset="0"/>
                <a:cs typeface="Times New Roman" pitchFamily="18" charset="0"/>
              </a:rPr>
              <a:t>B. Teacher-Student Ratio (PTR)</a:t>
            </a:r>
          </a:p>
          <a:p>
            <a:pPr lvl="1"/>
            <a:r>
              <a:rPr lang="en-US" sz="1800" dirty="0">
                <a:latin typeface="Times New Roman" pitchFamily="18" charset="0"/>
                <a:cs typeface="Times New Roman" pitchFamily="18" charset="0"/>
              </a:rPr>
              <a:t>Maintain </a:t>
            </a:r>
            <a:r>
              <a:rPr lang="en-US" sz="1800" b="1" dirty="0">
                <a:latin typeface="Times New Roman" pitchFamily="18" charset="0"/>
                <a:cs typeface="Times New Roman" pitchFamily="18" charset="0"/>
              </a:rPr>
              <a:t>prescribed teacher-student ratios</a:t>
            </a:r>
            <a:r>
              <a:rPr lang="en-US" sz="1800" dirty="0">
                <a:latin typeface="Times New Roman" pitchFamily="18" charset="0"/>
                <a:cs typeface="Times New Roman" pitchFamily="18" charset="0"/>
              </a:rPr>
              <a:t> (e.g., 1:30 for primary schools, 1:35 for upper primary).</a:t>
            </a:r>
          </a:p>
          <a:p>
            <a:pPr lvl="1"/>
            <a:r>
              <a:rPr lang="en-US" sz="1800" dirty="0">
                <a:latin typeface="Times New Roman" pitchFamily="18" charset="0"/>
                <a:cs typeface="Times New Roman" pitchFamily="18" charset="0"/>
              </a:rPr>
              <a:t>Ensures </a:t>
            </a:r>
            <a:r>
              <a:rPr lang="en-US" sz="1800" b="1" dirty="0">
                <a:latin typeface="Times New Roman" pitchFamily="18" charset="0"/>
                <a:cs typeface="Times New Roman" pitchFamily="18" charset="0"/>
              </a:rPr>
              <a:t>effective teaching and individual attention</a:t>
            </a:r>
            <a:r>
              <a:rPr lang="en-US" sz="1800" dirty="0">
                <a:latin typeface="Times New Roman" pitchFamily="18" charset="0"/>
                <a:cs typeface="Times New Roman" pitchFamily="18" charset="0"/>
              </a:rPr>
              <a:t> to students</a:t>
            </a:r>
            <a:r>
              <a:rPr lang="en-US" sz="1800" dirty="0" smtClean="0">
                <a:latin typeface="Times New Roman" pitchFamily="18" charset="0"/>
                <a:cs typeface="Times New Roman" pitchFamily="18" charset="0"/>
              </a:rPr>
              <a:t>.</a:t>
            </a:r>
          </a:p>
          <a:p>
            <a:pPr marL="82296" indent="0">
              <a:buNone/>
            </a:pPr>
            <a:r>
              <a:rPr lang="en-US" sz="1800" b="1" dirty="0">
                <a:latin typeface="Times New Roman" pitchFamily="18" charset="0"/>
                <a:cs typeface="Times New Roman" pitchFamily="18" charset="0"/>
              </a:rPr>
              <a:t>C. Professional Development</a:t>
            </a:r>
          </a:p>
          <a:p>
            <a:pPr lvl="1"/>
            <a:r>
              <a:rPr lang="en-US" sz="1600" dirty="0">
                <a:latin typeface="Times New Roman" pitchFamily="18" charset="0"/>
                <a:cs typeface="Times New Roman" pitchFamily="18" charset="0"/>
              </a:rPr>
              <a:t>Teachers should engage in </a:t>
            </a:r>
            <a:r>
              <a:rPr lang="en-US" sz="1600" b="1" dirty="0">
                <a:latin typeface="Times New Roman" pitchFamily="18" charset="0"/>
                <a:cs typeface="Times New Roman" pitchFamily="18" charset="0"/>
              </a:rPr>
              <a:t>continuous professional development (CPD)</a:t>
            </a:r>
            <a:r>
              <a:rPr lang="en-US" sz="1600" dirty="0">
                <a:latin typeface="Times New Roman" pitchFamily="18" charset="0"/>
                <a:cs typeface="Times New Roman" pitchFamily="18" charset="0"/>
              </a:rPr>
              <a:t> programs.</a:t>
            </a:r>
          </a:p>
          <a:p>
            <a:pPr lvl="1"/>
            <a:r>
              <a:rPr lang="en-US" sz="1600" b="1" dirty="0">
                <a:latin typeface="Times New Roman" pitchFamily="18" charset="0"/>
                <a:cs typeface="Times New Roman" pitchFamily="18" charset="0"/>
              </a:rPr>
              <a:t>In-service training</a:t>
            </a:r>
            <a:r>
              <a:rPr lang="en-US" sz="1600" dirty="0">
                <a:latin typeface="Times New Roman" pitchFamily="18" charset="0"/>
                <a:cs typeface="Times New Roman" pitchFamily="18" charset="0"/>
              </a:rPr>
              <a:t>, refresher courses, and modern pedagogical methods must be provided.</a:t>
            </a:r>
          </a:p>
          <a:p>
            <a:pPr lvl="1"/>
            <a:r>
              <a:rPr lang="en-US" sz="1600" dirty="0">
                <a:latin typeface="Times New Roman" pitchFamily="18" charset="0"/>
                <a:cs typeface="Times New Roman" pitchFamily="18" charset="0"/>
              </a:rPr>
              <a:t>Use of </a:t>
            </a:r>
            <a:r>
              <a:rPr lang="en-US" sz="1600" b="1" dirty="0">
                <a:latin typeface="Times New Roman" pitchFamily="18" charset="0"/>
                <a:cs typeface="Times New Roman" pitchFamily="18" charset="0"/>
              </a:rPr>
              <a:t>ICT and innovative teaching methods</a:t>
            </a:r>
            <a:r>
              <a:rPr lang="en-US" sz="1600" dirty="0">
                <a:latin typeface="Times New Roman" pitchFamily="18" charset="0"/>
                <a:cs typeface="Times New Roman" pitchFamily="18" charset="0"/>
              </a:rPr>
              <a:t> encouraged.</a:t>
            </a:r>
          </a:p>
          <a:p>
            <a:pPr lvl="1"/>
            <a:endParaRPr lang="en-US" sz="1800" dirty="0">
              <a:latin typeface="Times New Roman" pitchFamily="18" charset="0"/>
              <a:cs typeface="Times New Roman" pitchFamily="18" charset="0"/>
            </a:endParaRPr>
          </a:p>
          <a:p>
            <a:endParaRPr lang="en-IN" sz="1800" dirty="0">
              <a:latin typeface="Times New Roman" pitchFamily="18" charset="0"/>
              <a:cs typeface="Times New Roman" pitchFamily="18" charset="0"/>
            </a:endParaRPr>
          </a:p>
        </p:txBody>
      </p:sp>
    </p:spTree>
    <p:extLst>
      <p:ext uri="{BB962C8B-B14F-4D97-AF65-F5344CB8AC3E}">
        <p14:creationId xmlns:p14="http://schemas.microsoft.com/office/powerpoint/2010/main" val="42519738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498080" cy="5562600"/>
          </a:xfrm>
        </p:spPr>
        <p:txBody>
          <a:bodyPr>
            <a:noAutofit/>
          </a:bodyPr>
          <a:lstStyle/>
          <a:p>
            <a:pPr marL="82296" indent="0">
              <a:buNone/>
            </a:pPr>
            <a:r>
              <a:rPr lang="en-US" sz="1800" b="1" dirty="0">
                <a:latin typeface="Times New Roman" pitchFamily="18" charset="0"/>
                <a:cs typeface="Times New Roman" pitchFamily="18" charset="0"/>
              </a:rPr>
              <a:t>Accountability and Ethics</a:t>
            </a:r>
          </a:p>
          <a:p>
            <a:pPr lvl="1"/>
            <a:r>
              <a:rPr lang="en-US" sz="1800" dirty="0">
                <a:latin typeface="Times New Roman" pitchFamily="18" charset="0"/>
                <a:cs typeface="Times New Roman" pitchFamily="18" charset="0"/>
              </a:rPr>
              <a:t>Teachers must follow </a:t>
            </a:r>
            <a:r>
              <a:rPr lang="en-US" sz="1800" b="1" dirty="0">
                <a:latin typeface="Times New Roman" pitchFamily="18" charset="0"/>
                <a:cs typeface="Times New Roman" pitchFamily="18" charset="0"/>
              </a:rPr>
              <a:t>professional ethics</a:t>
            </a:r>
            <a:r>
              <a:rPr lang="en-US" sz="1800" dirty="0">
                <a:latin typeface="Times New Roman" pitchFamily="18" charset="0"/>
                <a:cs typeface="Times New Roman" pitchFamily="18" charset="0"/>
              </a:rPr>
              <a:t> in teaching and student interaction.</a:t>
            </a:r>
          </a:p>
          <a:p>
            <a:pPr lvl="1"/>
            <a:r>
              <a:rPr lang="en-US" sz="1800" dirty="0">
                <a:latin typeface="Times New Roman" pitchFamily="18" charset="0"/>
                <a:cs typeface="Times New Roman" pitchFamily="18" charset="0"/>
              </a:rPr>
              <a:t>Ensure </a:t>
            </a:r>
            <a:r>
              <a:rPr lang="en-US" sz="1800" b="1" dirty="0">
                <a:latin typeface="Times New Roman" pitchFamily="18" charset="0"/>
                <a:cs typeface="Times New Roman" pitchFamily="18" charset="0"/>
              </a:rPr>
              <a:t>non-discrimination</a:t>
            </a:r>
            <a:r>
              <a:rPr lang="en-US" sz="1800" dirty="0">
                <a:latin typeface="Times New Roman" pitchFamily="18" charset="0"/>
                <a:cs typeface="Times New Roman" pitchFamily="18" charset="0"/>
              </a:rPr>
              <a:t>, respect for diversity, and promotion of inclusive education.</a:t>
            </a:r>
          </a:p>
          <a:p>
            <a:pPr lvl="1"/>
            <a:r>
              <a:rPr lang="en-US" sz="1800" dirty="0">
                <a:latin typeface="Times New Roman" pitchFamily="18" charset="0"/>
                <a:cs typeface="Times New Roman" pitchFamily="18" charset="0"/>
              </a:rPr>
              <a:t>Teachers are </a:t>
            </a:r>
            <a:r>
              <a:rPr lang="en-US" sz="1800" b="1" dirty="0">
                <a:latin typeface="Times New Roman" pitchFamily="18" charset="0"/>
                <a:cs typeface="Times New Roman" pitchFamily="18" charset="0"/>
              </a:rPr>
              <a:t>responsible for students’ learning outcomes</a:t>
            </a:r>
            <a:r>
              <a:rPr lang="en-US" sz="1800" dirty="0">
                <a:latin typeface="Times New Roman" pitchFamily="18" charset="0"/>
                <a:cs typeface="Times New Roman" pitchFamily="18" charset="0"/>
              </a:rPr>
              <a:t>.</a:t>
            </a:r>
          </a:p>
          <a:p>
            <a:pPr marL="82296" indent="0">
              <a:buNone/>
            </a:pPr>
            <a:r>
              <a:rPr lang="en-US" sz="1800" b="1" dirty="0">
                <a:latin typeface="Times New Roman" pitchFamily="18" charset="0"/>
                <a:cs typeface="Times New Roman" pitchFamily="18" charset="0"/>
              </a:rPr>
              <a:t>E. Inclusive and Child-Centered Education</a:t>
            </a:r>
          </a:p>
          <a:p>
            <a:pPr lvl="1"/>
            <a:r>
              <a:rPr lang="en-US" sz="1800" dirty="0">
                <a:latin typeface="Times New Roman" pitchFamily="18" charset="0"/>
                <a:cs typeface="Times New Roman" pitchFamily="18" charset="0"/>
              </a:rPr>
              <a:t>Teachers should adapt </a:t>
            </a:r>
            <a:r>
              <a:rPr lang="en-US" sz="1800" b="1" dirty="0">
                <a:latin typeface="Times New Roman" pitchFamily="18" charset="0"/>
                <a:cs typeface="Times New Roman" pitchFamily="18" charset="0"/>
              </a:rPr>
              <a:t>teaching methods</a:t>
            </a:r>
            <a:r>
              <a:rPr lang="en-US" sz="1800" dirty="0">
                <a:latin typeface="Times New Roman" pitchFamily="18" charset="0"/>
                <a:cs typeface="Times New Roman" pitchFamily="18" charset="0"/>
              </a:rPr>
              <a:t> for children from different social, economic, and cultural backgrounds.</a:t>
            </a:r>
          </a:p>
          <a:p>
            <a:pPr lvl="1"/>
            <a:r>
              <a:rPr lang="en-US" sz="1800" dirty="0">
                <a:latin typeface="Times New Roman" pitchFamily="18" charset="0"/>
                <a:cs typeface="Times New Roman" pitchFamily="18" charset="0"/>
              </a:rPr>
              <a:t>Special attention to </a:t>
            </a:r>
            <a:r>
              <a:rPr lang="en-US" sz="1800" b="1" dirty="0">
                <a:latin typeface="Times New Roman" pitchFamily="18" charset="0"/>
                <a:cs typeface="Times New Roman" pitchFamily="18" charset="0"/>
              </a:rPr>
              <a:t>children with disabilities</a:t>
            </a:r>
            <a:r>
              <a:rPr lang="en-US" sz="1800" dirty="0">
                <a:latin typeface="Times New Roman" pitchFamily="18" charset="0"/>
                <a:cs typeface="Times New Roman" pitchFamily="18" charset="0"/>
              </a:rPr>
              <a:t> and disadvantaged groups.</a:t>
            </a:r>
          </a:p>
          <a:p>
            <a:pPr lvl="1"/>
            <a:r>
              <a:rPr lang="en-US" sz="1800" dirty="0">
                <a:latin typeface="Times New Roman" pitchFamily="18" charset="0"/>
                <a:cs typeface="Times New Roman" pitchFamily="18" charset="0"/>
              </a:rPr>
              <a:t>Promote </a:t>
            </a:r>
            <a:r>
              <a:rPr lang="en-US" sz="1800" b="1" dirty="0">
                <a:latin typeface="Times New Roman" pitchFamily="18" charset="0"/>
                <a:cs typeface="Times New Roman" pitchFamily="18" charset="0"/>
              </a:rPr>
              <a:t>participatory, activity-based, and child-centered learning</a:t>
            </a:r>
            <a:r>
              <a:rPr lang="en-US" sz="1800" dirty="0">
                <a:latin typeface="Times New Roman" pitchFamily="18" charset="0"/>
                <a:cs typeface="Times New Roman" pitchFamily="18" charset="0"/>
              </a:rPr>
              <a:t>.</a:t>
            </a:r>
          </a:p>
          <a:p>
            <a:pPr marL="82296" indent="0">
              <a:buNone/>
            </a:pPr>
            <a:r>
              <a:rPr lang="en-US" sz="1800" b="1" dirty="0">
                <a:latin typeface="Times New Roman" pitchFamily="18" charset="0"/>
                <a:cs typeface="Times New Roman" pitchFamily="18" charset="0"/>
              </a:rPr>
              <a:t>F. Evaluation and Assessment</a:t>
            </a:r>
          </a:p>
          <a:p>
            <a:pPr lvl="1"/>
            <a:r>
              <a:rPr lang="en-US" sz="1800" dirty="0">
                <a:latin typeface="Times New Roman" pitchFamily="18" charset="0"/>
                <a:cs typeface="Times New Roman" pitchFamily="18" charset="0"/>
              </a:rPr>
              <a:t>Continuous and </a:t>
            </a:r>
            <a:r>
              <a:rPr lang="en-US" sz="1800" b="1" dirty="0">
                <a:latin typeface="Times New Roman" pitchFamily="18" charset="0"/>
                <a:cs typeface="Times New Roman" pitchFamily="18" charset="0"/>
              </a:rPr>
              <a:t>comprehensive evaluation (CCE)</a:t>
            </a:r>
            <a:r>
              <a:rPr lang="en-US" sz="1800" dirty="0">
                <a:latin typeface="Times New Roman" pitchFamily="18" charset="0"/>
                <a:cs typeface="Times New Roman" pitchFamily="18" charset="0"/>
              </a:rPr>
              <a:t> of students’ learning.</a:t>
            </a:r>
          </a:p>
          <a:p>
            <a:pPr lvl="1"/>
            <a:r>
              <a:rPr lang="en-US" sz="1800" dirty="0">
                <a:latin typeface="Times New Roman" pitchFamily="18" charset="0"/>
                <a:cs typeface="Times New Roman" pitchFamily="18" charset="0"/>
              </a:rPr>
              <a:t>Avoid </a:t>
            </a:r>
            <a:r>
              <a:rPr lang="en-US" sz="1800" b="1" dirty="0">
                <a:latin typeface="Times New Roman" pitchFamily="18" charset="0"/>
                <a:cs typeface="Times New Roman" pitchFamily="18" charset="0"/>
              </a:rPr>
              <a:t>excessive exams</a:t>
            </a:r>
            <a:r>
              <a:rPr lang="en-US" sz="1800" dirty="0">
                <a:latin typeface="Times New Roman" pitchFamily="18" charset="0"/>
                <a:cs typeface="Times New Roman" pitchFamily="18" charset="0"/>
              </a:rPr>
              <a:t>; focus on </a:t>
            </a:r>
            <a:r>
              <a:rPr lang="en-US" sz="1800" b="1" dirty="0">
                <a:latin typeface="Times New Roman" pitchFamily="18" charset="0"/>
                <a:cs typeface="Times New Roman" pitchFamily="18" charset="0"/>
              </a:rPr>
              <a:t>learning progress and overall development</a:t>
            </a:r>
            <a:r>
              <a:rPr lang="en-US" sz="1800" dirty="0">
                <a:latin typeface="Times New Roman" pitchFamily="18" charset="0"/>
                <a:cs typeface="Times New Roman" pitchFamily="18" charset="0"/>
              </a:rPr>
              <a:t>.</a:t>
            </a:r>
          </a:p>
          <a:p>
            <a:endParaRPr lang="en-IN" sz="1800" dirty="0">
              <a:latin typeface="Times New Roman" pitchFamily="18" charset="0"/>
              <a:cs typeface="Times New Roman" pitchFamily="18" charset="0"/>
            </a:endParaRPr>
          </a:p>
        </p:txBody>
      </p:sp>
    </p:spTree>
    <p:extLst>
      <p:ext uri="{BB962C8B-B14F-4D97-AF65-F5344CB8AC3E}">
        <p14:creationId xmlns:p14="http://schemas.microsoft.com/office/powerpoint/2010/main" val="7410870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14400"/>
            <a:ext cx="7498080" cy="5334000"/>
          </a:xfrm>
        </p:spPr>
        <p:txBody>
          <a:bodyPr>
            <a:normAutofit/>
          </a:bodyPr>
          <a:lstStyle/>
          <a:p>
            <a:pPr marL="82296" indent="0" algn="just">
              <a:buNone/>
            </a:pPr>
            <a:r>
              <a:rPr lang="en-US" sz="2400" b="1" dirty="0">
                <a:latin typeface="Times New Roman" pitchFamily="18" charset="0"/>
                <a:cs typeface="Times New Roman" pitchFamily="18" charset="0"/>
              </a:rPr>
              <a:t>Importance of RTE Recommendations for Teachers</a:t>
            </a:r>
          </a:p>
          <a:p>
            <a:pPr lvl="1" algn="just">
              <a:lnSpc>
                <a:spcPct val="150000"/>
              </a:lnSpc>
            </a:pPr>
            <a:r>
              <a:rPr lang="en-US" sz="2000" dirty="0">
                <a:latin typeface="Times New Roman" pitchFamily="18" charset="0"/>
                <a:cs typeface="Times New Roman" pitchFamily="18" charset="0"/>
              </a:rPr>
              <a:t>Ensures </a:t>
            </a:r>
            <a:r>
              <a:rPr lang="en-US" sz="2000" b="1" dirty="0">
                <a:latin typeface="Times New Roman" pitchFamily="18" charset="0"/>
                <a:cs typeface="Times New Roman" pitchFamily="18" charset="0"/>
              </a:rPr>
              <a:t>quality and trained teachers</a:t>
            </a:r>
            <a:r>
              <a:rPr lang="en-US" sz="2000" dirty="0">
                <a:latin typeface="Times New Roman" pitchFamily="18" charset="0"/>
                <a:cs typeface="Times New Roman" pitchFamily="18" charset="0"/>
              </a:rPr>
              <a:t> in every school.</a:t>
            </a:r>
          </a:p>
          <a:p>
            <a:pPr lvl="1" algn="just">
              <a:lnSpc>
                <a:spcPct val="150000"/>
              </a:lnSpc>
            </a:pPr>
            <a:r>
              <a:rPr lang="en-US" sz="2000" dirty="0">
                <a:latin typeface="Times New Roman" pitchFamily="18" charset="0"/>
                <a:cs typeface="Times New Roman" pitchFamily="18" charset="0"/>
              </a:rPr>
              <a:t>Promotes </a:t>
            </a:r>
            <a:r>
              <a:rPr lang="en-US" sz="2000" b="1" dirty="0">
                <a:latin typeface="Times New Roman" pitchFamily="18" charset="0"/>
                <a:cs typeface="Times New Roman" pitchFamily="18" charset="0"/>
              </a:rPr>
              <a:t>equity, inclusion, and accountability</a:t>
            </a:r>
            <a:r>
              <a:rPr lang="en-US" sz="2000" dirty="0">
                <a:latin typeface="Times New Roman" pitchFamily="18" charset="0"/>
                <a:cs typeface="Times New Roman" pitchFamily="18" charset="0"/>
              </a:rPr>
              <a:t> in education.</a:t>
            </a:r>
          </a:p>
          <a:p>
            <a:pPr lvl="1" algn="just">
              <a:lnSpc>
                <a:spcPct val="150000"/>
              </a:lnSpc>
            </a:pPr>
            <a:r>
              <a:rPr lang="en-US" sz="2000" dirty="0">
                <a:latin typeface="Times New Roman" pitchFamily="18" charset="0"/>
                <a:cs typeface="Times New Roman" pitchFamily="18" charset="0"/>
              </a:rPr>
              <a:t>Enhances </a:t>
            </a:r>
            <a:r>
              <a:rPr lang="en-US" sz="2000" b="1" dirty="0">
                <a:latin typeface="Times New Roman" pitchFamily="18" charset="0"/>
                <a:cs typeface="Times New Roman" pitchFamily="18" charset="0"/>
              </a:rPr>
              <a:t>professionalism, ethics, and social responsibility</a:t>
            </a:r>
            <a:r>
              <a:rPr lang="en-US" sz="2000" dirty="0">
                <a:latin typeface="Times New Roman" pitchFamily="18" charset="0"/>
                <a:cs typeface="Times New Roman" pitchFamily="18" charset="0"/>
              </a:rPr>
              <a:t> of teachers.</a:t>
            </a:r>
          </a:p>
          <a:p>
            <a:pPr lvl="1" algn="just">
              <a:lnSpc>
                <a:spcPct val="150000"/>
              </a:lnSpc>
            </a:pPr>
            <a:r>
              <a:rPr lang="en-US" sz="2000" dirty="0">
                <a:latin typeface="Times New Roman" pitchFamily="18" charset="0"/>
                <a:cs typeface="Times New Roman" pitchFamily="18" charset="0"/>
              </a:rPr>
              <a:t>Supports </a:t>
            </a:r>
            <a:r>
              <a:rPr lang="en-US" sz="2000" b="1" dirty="0">
                <a:latin typeface="Times New Roman" pitchFamily="18" charset="0"/>
                <a:cs typeface="Times New Roman" pitchFamily="18" charset="0"/>
              </a:rPr>
              <a:t>child-centered pedagogy</a:t>
            </a:r>
            <a:r>
              <a:rPr lang="en-US" sz="2000" dirty="0">
                <a:latin typeface="Times New Roman" pitchFamily="18" charset="0"/>
                <a:cs typeface="Times New Roman" pitchFamily="18" charset="0"/>
              </a:rPr>
              <a:t> and effective classroom management.</a:t>
            </a:r>
          </a:p>
          <a:p>
            <a:pPr lvl="1" algn="just">
              <a:lnSpc>
                <a:spcPct val="150000"/>
              </a:lnSpc>
            </a:pPr>
            <a:r>
              <a:rPr lang="en-US" sz="2000" dirty="0">
                <a:latin typeface="Times New Roman" pitchFamily="18" charset="0"/>
                <a:cs typeface="Times New Roman" pitchFamily="18" charset="0"/>
              </a:rPr>
              <a:t>Aligns teacher responsibilities with </a:t>
            </a:r>
            <a:r>
              <a:rPr lang="en-US" sz="2000" b="1" dirty="0">
                <a:latin typeface="Times New Roman" pitchFamily="18" charset="0"/>
                <a:cs typeface="Times New Roman" pitchFamily="18" charset="0"/>
              </a:rPr>
              <a:t>national educational standards</a:t>
            </a:r>
            <a:r>
              <a:rPr lang="en-US" sz="2000" dirty="0">
                <a:latin typeface="Times New Roman" pitchFamily="18" charset="0"/>
                <a:cs typeface="Times New Roman" pitchFamily="18" charset="0"/>
              </a:rPr>
              <a:t>.</a:t>
            </a:r>
          </a:p>
          <a:p>
            <a:pPr lvl="1" algn="just"/>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2601469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Autofit/>
          </a:bodyPr>
          <a:lstStyle/>
          <a:p>
            <a:pPr algn="ctr"/>
            <a:r>
              <a:rPr lang="en-US" sz="3600" b="1" dirty="0">
                <a:latin typeface="Times New Roman" pitchFamily="18" charset="0"/>
                <a:cs typeface="Times New Roman" pitchFamily="18" charset="0"/>
              </a:rPr>
              <a:t>NEP 2020: Teaching as a </a:t>
            </a:r>
            <a:r>
              <a:rPr lang="en-US" sz="3600" b="1" dirty="0" smtClean="0">
                <a:latin typeface="Times New Roman" pitchFamily="18" charset="0"/>
                <a:cs typeface="Times New Roman" pitchFamily="18" charset="0"/>
              </a:rPr>
              <a:t>Profession</a:t>
            </a:r>
            <a:endParaRPr lang="en-IN"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The </a:t>
            </a:r>
            <a:r>
              <a:rPr lang="en-US" b="1" dirty="0">
                <a:latin typeface="Times New Roman" pitchFamily="18" charset="0"/>
                <a:cs typeface="Times New Roman" pitchFamily="18" charset="0"/>
              </a:rPr>
              <a:t>NEP 2020</a:t>
            </a:r>
            <a:r>
              <a:rPr lang="en-US" dirty="0">
                <a:latin typeface="Times New Roman" pitchFamily="18" charset="0"/>
                <a:cs typeface="Times New Roman" pitchFamily="18" charset="0"/>
              </a:rPr>
              <a:t>, approved by the Government of India, emphasizes the central role of teachers in shaping the future of education. It aims to transform teacher education to ensure that every child receives quality education.</a:t>
            </a:r>
          </a:p>
          <a:p>
            <a:pPr algn="just"/>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40968338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098792" cy="5715000"/>
          </a:xfrm>
        </p:spPr>
        <p:txBody>
          <a:bodyPr>
            <a:noAutofit/>
          </a:bodyPr>
          <a:lstStyle/>
          <a:p>
            <a:pPr marL="82296" indent="0" algn="just">
              <a:buNone/>
            </a:pPr>
            <a:r>
              <a:rPr lang="en-US" sz="1500" b="1" dirty="0">
                <a:latin typeface="Times New Roman" pitchFamily="18" charset="0"/>
                <a:cs typeface="Times New Roman" pitchFamily="18" charset="0"/>
              </a:rPr>
              <a:t>Key Recommendations for </a:t>
            </a:r>
            <a:r>
              <a:rPr lang="en-US" sz="1500" b="1" dirty="0" smtClean="0">
                <a:latin typeface="Times New Roman" pitchFamily="18" charset="0"/>
                <a:cs typeface="Times New Roman" pitchFamily="18" charset="0"/>
              </a:rPr>
              <a:t>Teachers</a:t>
            </a:r>
          </a:p>
          <a:p>
            <a:pPr algn="just">
              <a:buFont typeface="Wingdings" pitchFamily="2" charset="2"/>
              <a:buChar char="v"/>
            </a:pPr>
            <a:r>
              <a:rPr lang="en-US" sz="1500" b="1" dirty="0" smtClean="0">
                <a:latin typeface="Times New Roman" pitchFamily="18" charset="0"/>
                <a:cs typeface="Times New Roman" pitchFamily="18" charset="0"/>
              </a:rPr>
              <a:t>Minimum </a:t>
            </a:r>
            <a:r>
              <a:rPr lang="en-US" sz="1500" b="1" dirty="0">
                <a:latin typeface="Times New Roman" pitchFamily="18" charset="0"/>
                <a:cs typeface="Times New Roman" pitchFamily="18" charset="0"/>
              </a:rPr>
              <a:t>Qualification by </a:t>
            </a:r>
            <a:r>
              <a:rPr lang="en-US" sz="1500" b="1" dirty="0" smtClean="0">
                <a:latin typeface="Times New Roman" pitchFamily="18" charset="0"/>
                <a:cs typeface="Times New Roman" pitchFamily="18" charset="0"/>
              </a:rPr>
              <a:t>2030</a:t>
            </a:r>
            <a:r>
              <a:rPr lang="en-US" sz="1500" dirty="0" smtClean="0">
                <a:latin typeface="Times New Roman" pitchFamily="18" charset="0"/>
                <a:cs typeface="Times New Roman" pitchFamily="18" charset="0"/>
              </a:rPr>
              <a:t>:</a:t>
            </a:r>
          </a:p>
          <a:p>
            <a:pPr marL="356616" lvl="1" indent="0" algn="just">
              <a:buNone/>
            </a:pPr>
            <a:r>
              <a:rPr lang="en-US" sz="1500" dirty="0" smtClean="0">
                <a:latin typeface="Times New Roman" pitchFamily="18" charset="0"/>
                <a:cs typeface="Times New Roman" pitchFamily="18" charset="0"/>
              </a:rPr>
              <a:t>By </a:t>
            </a:r>
            <a:r>
              <a:rPr lang="en-US" sz="1500" dirty="0">
                <a:latin typeface="Times New Roman" pitchFamily="18" charset="0"/>
                <a:cs typeface="Times New Roman" pitchFamily="18" charset="0"/>
              </a:rPr>
              <a:t>2030, a </a:t>
            </a:r>
            <a:r>
              <a:rPr lang="en-US" sz="1500" b="1" dirty="0">
                <a:latin typeface="Times New Roman" pitchFamily="18" charset="0"/>
                <a:cs typeface="Times New Roman" pitchFamily="18" charset="0"/>
              </a:rPr>
              <a:t>4-year integrated B.Ed.</a:t>
            </a:r>
            <a:r>
              <a:rPr lang="en-US" sz="1500" dirty="0">
                <a:latin typeface="Times New Roman" pitchFamily="18" charset="0"/>
                <a:cs typeface="Times New Roman" pitchFamily="18" charset="0"/>
              </a:rPr>
              <a:t> degree (</a:t>
            </a:r>
            <a:r>
              <a:rPr lang="en-US" sz="1500" dirty="0" smtClean="0">
                <a:latin typeface="Times New Roman" pitchFamily="18" charset="0"/>
                <a:cs typeface="Times New Roman" pitchFamily="18" charset="0"/>
              </a:rPr>
              <a:t>e.g</a:t>
            </a:r>
            <a:r>
              <a:rPr lang="en-US" sz="1500" dirty="0">
                <a:latin typeface="Times New Roman" pitchFamily="18" charset="0"/>
                <a:cs typeface="Times New Roman" pitchFamily="18" charset="0"/>
              </a:rPr>
              <a:t>., B.A./B.Sc./</a:t>
            </a:r>
            <a:r>
              <a:rPr lang="en-US" sz="1500" dirty="0" err="1">
                <a:latin typeface="Times New Roman" pitchFamily="18" charset="0"/>
                <a:cs typeface="Times New Roman" pitchFamily="18" charset="0"/>
              </a:rPr>
              <a:t>B.Com</a:t>
            </a:r>
            <a:r>
              <a:rPr lang="en-US" sz="1500" dirty="0">
                <a:latin typeface="Times New Roman" pitchFamily="18" charset="0"/>
                <a:cs typeface="Times New Roman" pitchFamily="18" charset="0"/>
              </a:rPr>
              <a:t>. B.Ed.) will be the minimum qualification for teaching at the school level. This integrated approach combines content knowledge with pedagogy, ensuring well-rounded teacher </a:t>
            </a:r>
            <a:r>
              <a:rPr lang="en-US" sz="1500" dirty="0" smtClean="0">
                <a:latin typeface="Times New Roman" pitchFamily="18" charset="0"/>
                <a:cs typeface="Times New Roman" pitchFamily="18" charset="0"/>
              </a:rPr>
              <a:t>preparation.</a:t>
            </a:r>
          </a:p>
          <a:p>
            <a:pPr algn="just">
              <a:buFont typeface="Wingdings" pitchFamily="2" charset="2"/>
              <a:buChar char="v"/>
            </a:pPr>
            <a:r>
              <a:rPr lang="en-US" sz="1500" b="1" dirty="0" smtClean="0">
                <a:latin typeface="Times New Roman" pitchFamily="18" charset="0"/>
                <a:cs typeface="Times New Roman" pitchFamily="18" charset="0"/>
              </a:rPr>
              <a:t>Multidisciplinary </a:t>
            </a:r>
            <a:r>
              <a:rPr lang="en-US" sz="1500" b="1" dirty="0">
                <a:latin typeface="Times New Roman" pitchFamily="18" charset="0"/>
                <a:cs typeface="Times New Roman" pitchFamily="18" charset="0"/>
              </a:rPr>
              <a:t>Teacher </a:t>
            </a:r>
            <a:r>
              <a:rPr lang="en-US" sz="1500" b="1" dirty="0" smtClean="0">
                <a:latin typeface="Times New Roman" pitchFamily="18" charset="0"/>
                <a:cs typeface="Times New Roman" pitchFamily="18" charset="0"/>
              </a:rPr>
              <a:t>Education</a:t>
            </a:r>
            <a:r>
              <a:rPr lang="en-US" sz="1500" dirty="0" smtClean="0">
                <a:latin typeface="Times New Roman" pitchFamily="18" charset="0"/>
                <a:cs typeface="Times New Roman" pitchFamily="18" charset="0"/>
              </a:rPr>
              <a:t>:</a:t>
            </a:r>
          </a:p>
          <a:p>
            <a:pPr marL="356616" lvl="1" indent="0" algn="just">
              <a:buNone/>
            </a:pPr>
            <a:r>
              <a:rPr lang="en-US" sz="1500" dirty="0" smtClean="0">
                <a:latin typeface="Times New Roman" pitchFamily="18" charset="0"/>
                <a:cs typeface="Times New Roman" pitchFamily="18" charset="0"/>
              </a:rPr>
              <a:t>Teacher </a:t>
            </a:r>
            <a:r>
              <a:rPr lang="en-US" sz="1500" dirty="0">
                <a:latin typeface="Times New Roman" pitchFamily="18" charset="0"/>
                <a:cs typeface="Times New Roman" pitchFamily="18" charset="0"/>
              </a:rPr>
              <a:t>education will be offered through </a:t>
            </a:r>
            <a:r>
              <a:rPr lang="en-US" sz="1500" b="1" dirty="0">
                <a:latin typeface="Times New Roman" pitchFamily="18" charset="0"/>
                <a:cs typeface="Times New Roman" pitchFamily="18" charset="0"/>
              </a:rPr>
              <a:t>multidisciplinary higher education institutions (HEIs)</a:t>
            </a:r>
            <a:r>
              <a:rPr lang="en-US" sz="1500" dirty="0">
                <a:latin typeface="Times New Roman" pitchFamily="18" charset="0"/>
                <a:cs typeface="Times New Roman" pitchFamily="18" charset="0"/>
              </a:rPr>
              <a:t>, promoting a broader academic foundation and fostering critical thinking and creativity among </a:t>
            </a:r>
            <a:r>
              <a:rPr lang="en-US" sz="1500" dirty="0" smtClean="0">
                <a:latin typeface="Times New Roman" pitchFamily="18" charset="0"/>
                <a:cs typeface="Times New Roman" pitchFamily="18" charset="0"/>
              </a:rPr>
              <a:t>teachers. </a:t>
            </a:r>
          </a:p>
          <a:p>
            <a:pPr algn="just">
              <a:buFont typeface="Wingdings" pitchFamily="2" charset="2"/>
              <a:buChar char="v"/>
            </a:pPr>
            <a:r>
              <a:rPr lang="en-US" sz="1500" b="1" dirty="0" smtClean="0">
                <a:latin typeface="Times New Roman" pitchFamily="18" charset="0"/>
                <a:cs typeface="Times New Roman" pitchFamily="18" charset="0"/>
              </a:rPr>
              <a:t>National </a:t>
            </a:r>
            <a:r>
              <a:rPr lang="en-US" sz="1500" b="1" dirty="0">
                <a:latin typeface="Times New Roman" pitchFamily="18" charset="0"/>
                <a:cs typeface="Times New Roman" pitchFamily="18" charset="0"/>
              </a:rPr>
              <a:t>Professional Standards for Teachers (NPST</a:t>
            </a:r>
            <a:r>
              <a:rPr lang="en-US" sz="1500" b="1" dirty="0" smtClean="0">
                <a:latin typeface="Times New Roman" pitchFamily="18" charset="0"/>
                <a:cs typeface="Times New Roman" pitchFamily="18" charset="0"/>
              </a:rPr>
              <a:t>)</a:t>
            </a:r>
            <a:r>
              <a:rPr lang="en-US" sz="1500" dirty="0" smtClean="0">
                <a:latin typeface="Times New Roman" pitchFamily="18" charset="0"/>
                <a:cs typeface="Times New Roman" pitchFamily="18" charset="0"/>
              </a:rPr>
              <a:t>:</a:t>
            </a:r>
          </a:p>
          <a:p>
            <a:pPr marL="356616" lvl="1" indent="0" algn="just">
              <a:buNone/>
            </a:pPr>
            <a:r>
              <a:rPr lang="en-US" sz="1500" dirty="0" smtClean="0">
                <a:latin typeface="Times New Roman" pitchFamily="18" charset="0"/>
                <a:cs typeface="Times New Roman" pitchFamily="18" charset="0"/>
              </a:rPr>
              <a:t>The </a:t>
            </a:r>
            <a:r>
              <a:rPr lang="en-US" sz="1500" dirty="0">
                <a:latin typeface="Times New Roman" pitchFamily="18" charset="0"/>
                <a:cs typeface="Times New Roman" pitchFamily="18" charset="0"/>
              </a:rPr>
              <a:t>establishment of NPST aims to set clear expectations for teacher performance and professional development. These standards will guide teachers in their career progression and ensure consistent quality across the education </a:t>
            </a:r>
            <a:r>
              <a:rPr lang="en-US" sz="1500" dirty="0" smtClean="0">
                <a:latin typeface="Times New Roman" pitchFamily="18" charset="0"/>
                <a:cs typeface="Times New Roman" pitchFamily="18" charset="0"/>
              </a:rPr>
              <a:t>system.</a:t>
            </a:r>
          </a:p>
          <a:p>
            <a:pPr algn="just">
              <a:buFont typeface="Wingdings" pitchFamily="2" charset="2"/>
              <a:buChar char="v"/>
            </a:pPr>
            <a:r>
              <a:rPr lang="en-US" sz="1500" b="1" dirty="0" smtClean="0">
                <a:latin typeface="Times New Roman" pitchFamily="18" charset="0"/>
                <a:cs typeface="Times New Roman" pitchFamily="18" charset="0"/>
              </a:rPr>
              <a:t>Teacher </a:t>
            </a:r>
            <a:r>
              <a:rPr lang="en-US" sz="1500" b="1" dirty="0">
                <a:latin typeface="Times New Roman" pitchFamily="18" charset="0"/>
                <a:cs typeface="Times New Roman" pitchFamily="18" charset="0"/>
              </a:rPr>
              <a:t>Recruitment and </a:t>
            </a:r>
            <a:r>
              <a:rPr lang="en-US" sz="1500" b="1" dirty="0" smtClean="0">
                <a:latin typeface="Times New Roman" pitchFamily="18" charset="0"/>
                <a:cs typeface="Times New Roman" pitchFamily="18" charset="0"/>
              </a:rPr>
              <a:t>Accountability</a:t>
            </a:r>
            <a:r>
              <a:rPr lang="en-US" sz="1500" dirty="0" smtClean="0">
                <a:latin typeface="Times New Roman" pitchFamily="18" charset="0"/>
                <a:cs typeface="Times New Roman" pitchFamily="18" charset="0"/>
              </a:rPr>
              <a:t>:</a:t>
            </a:r>
          </a:p>
          <a:p>
            <a:pPr marL="356616" lvl="1" indent="0" algn="just">
              <a:buNone/>
            </a:pPr>
            <a:r>
              <a:rPr lang="en-US" sz="1500" dirty="0" smtClean="0">
                <a:latin typeface="Times New Roman" pitchFamily="18" charset="0"/>
                <a:cs typeface="Times New Roman" pitchFamily="18" charset="0"/>
              </a:rPr>
              <a:t>The </a:t>
            </a:r>
            <a:r>
              <a:rPr lang="en-US" sz="1500" dirty="0">
                <a:latin typeface="Times New Roman" pitchFamily="18" charset="0"/>
                <a:cs typeface="Times New Roman" pitchFamily="18" charset="0"/>
              </a:rPr>
              <a:t>recruitment process for teachers will be </a:t>
            </a:r>
            <a:r>
              <a:rPr lang="en-US" sz="1500" b="1" dirty="0">
                <a:latin typeface="Times New Roman" pitchFamily="18" charset="0"/>
                <a:cs typeface="Times New Roman" pitchFamily="18" charset="0"/>
              </a:rPr>
              <a:t>transparent and merit-based</a:t>
            </a:r>
            <a:r>
              <a:rPr lang="en-US" sz="1500" dirty="0">
                <a:latin typeface="Times New Roman" pitchFamily="18" charset="0"/>
                <a:cs typeface="Times New Roman" pitchFamily="18" charset="0"/>
              </a:rPr>
              <a:t>, ensuring that only qualified and competent individuals enter the </a:t>
            </a:r>
            <a:r>
              <a:rPr lang="en-US" sz="1500" dirty="0" smtClean="0">
                <a:latin typeface="Times New Roman" pitchFamily="18" charset="0"/>
                <a:cs typeface="Times New Roman" pitchFamily="18" charset="0"/>
              </a:rPr>
              <a:t>profession.</a:t>
            </a:r>
          </a:p>
          <a:p>
            <a:pPr marL="356616" lvl="1" indent="0" algn="just">
              <a:buNone/>
            </a:pPr>
            <a:r>
              <a:rPr lang="en-US" sz="1500" dirty="0" smtClean="0">
                <a:latin typeface="Times New Roman" pitchFamily="18" charset="0"/>
                <a:cs typeface="Times New Roman" pitchFamily="18" charset="0"/>
              </a:rPr>
              <a:t>Teachers </a:t>
            </a:r>
            <a:r>
              <a:rPr lang="en-US" sz="1500" dirty="0">
                <a:latin typeface="Times New Roman" pitchFamily="18" charset="0"/>
                <a:cs typeface="Times New Roman" pitchFamily="18" charset="0"/>
              </a:rPr>
              <a:t>will be held accountable for their performance, with regular assessments and feedback mechanisms in place.</a:t>
            </a:r>
          </a:p>
          <a:p>
            <a:pPr lvl="5" algn="just"/>
            <a:endParaRPr lang="en-US" sz="1500" dirty="0">
              <a:latin typeface="Times New Roman" pitchFamily="18" charset="0"/>
              <a:cs typeface="Times New Roman" pitchFamily="18" charset="0"/>
            </a:endParaRPr>
          </a:p>
          <a:p>
            <a:pPr algn="just"/>
            <a:endParaRPr lang="en-IN" sz="1500" dirty="0">
              <a:latin typeface="Times New Roman" pitchFamily="18" charset="0"/>
              <a:cs typeface="Times New Roman" pitchFamily="18" charset="0"/>
            </a:endParaRPr>
          </a:p>
        </p:txBody>
      </p:sp>
    </p:spTree>
    <p:extLst>
      <p:ext uri="{BB962C8B-B14F-4D97-AF65-F5344CB8AC3E}">
        <p14:creationId xmlns:p14="http://schemas.microsoft.com/office/powerpoint/2010/main" val="951952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rgbClr val="DD23B5"/>
                </a:solidFill>
              </a:rPr>
              <a:t>Concept of Teaching</a:t>
            </a:r>
            <a:r>
              <a:rPr lang="en-US" b="1" dirty="0"/>
              <a:t/>
            </a:r>
            <a:br>
              <a:rPr lang="en-US" b="1" dirty="0"/>
            </a:br>
            <a:endParaRPr lang="en-IN" dirty="0"/>
          </a:p>
        </p:txBody>
      </p:sp>
      <p:sp>
        <p:nvSpPr>
          <p:cNvPr id="3" name="Content Placeholder 2"/>
          <p:cNvSpPr>
            <a:spLocks noGrp="1"/>
          </p:cNvSpPr>
          <p:nvPr>
            <p:ph idx="1"/>
          </p:nvPr>
        </p:nvSpPr>
        <p:spPr/>
        <p:txBody>
          <a:bodyPr>
            <a:normAutofit fontScale="85000" lnSpcReduction="20000"/>
          </a:bodyPr>
          <a:lstStyle/>
          <a:p>
            <a:pPr marL="82296" indent="0">
              <a:buNone/>
            </a:pPr>
            <a:r>
              <a:rPr lang="en-US" b="1" dirty="0" smtClean="0"/>
              <a:t>Definition</a:t>
            </a:r>
            <a:r>
              <a:rPr lang="en-US" b="1" dirty="0"/>
              <a:t>:</a:t>
            </a:r>
            <a:r>
              <a:rPr lang="en-US" dirty="0"/>
              <a:t> </a:t>
            </a:r>
            <a:endParaRPr lang="en-US" dirty="0" smtClean="0"/>
          </a:p>
          <a:p>
            <a:pPr algn="just"/>
            <a:r>
              <a:rPr lang="en-US" dirty="0" smtClean="0">
                <a:latin typeface="Times New Roman" pitchFamily="18" charset="0"/>
                <a:cs typeface="Times New Roman" pitchFamily="18" charset="0"/>
              </a:rPr>
              <a:t>Teaching </a:t>
            </a:r>
            <a:r>
              <a:rPr lang="en-US" dirty="0">
                <a:latin typeface="Times New Roman" pitchFamily="18" charset="0"/>
                <a:cs typeface="Times New Roman" pitchFamily="18" charset="0"/>
              </a:rPr>
              <a:t>is the process of </a:t>
            </a:r>
            <a:r>
              <a:rPr lang="en-US" b="1" dirty="0">
                <a:latin typeface="Times New Roman" pitchFamily="18" charset="0"/>
                <a:cs typeface="Times New Roman" pitchFamily="18" charset="0"/>
              </a:rPr>
              <a:t>transmission of knowledge, values, skills, and attitudes</a:t>
            </a:r>
            <a:r>
              <a:rPr lang="en-US" dirty="0">
                <a:latin typeface="Times New Roman" pitchFamily="18" charset="0"/>
                <a:cs typeface="Times New Roman" pitchFamily="18" charset="0"/>
              </a:rPr>
              <a:t> to learners through planned interaction.</a:t>
            </a:r>
          </a:p>
          <a:p>
            <a:pPr algn="just"/>
            <a:r>
              <a:rPr lang="en-US" dirty="0">
                <a:latin typeface="Times New Roman" pitchFamily="18" charset="0"/>
                <a:cs typeface="Times New Roman" pitchFamily="18" charset="0"/>
              </a:rPr>
              <a:t>Teaching = </a:t>
            </a:r>
            <a:r>
              <a:rPr lang="en-US" b="1" dirty="0">
                <a:latin typeface="Times New Roman" pitchFamily="18" charset="0"/>
                <a:cs typeface="Times New Roman" pitchFamily="18" charset="0"/>
              </a:rPr>
              <a:t>Communication + Guidance + Learning Facilitation</a:t>
            </a:r>
            <a:r>
              <a:rPr lang="en-US" dirty="0">
                <a:latin typeface="Times New Roman" pitchFamily="18" charset="0"/>
                <a:cs typeface="Times New Roman" pitchFamily="18" charset="0"/>
              </a:rPr>
              <a:t>.</a:t>
            </a:r>
          </a:p>
          <a:p>
            <a:pPr algn="just"/>
            <a:r>
              <a:rPr lang="en-US" dirty="0">
                <a:latin typeface="Times New Roman" pitchFamily="18" charset="0"/>
                <a:cs typeface="Times New Roman" pitchFamily="18" charset="0"/>
              </a:rPr>
              <a:t>Teaching is not only about </a:t>
            </a:r>
            <a:r>
              <a:rPr lang="en-US" b="1" dirty="0">
                <a:latin typeface="Times New Roman" pitchFamily="18" charset="0"/>
                <a:cs typeface="Times New Roman" pitchFamily="18" charset="0"/>
              </a:rPr>
              <a:t>giving information</a:t>
            </a:r>
            <a:r>
              <a:rPr lang="en-US" dirty="0">
                <a:latin typeface="Times New Roman" pitchFamily="18" charset="0"/>
                <a:cs typeface="Times New Roman" pitchFamily="18" charset="0"/>
              </a:rPr>
              <a:t> but also about </a:t>
            </a:r>
            <a:r>
              <a:rPr lang="en-US" b="1" dirty="0">
                <a:latin typeface="Times New Roman" pitchFamily="18" charset="0"/>
                <a:cs typeface="Times New Roman" pitchFamily="18" charset="0"/>
              </a:rPr>
              <a:t>developing critical thinking, creativity, and problem-solving</a:t>
            </a:r>
            <a:r>
              <a:rPr lang="en-US" dirty="0">
                <a:latin typeface="Times New Roman" pitchFamily="18" charset="0"/>
                <a:cs typeface="Times New Roman" pitchFamily="18" charset="0"/>
              </a:rPr>
              <a:t>.</a:t>
            </a:r>
          </a:p>
          <a:p>
            <a:pPr algn="just"/>
            <a:r>
              <a:rPr lang="en-US" dirty="0">
                <a:latin typeface="Times New Roman" pitchFamily="18" charset="0"/>
                <a:cs typeface="Times New Roman" pitchFamily="18" charset="0"/>
              </a:rPr>
              <a:t>Modern teaching emphasizes </a:t>
            </a:r>
            <a:r>
              <a:rPr lang="en-US" b="1" dirty="0">
                <a:latin typeface="Times New Roman" pitchFamily="18" charset="0"/>
                <a:cs typeface="Times New Roman" pitchFamily="18" charset="0"/>
              </a:rPr>
              <a:t>learner-centered methods</a:t>
            </a:r>
            <a:r>
              <a:rPr lang="en-US" dirty="0">
                <a:latin typeface="Times New Roman" pitchFamily="18" charset="0"/>
                <a:cs typeface="Times New Roman" pitchFamily="18" charset="0"/>
              </a:rPr>
              <a:t> like discussions, projects, cooperative learning, and technology integration</a:t>
            </a:r>
            <a:r>
              <a:rPr lang="en-US" dirty="0"/>
              <a:t>.</a:t>
            </a:r>
          </a:p>
          <a:p>
            <a:endParaRPr lang="en-IN" dirty="0"/>
          </a:p>
        </p:txBody>
      </p:sp>
    </p:spTree>
    <p:extLst>
      <p:ext uri="{BB962C8B-B14F-4D97-AF65-F5344CB8AC3E}">
        <p14:creationId xmlns:p14="http://schemas.microsoft.com/office/powerpoint/2010/main" val="18128569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791200"/>
          </a:xfrm>
        </p:spPr>
        <p:txBody>
          <a:bodyPr>
            <a:normAutofit fontScale="77500" lnSpcReduction="20000"/>
          </a:bodyPr>
          <a:lstStyle/>
          <a:p>
            <a:pPr marL="82296" indent="0" algn="just">
              <a:buNone/>
            </a:pPr>
            <a:r>
              <a:rPr lang="en-US" b="1" dirty="0">
                <a:latin typeface="Times New Roman" pitchFamily="18" charset="0"/>
                <a:cs typeface="Times New Roman" pitchFamily="18" charset="0"/>
              </a:rPr>
              <a:t>Continuous Professional Development (CPD)</a:t>
            </a:r>
            <a:r>
              <a:rPr lang="en-US" dirty="0">
                <a:latin typeface="Times New Roman" pitchFamily="18" charset="0"/>
                <a:cs typeface="Times New Roman" pitchFamily="18" charset="0"/>
              </a:rPr>
              <a:t>:</a:t>
            </a:r>
          </a:p>
          <a:p>
            <a:pPr lvl="1" algn="just"/>
            <a:r>
              <a:rPr lang="en-US" dirty="0">
                <a:latin typeface="Times New Roman" pitchFamily="18" charset="0"/>
                <a:cs typeface="Times New Roman" pitchFamily="18" charset="0"/>
              </a:rPr>
              <a:t>Teachers are required to engage in </a:t>
            </a:r>
            <a:r>
              <a:rPr lang="en-US" b="1" dirty="0">
                <a:latin typeface="Times New Roman" pitchFamily="18" charset="0"/>
                <a:cs typeface="Times New Roman" pitchFamily="18" charset="0"/>
              </a:rPr>
              <a:t>continuous professional development</a:t>
            </a:r>
            <a:r>
              <a:rPr lang="en-US" dirty="0">
                <a:latin typeface="Times New Roman" pitchFamily="18" charset="0"/>
                <a:cs typeface="Times New Roman" pitchFamily="18" charset="0"/>
              </a:rPr>
              <a:t>, with a recommended minimum of </a:t>
            </a:r>
            <a:r>
              <a:rPr lang="en-US" b="1" dirty="0">
                <a:latin typeface="Times New Roman" pitchFamily="18" charset="0"/>
                <a:cs typeface="Times New Roman" pitchFamily="18" charset="0"/>
              </a:rPr>
              <a:t>50 hours of CPD per year</a:t>
            </a:r>
            <a:r>
              <a:rPr lang="en-US" dirty="0">
                <a:latin typeface="Times New Roman" pitchFamily="18" charset="0"/>
                <a:cs typeface="Times New Roman" pitchFamily="18" charset="0"/>
              </a:rPr>
              <a:t>. This can include workshops, online courses, and collaborative learning communities.</a:t>
            </a:r>
          </a:p>
          <a:p>
            <a:pPr marL="82296" indent="0" algn="just">
              <a:buNone/>
            </a:pPr>
            <a:r>
              <a:rPr lang="en-US" b="1" dirty="0">
                <a:latin typeface="Times New Roman" pitchFamily="18" charset="0"/>
                <a:cs typeface="Times New Roman" pitchFamily="18" charset="0"/>
              </a:rPr>
              <a:t>Use of Technology in Education</a:t>
            </a:r>
            <a:r>
              <a:rPr lang="en-US" dirty="0">
                <a:latin typeface="Times New Roman" pitchFamily="18" charset="0"/>
                <a:cs typeface="Times New Roman" pitchFamily="18" charset="0"/>
              </a:rPr>
              <a:t>:</a:t>
            </a:r>
          </a:p>
          <a:p>
            <a:pPr lvl="1" algn="just"/>
            <a:r>
              <a:rPr lang="en-US" dirty="0">
                <a:latin typeface="Times New Roman" pitchFamily="18" charset="0"/>
                <a:cs typeface="Times New Roman" pitchFamily="18" charset="0"/>
              </a:rPr>
              <a:t>Teachers will be trained to effectively integrate </a:t>
            </a:r>
            <a:r>
              <a:rPr lang="en-US" b="1" dirty="0">
                <a:latin typeface="Times New Roman" pitchFamily="18" charset="0"/>
                <a:cs typeface="Times New Roman" pitchFamily="18" charset="0"/>
              </a:rPr>
              <a:t>technology</a:t>
            </a:r>
            <a:r>
              <a:rPr lang="en-US" dirty="0">
                <a:latin typeface="Times New Roman" pitchFamily="18" charset="0"/>
                <a:cs typeface="Times New Roman" pitchFamily="18" charset="0"/>
              </a:rPr>
              <a:t> into teaching and learning processes, enhancing student engagement and learning outcomes.</a:t>
            </a:r>
          </a:p>
          <a:p>
            <a:pPr marL="82296" indent="0" algn="just">
              <a:buNone/>
            </a:pPr>
            <a:r>
              <a:rPr lang="en-US" b="1" dirty="0">
                <a:latin typeface="Times New Roman" pitchFamily="18" charset="0"/>
                <a:cs typeface="Times New Roman" pitchFamily="18" charset="0"/>
              </a:rPr>
              <a:t>Inclusive Education</a:t>
            </a:r>
            <a:r>
              <a:rPr lang="en-US" dirty="0">
                <a:latin typeface="Times New Roman" pitchFamily="18" charset="0"/>
                <a:cs typeface="Times New Roman" pitchFamily="18" charset="0"/>
              </a:rPr>
              <a:t>:</a:t>
            </a:r>
          </a:p>
          <a:p>
            <a:pPr lvl="1" algn="just"/>
            <a:r>
              <a:rPr lang="en-US" dirty="0">
                <a:latin typeface="Times New Roman" pitchFamily="18" charset="0"/>
                <a:cs typeface="Times New Roman" pitchFamily="18" charset="0"/>
              </a:rPr>
              <a:t>Emphasis on </a:t>
            </a:r>
            <a:r>
              <a:rPr lang="en-US" b="1" dirty="0">
                <a:latin typeface="Times New Roman" pitchFamily="18" charset="0"/>
                <a:cs typeface="Times New Roman" pitchFamily="18" charset="0"/>
              </a:rPr>
              <a:t>inclusive education</a:t>
            </a:r>
            <a:r>
              <a:rPr lang="en-US" dirty="0">
                <a:latin typeface="Times New Roman" pitchFamily="18" charset="0"/>
                <a:cs typeface="Times New Roman" pitchFamily="18" charset="0"/>
              </a:rPr>
              <a:t> ensures that teachers are equipped to cater to diverse learning needs, promoting equity and accessibility for all students.</a:t>
            </a:r>
          </a:p>
          <a:p>
            <a:pPr marL="82296" indent="0" algn="just">
              <a:buNone/>
            </a:pPr>
            <a:r>
              <a:rPr lang="en-US" b="1" dirty="0">
                <a:latin typeface="Times New Roman" pitchFamily="18" charset="0"/>
                <a:cs typeface="Times New Roman" pitchFamily="18" charset="0"/>
              </a:rPr>
              <a:t>Ethical and Professional Conduct</a:t>
            </a:r>
            <a:r>
              <a:rPr lang="en-US" dirty="0">
                <a:latin typeface="Times New Roman" pitchFamily="18" charset="0"/>
                <a:cs typeface="Times New Roman" pitchFamily="18" charset="0"/>
              </a:rPr>
              <a:t>:</a:t>
            </a:r>
          </a:p>
          <a:p>
            <a:pPr lvl="1" algn="just"/>
            <a:r>
              <a:rPr lang="en-US" dirty="0">
                <a:latin typeface="Times New Roman" pitchFamily="18" charset="0"/>
                <a:cs typeface="Times New Roman" pitchFamily="18" charset="0"/>
              </a:rPr>
              <a:t>Teachers are expected to uphold high standards of </a:t>
            </a:r>
            <a:r>
              <a:rPr lang="en-US" b="1" dirty="0">
                <a:latin typeface="Times New Roman" pitchFamily="18" charset="0"/>
                <a:cs typeface="Times New Roman" pitchFamily="18" charset="0"/>
              </a:rPr>
              <a:t>professional ethics</a:t>
            </a:r>
            <a:r>
              <a:rPr lang="en-US" dirty="0">
                <a:latin typeface="Times New Roman" pitchFamily="18" charset="0"/>
                <a:cs typeface="Times New Roman" pitchFamily="18" charset="0"/>
              </a:rPr>
              <a:t>, including integrity, respect for diversity, and commitment to student welfare.</a:t>
            </a:r>
          </a:p>
          <a:p>
            <a:pPr algn="just"/>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33515668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533400"/>
            <a:ext cx="7498080" cy="457200"/>
          </a:xfrm>
        </p:spPr>
        <p:txBody>
          <a:bodyPr>
            <a:normAutofit fontScale="90000"/>
          </a:bodyPr>
          <a:lstStyle/>
          <a:p>
            <a:pPr algn="ctr"/>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Importance </a:t>
            </a:r>
            <a:r>
              <a:rPr lang="en-US" sz="2800" b="1" dirty="0">
                <a:latin typeface="Times New Roman" pitchFamily="18" charset="0"/>
                <a:cs typeface="Times New Roman" pitchFamily="18" charset="0"/>
              </a:rPr>
              <a:t>of NEP 2020 Recommendations</a:t>
            </a:r>
            <a:br>
              <a:rPr lang="en-US" sz="2800" b="1" dirty="0">
                <a:latin typeface="Times New Roman" pitchFamily="18" charset="0"/>
                <a:cs typeface="Times New Roman" pitchFamily="18" charset="0"/>
              </a:rPr>
            </a:br>
            <a:endParaRPr lang="en-IN" sz="2800" dirty="0"/>
          </a:p>
        </p:txBody>
      </p:sp>
      <p:sp>
        <p:nvSpPr>
          <p:cNvPr id="3" name="Content Placeholder 2"/>
          <p:cNvSpPr>
            <a:spLocks noGrp="1"/>
          </p:cNvSpPr>
          <p:nvPr>
            <p:ph idx="1"/>
          </p:nvPr>
        </p:nvSpPr>
        <p:spPr>
          <a:xfrm>
            <a:off x="1435608" y="1219200"/>
            <a:ext cx="7498080" cy="5029200"/>
          </a:xfrm>
        </p:spPr>
        <p:txBody>
          <a:bodyPr>
            <a:noAutofit/>
          </a:bodyPr>
          <a:lstStyle/>
          <a:p>
            <a:pPr algn="just"/>
            <a:r>
              <a:rPr lang="en-US" sz="2400" b="1" dirty="0" smtClean="0">
                <a:latin typeface="Times New Roman" pitchFamily="18" charset="0"/>
                <a:cs typeface="Times New Roman" pitchFamily="18" charset="0"/>
              </a:rPr>
              <a:t>Enhancing </a:t>
            </a:r>
            <a:r>
              <a:rPr lang="en-US" sz="2400" b="1" dirty="0">
                <a:latin typeface="Times New Roman" pitchFamily="18" charset="0"/>
                <a:cs typeface="Times New Roman" pitchFamily="18" charset="0"/>
              </a:rPr>
              <a:t>Teacher Quality</a:t>
            </a:r>
            <a:r>
              <a:rPr lang="en-US" sz="2400" dirty="0">
                <a:latin typeface="Times New Roman" pitchFamily="18" charset="0"/>
                <a:cs typeface="Times New Roman" pitchFamily="18" charset="0"/>
              </a:rPr>
              <a:t>: By setting higher qualification standards and promoting continuous development, the policy aims to improve the overall quality of teaching.</a:t>
            </a:r>
          </a:p>
          <a:p>
            <a:pPr algn="just"/>
            <a:r>
              <a:rPr lang="en-US" sz="2400" b="1" dirty="0">
                <a:latin typeface="Times New Roman" pitchFamily="18" charset="0"/>
                <a:cs typeface="Times New Roman" pitchFamily="18" charset="0"/>
              </a:rPr>
              <a:t>Promoting Equity</a:t>
            </a:r>
            <a:r>
              <a:rPr lang="en-US" sz="2400" dirty="0">
                <a:latin typeface="Times New Roman" pitchFamily="18" charset="0"/>
                <a:cs typeface="Times New Roman" pitchFamily="18" charset="0"/>
              </a:rPr>
              <a:t>: Inclusive education practices ensure that all students, regardless of background or ability, have access to quality education.</a:t>
            </a:r>
          </a:p>
          <a:p>
            <a:pPr algn="just"/>
            <a:r>
              <a:rPr lang="en-US" sz="2400" b="1" dirty="0">
                <a:latin typeface="Times New Roman" pitchFamily="18" charset="0"/>
                <a:cs typeface="Times New Roman" pitchFamily="18" charset="0"/>
              </a:rPr>
              <a:t>Integrating Technology</a:t>
            </a:r>
            <a:r>
              <a:rPr lang="en-US" sz="2400" dirty="0">
                <a:latin typeface="Times New Roman" pitchFamily="18" charset="0"/>
                <a:cs typeface="Times New Roman" pitchFamily="18" charset="0"/>
              </a:rPr>
              <a:t>: Training teachers to use technology effectively prepares students for the digital age and enhances learning experiences.</a:t>
            </a:r>
          </a:p>
          <a:p>
            <a:pPr algn="just"/>
            <a:r>
              <a:rPr lang="en-US" sz="2400" b="1" dirty="0">
                <a:latin typeface="Times New Roman" pitchFamily="18" charset="0"/>
                <a:cs typeface="Times New Roman" pitchFamily="18" charset="0"/>
              </a:rPr>
              <a:t>Ensuring Accountability</a:t>
            </a:r>
            <a:r>
              <a:rPr lang="en-US" sz="2400" dirty="0">
                <a:latin typeface="Times New Roman" pitchFamily="18" charset="0"/>
                <a:cs typeface="Times New Roman" pitchFamily="18" charset="0"/>
              </a:rPr>
              <a:t>: Clear standards and assessment mechanisms hold teachers accountable, leading to improved educational outcomes.</a:t>
            </a:r>
          </a:p>
          <a:p>
            <a:pPr algn="just"/>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1627930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noAutofit/>
          </a:bodyPr>
          <a:lstStyle/>
          <a:p>
            <a:pPr marL="82296" indent="0" algn="just">
              <a:buNone/>
            </a:pPr>
            <a:r>
              <a:rPr lang="en-US" sz="2000" b="1" dirty="0">
                <a:solidFill>
                  <a:srgbClr val="C00000"/>
                </a:solidFill>
                <a:latin typeface="Times New Roman" pitchFamily="18" charset="0"/>
                <a:cs typeface="Times New Roman" pitchFamily="18" charset="0"/>
              </a:rPr>
              <a:t>Dimensions of Teaching as a Profession under NEP 2020</a:t>
            </a:r>
          </a:p>
          <a:p>
            <a:pPr algn="just"/>
            <a:r>
              <a:rPr lang="en-US" sz="2000" b="1" dirty="0">
                <a:latin typeface="Times New Roman" pitchFamily="18" charset="0"/>
                <a:cs typeface="Times New Roman" pitchFamily="18" charset="0"/>
              </a:rPr>
              <a:t>Academic Dimension</a:t>
            </a:r>
            <a:r>
              <a:rPr lang="en-US" sz="2000" dirty="0">
                <a:latin typeface="Times New Roman" pitchFamily="18" charset="0"/>
                <a:cs typeface="Times New Roman" pitchFamily="18" charset="0"/>
              </a:rPr>
              <a:t>:</a:t>
            </a:r>
          </a:p>
          <a:p>
            <a:pPr lvl="1" algn="just"/>
            <a:r>
              <a:rPr lang="en-US" sz="2000" dirty="0">
                <a:latin typeface="Times New Roman" pitchFamily="18" charset="0"/>
                <a:cs typeface="Times New Roman" pitchFamily="18" charset="0"/>
              </a:rPr>
              <a:t>Focus on </a:t>
            </a:r>
            <a:r>
              <a:rPr lang="en-US" sz="2000" b="1" dirty="0">
                <a:latin typeface="Times New Roman" pitchFamily="18" charset="0"/>
                <a:cs typeface="Times New Roman" pitchFamily="18" charset="0"/>
              </a:rPr>
              <a:t>content mastery</a:t>
            </a:r>
            <a:r>
              <a:rPr lang="en-US" sz="2000" dirty="0">
                <a:latin typeface="Times New Roman" pitchFamily="18" charset="0"/>
                <a:cs typeface="Times New Roman" pitchFamily="18" charset="0"/>
              </a:rPr>
              <a:t> and </a:t>
            </a:r>
            <a:r>
              <a:rPr lang="en-US" sz="2000" b="1" dirty="0">
                <a:latin typeface="Times New Roman" pitchFamily="18" charset="0"/>
                <a:cs typeface="Times New Roman" pitchFamily="18" charset="0"/>
              </a:rPr>
              <a:t>pedagogical skills</a:t>
            </a:r>
            <a:r>
              <a:rPr lang="en-US" sz="2000" dirty="0">
                <a:latin typeface="Times New Roman" pitchFamily="18" charset="0"/>
                <a:cs typeface="Times New Roman" pitchFamily="18" charset="0"/>
              </a:rPr>
              <a:t> to ensure effective teaching.</a:t>
            </a:r>
          </a:p>
          <a:p>
            <a:pPr algn="just"/>
            <a:r>
              <a:rPr lang="en-US" sz="2000" b="1" dirty="0">
                <a:latin typeface="Times New Roman" pitchFamily="18" charset="0"/>
                <a:cs typeface="Times New Roman" pitchFamily="18" charset="0"/>
              </a:rPr>
              <a:t>Professional Development Dimension</a:t>
            </a:r>
            <a:r>
              <a:rPr lang="en-US" sz="2000" dirty="0">
                <a:latin typeface="Times New Roman" pitchFamily="18" charset="0"/>
                <a:cs typeface="Times New Roman" pitchFamily="18" charset="0"/>
              </a:rPr>
              <a:t>:</a:t>
            </a:r>
          </a:p>
          <a:p>
            <a:pPr lvl="1" algn="just"/>
            <a:r>
              <a:rPr lang="en-US" sz="2000" dirty="0">
                <a:latin typeface="Times New Roman" pitchFamily="18" charset="0"/>
                <a:cs typeface="Times New Roman" pitchFamily="18" charset="0"/>
              </a:rPr>
              <a:t>Emphasis on </a:t>
            </a:r>
            <a:r>
              <a:rPr lang="en-US" sz="2000" b="1" dirty="0">
                <a:latin typeface="Times New Roman" pitchFamily="18" charset="0"/>
                <a:cs typeface="Times New Roman" pitchFamily="18" charset="0"/>
              </a:rPr>
              <a:t>continuous learning</a:t>
            </a:r>
            <a:r>
              <a:rPr lang="en-US" sz="2000" dirty="0">
                <a:latin typeface="Times New Roman" pitchFamily="18" charset="0"/>
                <a:cs typeface="Times New Roman" pitchFamily="18" charset="0"/>
              </a:rPr>
              <a:t> and </a:t>
            </a:r>
            <a:r>
              <a:rPr lang="en-US" sz="2000" b="1" dirty="0">
                <a:latin typeface="Times New Roman" pitchFamily="18" charset="0"/>
                <a:cs typeface="Times New Roman" pitchFamily="18" charset="0"/>
              </a:rPr>
              <a:t>career progression</a:t>
            </a:r>
            <a:r>
              <a:rPr lang="en-US" sz="2000" dirty="0">
                <a:latin typeface="Times New Roman" pitchFamily="18" charset="0"/>
                <a:cs typeface="Times New Roman" pitchFamily="18" charset="0"/>
              </a:rPr>
              <a:t>, including CPD and adherence to NPST.</a:t>
            </a:r>
          </a:p>
          <a:p>
            <a:pPr algn="just"/>
            <a:r>
              <a:rPr lang="en-US" sz="2000" b="1" dirty="0">
                <a:latin typeface="Times New Roman" pitchFamily="18" charset="0"/>
                <a:cs typeface="Times New Roman" pitchFamily="18" charset="0"/>
              </a:rPr>
              <a:t>Ethical Dimension</a:t>
            </a:r>
            <a:r>
              <a:rPr lang="en-US" sz="2000" dirty="0">
                <a:latin typeface="Times New Roman" pitchFamily="18" charset="0"/>
                <a:cs typeface="Times New Roman" pitchFamily="18" charset="0"/>
              </a:rPr>
              <a:t>:</a:t>
            </a:r>
          </a:p>
          <a:p>
            <a:pPr lvl="1" algn="just"/>
            <a:r>
              <a:rPr lang="en-US" sz="2000" dirty="0">
                <a:latin typeface="Times New Roman" pitchFamily="18" charset="0"/>
                <a:cs typeface="Times New Roman" pitchFamily="18" charset="0"/>
              </a:rPr>
              <a:t>Upholding </a:t>
            </a:r>
            <a:r>
              <a:rPr lang="en-US" sz="2000" b="1" dirty="0">
                <a:latin typeface="Times New Roman" pitchFamily="18" charset="0"/>
                <a:cs typeface="Times New Roman" pitchFamily="18" charset="0"/>
              </a:rPr>
              <a:t>professional ethics</a:t>
            </a:r>
            <a:r>
              <a:rPr lang="en-US" sz="2000" dirty="0">
                <a:latin typeface="Times New Roman" pitchFamily="18" charset="0"/>
                <a:cs typeface="Times New Roman" pitchFamily="18" charset="0"/>
              </a:rPr>
              <a:t>, including integrity, respect, and commitment to student welfare.</a:t>
            </a:r>
          </a:p>
          <a:p>
            <a:pPr algn="just"/>
            <a:r>
              <a:rPr lang="en-US" sz="2000" b="1" dirty="0">
                <a:latin typeface="Times New Roman" pitchFamily="18" charset="0"/>
                <a:cs typeface="Times New Roman" pitchFamily="18" charset="0"/>
              </a:rPr>
              <a:t>Technological Dimension</a:t>
            </a:r>
            <a:r>
              <a:rPr lang="en-US" sz="2000" dirty="0">
                <a:latin typeface="Times New Roman" pitchFamily="18" charset="0"/>
                <a:cs typeface="Times New Roman" pitchFamily="18" charset="0"/>
              </a:rPr>
              <a:t>:</a:t>
            </a:r>
          </a:p>
          <a:p>
            <a:pPr lvl="1" algn="just"/>
            <a:r>
              <a:rPr lang="en-US" sz="2000" dirty="0">
                <a:latin typeface="Times New Roman" pitchFamily="18" charset="0"/>
                <a:cs typeface="Times New Roman" pitchFamily="18" charset="0"/>
              </a:rPr>
              <a:t>Integration of </a:t>
            </a:r>
            <a:r>
              <a:rPr lang="en-US" sz="2000" b="1" dirty="0">
                <a:latin typeface="Times New Roman" pitchFamily="18" charset="0"/>
                <a:cs typeface="Times New Roman" pitchFamily="18" charset="0"/>
              </a:rPr>
              <a:t>technology</a:t>
            </a:r>
            <a:r>
              <a:rPr lang="en-US" sz="2000" dirty="0">
                <a:latin typeface="Times New Roman" pitchFamily="18" charset="0"/>
                <a:cs typeface="Times New Roman" pitchFamily="18" charset="0"/>
              </a:rPr>
              <a:t> in teaching and learning processes to enhance educational experiences.</a:t>
            </a:r>
          </a:p>
          <a:p>
            <a:pPr algn="just"/>
            <a:r>
              <a:rPr lang="en-US" sz="2000" b="1" dirty="0">
                <a:latin typeface="Times New Roman" pitchFamily="18" charset="0"/>
                <a:cs typeface="Times New Roman" pitchFamily="18" charset="0"/>
              </a:rPr>
              <a:t>Inclusive Dimension</a:t>
            </a:r>
            <a:r>
              <a:rPr lang="en-US" sz="2000" dirty="0">
                <a:latin typeface="Times New Roman" pitchFamily="18" charset="0"/>
                <a:cs typeface="Times New Roman" pitchFamily="18" charset="0"/>
              </a:rPr>
              <a:t>:</a:t>
            </a:r>
          </a:p>
          <a:p>
            <a:pPr lvl="1" algn="just"/>
            <a:r>
              <a:rPr lang="en-US" sz="2000" dirty="0">
                <a:latin typeface="Times New Roman" pitchFamily="18" charset="0"/>
                <a:cs typeface="Times New Roman" pitchFamily="18" charset="0"/>
              </a:rPr>
              <a:t>Catering to diverse learning needs and promoting </a:t>
            </a:r>
            <a:r>
              <a:rPr lang="en-US" sz="2000" b="1" dirty="0">
                <a:latin typeface="Times New Roman" pitchFamily="18" charset="0"/>
                <a:cs typeface="Times New Roman" pitchFamily="18" charset="0"/>
              </a:rPr>
              <a:t>equity</a:t>
            </a:r>
            <a:r>
              <a:rPr lang="en-US" sz="2000" dirty="0">
                <a:latin typeface="Times New Roman" pitchFamily="18" charset="0"/>
                <a:cs typeface="Times New Roman" pitchFamily="18" charset="0"/>
              </a:rPr>
              <a:t> in education.</a:t>
            </a:r>
          </a:p>
          <a:p>
            <a:pPr algn="just"/>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11910667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38400" y="1143000"/>
            <a:ext cx="5334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9164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533400"/>
            <a:ext cx="7498080" cy="609600"/>
          </a:xfrm>
        </p:spPr>
        <p:txBody>
          <a:bodyPr>
            <a:normAutofit fontScale="90000"/>
          </a:bodyPr>
          <a:lstStyle/>
          <a:p>
            <a:pPr algn="ctr"/>
            <a:r>
              <a:rPr lang="en-US" b="1" dirty="0" smtClean="0"/>
              <a:t/>
            </a:r>
            <a:br>
              <a:rPr lang="en-US" b="1" dirty="0" smtClean="0"/>
            </a:br>
            <a:r>
              <a:rPr lang="en-US" b="1" dirty="0" smtClean="0">
                <a:solidFill>
                  <a:srgbClr val="DD23B5"/>
                </a:solidFill>
              </a:rPr>
              <a:t>Nature </a:t>
            </a:r>
            <a:r>
              <a:rPr lang="en-US" b="1" dirty="0">
                <a:solidFill>
                  <a:srgbClr val="DD23B5"/>
                </a:solidFill>
              </a:rPr>
              <a:t>of Teaching</a:t>
            </a:r>
            <a:r>
              <a:rPr lang="en-US" b="1" dirty="0"/>
              <a:t/>
            </a:r>
            <a:br>
              <a:rPr lang="en-US" b="1" dirty="0"/>
            </a:br>
            <a:endParaRPr lang="en-IN" dirty="0"/>
          </a:p>
        </p:txBody>
      </p:sp>
      <p:sp>
        <p:nvSpPr>
          <p:cNvPr id="3" name="Content Placeholder 2"/>
          <p:cNvSpPr>
            <a:spLocks noGrp="1"/>
          </p:cNvSpPr>
          <p:nvPr>
            <p:ph idx="1"/>
          </p:nvPr>
        </p:nvSpPr>
        <p:spPr/>
        <p:txBody>
          <a:bodyPr>
            <a:normAutofit fontScale="55000" lnSpcReduction="20000"/>
          </a:bodyPr>
          <a:lstStyle/>
          <a:p>
            <a:pPr algn="just"/>
            <a:r>
              <a:rPr lang="en-US" sz="4200" b="1" dirty="0" smtClean="0">
                <a:latin typeface="Times New Roman" pitchFamily="18" charset="0"/>
                <a:cs typeface="Times New Roman" pitchFamily="18" charset="0"/>
              </a:rPr>
              <a:t>Social </a:t>
            </a:r>
            <a:r>
              <a:rPr lang="en-US" sz="4200" b="1" dirty="0">
                <a:latin typeface="Times New Roman" pitchFamily="18" charset="0"/>
                <a:cs typeface="Times New Roman" pitchFamily="18" charset="0"/>
              </a:rPr>
              <a:t>Nature</a:t>
            </a:r>
            <a:r>
              <a:rPr lang="en-US" sz="4200" dirty="0">
                <a:latin typeface="Times New Roman" pitchFamily="18" charset="0"/>
                <a:cs typeface="Times New Roman" pitchFamily="18" charset="0"/>
              </a:rPr>
              <a:t> – occurs within cultural, social, and institutional frameworks.</a:t>
            </a:r>
          </a:p>
          <a:p>
            <a:pPr algn="just"/>
            <a:r>
              <a:rPr lang="en-US" sz="4200" b="1" dirty="0">
                <a:latin typeface="Times New Roman" pitchFamily="18" charset="0"/>
                <a:cs typeface="Times New Roman" pitchFamily="18" charset="0"/>
              </a:rPr>
              <a:t>Dynamic</a:t>
            </a:r>
            <a:r>
              <a:rPr lang="en-US" sz="4200" dirty="0">
                <a:latin typeface="Times New Roman" pitchFamily="18" charset="0"/>
                <a:cs typeface="Times New Roman" pitchFamily="18" charset="0"/>
              </a:rPr>
              <a:t> – keeps changing with technology, curriculum, and learner’s needs.</a:t>
            </a:r>
          </a:p>
          <a:p>
            <a:pPr algn="just"/>
            <a:r>
              <a:rPr lang="en-US" sz="4200" b="1" dirty="0">
                <a:latin typeface="Times New Roman" pitchFamily="18" charset="0"/>
                <a:cs typeface="Times New Roman" pitchFamily="18" charset="0"/>
              </a:rPr>
              <a:t>Goal-Oriented</a:t>
            </a:r>
            <a:r>
              <a:rPr lang="en-US" sz="4200" dirty="0">
                <a:latin typeface="Times New Roman" pitchFamily="18" charset="0"/>
                <a:cs typeface="Times New Roman" pitchFamily="18" charset="0"/>
              </a:rPr>
              <a:t> – every teaching process has clear learning objectives.</a:t>
            </a:r>
          </a:p>
          <a:p>
            <a:pPr algn="just"/>
            <a:r>
              <a:rPr lang="en-US" sz="4200" b="1" dirty="0">
                <a:latin typeface="Times New Roman" pitchFamily="18" charset="0"/>
                <a:cs typeface="Times New Roman" pitchFamily="18" charset="0"/>
              </a:rPr>
              <a:t>Interactive</a:t>
            </a:r>
            <a:r>
              <a:rPr lang="en-US" sz="4200" dirty="0">
                <a:latin typeface="Times New Roman" pitchFamily="18" charset="0"/>
                <a:cs typeface="Times New Roman" pitchFamily="18" charset="0"/>
              </a:rPr>
              <a:t> – involves two-way communication between teacher and students.</a:t>
            </a:r>
          </a:p>
          <a:p>
            <a:pPr algn="just"/>
            <a:r>
              <a:rPr lang="en-US" sz="4200" b="1" dirty="0">
                <a:latin typeface="Times New Roman" pitchFamily="18" charset="0"/>
                <a:cs typeface="Times New Roman" pitchFamily="18" charset="0"/>
              </a:rPr>
              <a:t>Developmental</a:t>
            </a:r>
            <a:r>
              <a:rPr lang="en-US" sz="4200" dirty="0">
                <a:latin typeface="Times New Roman" pitchFamily="18" charset="0"/>
                <a:cs typeface="Times New Roman" pitchFamily="18" charset="0"/>
              </a:rPr>
              <a:t> – focuses on intellectual, emotional, social, and moral growth.</a:t>
            </a:r>
          </a:p>
          <a:p>
            <a:pPr algn="just"/>
            <a:r>
              <a:rPr lang="en-US" sz="4200" b="1" dirty="0">
                <a:latin typeface="Times New Roman" pitchFamily="18" charset="0"/>
                <a:cs typeface="Times New Roman" pitchFamily="18" charset="0"/>
              </a:rPr>
              <a:t>Continuous</a:t>
            </a:r>
            <a:r>
              <a:rPr lang="en-US" sz="4200" dirty="0">
                <a:latin typeface="Times New Roman" pitchFamily="18" charset="0"/>
                <a:cs typeface="Times New Roman" pitchFamily="18" charset="0"/>
              </a:rPr>
              <a:t> – teaching and learning never stop; it is lifelong.</a:t>
            </a:r>
          </a:p>
          <a:p>
            <a:pPr algn="just"/>
            <a:r>
              <a:rPr lang="en-US" sz="4200" b="1" dirty="0">
                <a:latin typeface="Times New Roman" pitchFamily="18" charset="0"/>
                <a:cs typeface="Times New Roman" pitchFamily="18" charset="0"/>
              </a:rPr>
              <a:t>Multidisciplinary</a:t>
            </a:r>
            <a:r>
              <a:rPr lang="en-US" sz="4200" dirty="0">
                <a:latin typeface="Times New Roman" pitchFamily="18" charset="0"/>
                <a:cs typeface="Times New Roman" pitchFamily="18" charset="0"/>
              </a:rPr>
              <a:t> – integrates psychology, sociology, philosophy, and technology.</a:t>
            </a:r>
          </a:p>
          <a:p>
            <a:endParaRPr lang="en-IN" dirty="0"/>
          </a:p>
        </p:txBody>
      </p:sp>
    </p:spTree>
    <p:extLst>
      <p:ext uri="{BB962C8B-B14F-4D97-AF65-F5344CB8AC3E}">
        <p14:creationId xmlns:p14="http://schemas.microsoft.com/office/powerpoint/2010/main" val="3562224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28600"/>
            <a:ext cx="7498080" cy="457200"/>
          </a:xfrm>
        </p:spPr>
        <p:txBody>
          <a:bodyPr>
            <a:normAutofit fontScale="90000"/>
          </a:bodyPr>
          <a:lstStyle/>
          <a:p>
            <a:pPr algn="ctr"/>
            <a:r>
              <a:rPr lang="en-US" b="1" dirty="0" smtClean="0"/>
              <a:t/>
            </a:r>
            <a:br>
              <a:rPr lang="en-US" b="1" dirty="0" smtClean="0"/>
            </a:br>
            <a:r>
              <a:rPr lang="en-US" b="1" dirty="0" smtClean="0">
                <a:solidFill>
                  <a:srgbClr val="DD23B5"/>
                </a:solidFill>
              </a:rPr>
              <a:t>Characteristics </a:t>
            </a:r>
            <a:r>
              <a:rPr lang="en-US" b="1" dirty="0">
                <a:solidFill>
                  <a:srgbClr val="DD23B5"/>
                </a:solidFill>
              </a:rPr>
              <a:t>of Teaching</a:t>
            </a:r>
            <a:r>
              <a:rPr lang="en-US" b="1" dirty="0"/>
              <a:t/>
            </a:r>
            <a:br>
              <a:rPr lang="en-US" b="1" dirty="0"/>
            </a:br>
            <a:endParaRPr lang="en-IN" dirty="0"/>
          </a:p>
        </p:txBody>
      </p:sp>
      <p:sp>
        <p:nvSpPr>
          <p:cNvPr id="3" name="Content Placeholder 2"/>
          <p:cNvSpPr>
            <a:spLocks noGrp="1"/>
          </p:cNvSpPr>
          <p:nvPr>
            <p:ph idx="1"/>
          </p:nvPr>
        </p:nvSpPr>
        <p:spPr>
          <a:xfrm>
            <a:off x="1066800" y="914400"/>
            <a:ext cx="7866888" cy="5334000"/>
          </a:xfrm>
        </p:spPr>
        <p:txBody>
          <a:bodyPr>
            <a:noAutofit/>
          </a:bodyPr>
          <a:lstStyle/>
          <a:p>
            <a:pPr algn="just"/>
            <a:r>
              <a:rPr lang="en-US" sz="2200" b="1" dirty="0" smtClean="0">
                <a:latin typeface="Times New Roman" pitchFamily="18" charset="0"/>
                <a:cs typeface="Times New Roman" pitchFamily="18" charset="0"/>
              </a:rPr>
              <a:t>Planned </a:t>
            </a:r>
            <a:r>
              <a:rPr lang="en-US" sz="2200" b="1" dirty="0">
                <a:latin typeface="Times New Roman" pitchFamily="18" charset="0"/>
                <a:cs typeface="Times New Roman" pitchFamily="18" charset="0"/>
              </a:rPr>
              <a:t>Activity</a:t>
            </a:r>
            <a:r>
              <a:rPr lang="en-US" sz="2200" dirty="0">
                <a:latin typeface="Times New Roman" pitchFamily="18" charset="0"/>
                <a:cs typeface="Times New Roman" pitchFamily="18" charset="0"/>
              </a:rPr>
              <a:t> – based on aims, curriculum, and strategies.</a:t>
            </a:r>
          </a:p>
          <a:p>
            <a:pPr algn="just"/>
            <a:r>
              <a:rPr lang="en-US" sz="2200" b="1" dirty="0">
                <a:latin typeface="Times New Roman" pitchFamily="18" charset="0"/>
                <a:cs typeface="Times New Roman" pitchFamily="18" charset="0"/>
              </a:rPr>
              <a:t>Interactive Process</a:t>
            </a:r>
            <a:r>
              <a:rPr lang="en-US" sz="2200" dirty="0">
                <a:latin typeface="Times New Roman" pitchFamily="18" charset="0"/>
                <a:cs typeface="Times New Roman" pitchFamily="18" charset="0"/>
              </a:rPr>
              <a:t> – depends on teacher-learner relationship.</a:t>
            </a:r>
          </a:p>
          <a:p>
            <a:pPr algn="just"/>
            <a:r>
              <a:rPr lang="en-US" sz="2200" b="1" dirty="0">
                <a:latin typeface="Times New Roman" pitchFamily="18" charset="0"/>
                <a:cs typeface="Times New Roman" pitchFamily="18" charset="0"/>
              </a:rPr>
              <a:t>Child-Centered</a:t>
            </a:r>
            <a:r>
              <a:rPr lang="en-US" sz="2200" dirty="0">
                <a:latin typeface="Times New Roman" pitchFamily="18" charset="0"/>
                <a:cs typeface="Times New Roman" pitchFamily="18" charset="0"/>
              </a:rPr>
              <a:t> – learners’ interests, abilities, and experiences are considered.</a:t>
            </a:r>
          </a:p>
          <a:p>
            <a:pPr algn="just"/>
            <a:r>
              <a:rPr lang="en-US" sz="2200" b="1" dirty="0">
                <a:latin typeface="Times New Roman" pitchFamily="18" charset="0"/>
                <a:cs typeface="Times New Roman" pitchFamily="18" charset="0"/>
              </a:rPr>
              <a:t>Multi-Dimensional</a:t>
            </a:r>
            <a:r>
              <a:rPr lang="en-US" sz="2200" dirty="0">
                <a:latin typeface="Times New Roman" pitchFamily="18" charset="0"/>
                <a:cs typeface="Times New Roman" pitchFamily="18" charset="0"/>
              </a:rPr>
              <a:t> – involves content delivery, motivation, evaluation, discipline, and guidance.</a:t>
            </a:r>
          </a:p>
          <a:p>
            <a:pPr algn="just"/>
            <a:r>
              <a:rPr lang="en-US" sz="2200" b="1" dirty="0">
                <a:latin typeface="Times New Roman" pitchFamily="18" charset="0"/>
                <a:cs typeface="Times New Roman" pitchFamily="18" charset="0"/>
              </a:rPr>
              <a:t>Flexible &amp; Adaptive</a:t>
            </a:r>
            <a:r>
              <a:rPr lang="en-US" sz="2200" dirty="0">
                <a:latin typeface="Times New Roman" pitchFamily="18" charset="0"/>
                <a:cs typeface="Times New Roman" pitchFamily="18" charset="0"/>
              </a:rPr>
              <a:t> – modifies according to situation, learner diversity, and environment.</a:t>
            </a:r>
          </a:p>
          <a:p>
            <a:pPr algn="just"/>
            <a:r>
              <a:rPr lang="en-US" sz="2200" b="1" dirty="0">
                <a:latin typeface="Times New Roman" pitchFamily="18" charset="0"/>
                <a:cs typeface="Times New Roman" pitchFamily="18" charset="0"/>
              </a:rPr>
              <a:t>Professional &amp; Ethical</a:t>
            </a:r>
            <a:r>
              <a:rPr lang="en-US" sz="2200" dirty="0">
                <a:latin typeface="Times New Roman" pitchFamily="18" charset="0"/>
                <a:cs typeface="Times New Roman" pitchFamily="18" charset="0"/>
              </a:rPr>
              <a:t> – teachers follow codes of conduct and educational ethics.</a:t>
            </a:r>
          </a:p>
          <a:p>
            <a:pPr algn="just"/>
            <a:r>
              <a:rPr lang="en-US" sz="2200" b="1" dirty="0">
                <a:latin typeface="Times New Roman" pitchFamily="18" charset="0"/>
                <a:cs typeface="Times New Roman" pitchFamily="18" charset="0"/>
              </a:rPr>
              <a:t>Evaluation-Based</a:t>
            </a:r>
            <a:r>
              <a:rPr lang="en-US" sz="2200" dirty="0">
                <a:latin typeface="Times New Roman" pitchFamily="18" charset="0"/>
                <a:cs typeface="Times New Roman" pitchFamily="18" charset="0"/>
              </a:rPr>
              <a:t> – uses tests, feedback, and assessments to measure progress.</a:t>
            </a:r>
          </a:p>
          <a:p>
            <a:pPr algn="just"/>
            <a:r>
              <a:rPr lang="en-US" sz="2200" b="1" dirty="0">
                <a:latin typeface="Times New Roman" pitchFamily="18" charset="0"/>
                <a:cs typeface="Times New Roman" pitchFamily="18" charset="0"/>
              </a:rPr>
              <a:t>Motivational</a:t>
            </a:r>
            <a:r>
              <a:rPr lang="en-US" sz="2200" dirty="0">
                <a:latin typeface="Times New Roman" pitchFamily="18" charset="0"/>
                <a:cs typeface="Times New Roman" pitchFamily="18" charset="0"/>
              </a:rPr>
              <a:t> – inspires learners to explore and achieve.</a:t>
            </a:r>
          </a:p>
          <a:p>
            <a:pPr algn="just"/>
            <a:r>
              <a:rPr lang="en-US" sz="2200" b="1" dirty="0">
                <a:latin typeface="Times New Roman" pitchFamily="18" charset="0"/>
                <a:cs typeface="Times New Roman" pitchFamily="18" charset="0"/>
              </a:rPr>
              <a:t>Transformative</a:t>
            </a:r>
            <a:r>
              <a:rPr lang="en-US" sz="2200" dirty="0">
                <a:latin typeface="Times New Roman" pitchFamily="18" charset="0"/>
                <a:cs typeface="Times New Roman" pitchFamily="18" charset="0"/>
              </a:rPr>
              <a:t> – brings long-term changes in personality and society.</a:t>
            </a:r>
          </a:p>
          <a:p>
            <a:pPr algn="just"/>
            <a:endParaRPr lang="en-IN" sz="2200" dirty="0">
              <a:latin typeface="Times New Roman" pitchFamily="18" charset="0"/>
              <a:cs typeface="Times New Roman" pitchFamily="18" charset="0"/>
            </a:endParaRPr>
          </a:p>
        </p:txBody>
      </p:sp>
    </p:spTree>
    <p:extLst>
      <p:ext uri="{BB962C8B-B14F-4D97-AF65-F5344CB8AC3E}">
        <p14:creationId xmlns:p14="http://schemas.microsoft.com/office/powerpoint/2010/main" val="2744334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7498080" cy="5410200"/>
          </a:xfrm>
        </p:spPr>
        <p:txBody>
          <a:bodyPr>
            <a:normAutofit fontScale="92500" lnSpcReduction="20000"/>
          </a:bodyPr>
          <a:lstStyle/>
          <a:p>
            <a:pPr algn="just"/>
            <a:r>
              <a:rPr lang="en-US" b="1" dirty="0" smtClean="0">
                <a:latin typeface="Times New Roman" pitchFamily="18" charset="0"/>
                <a:cs typeface="Times New Roman" pitchFamily="18" charset="0"/>
              </a:rPr>
              <a:t>Essential </a:t>
            </a:r>
            <a:r>
              <a:rPr lang="en-US" b="1" dirty="0">
                <a:latin typeface="Times New Roman" pitchFamily="18" charset="0"/>
                <a:cs typeface="Times New Roman" pitchFamily="18" charset="0"/>
              </a:rPr>
              <a:t>Features of a Profession:</a:t>
            </a:r>
            <a:endParaRPr lang="en-US" dirty="0">
              <a:latin typeface="Times New Roman" pitchFamily="18" charset="0"/>
              <a:cs typeface="Times New Roman" pitchFamily="18" charset="0"/>
            </a:endParaRPr>
          </a:p>
          <a:p>
            <a:pPr lvl="1" algn="just"/>
            <a:r>
              <a:rPr lang="en-US" b="1" dirty="0">
                <a:latin typeface="Times New Roman" pitchFamily="18" charset="0"/>
                <a:cs typeface="Times New Roman" pitchFamily="18" charset="0"/>
              </a:rPr>
              <a:t>Specialized Knowledge &amp; Training</a:t>
            </a:r>
            <a:r>
              <a:rPr lang="en-US" dirty="0">
                <a:latin typeface="Times New Roman" pitchFamily="18" charset="0"/>
                <a:cs typeface="Times New Roman" pitchFamily="18" charset="0"/>
              </a:rPr>
              <a:t> – teacher education, </a:t>
            </a:r>
            <a:r>
              <a:rPr lang="en-US" dirty="0" err="1">
                <a:latin typeface="Times New Roman" pitchFamily="18" charset="0"/>
                <a:cs typeface="Times New Roman" pitchFamily="18" charset="0"/>
              </a:rPr>
              <a:t>B.Ed</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M.Ed</a:t>
            </a:r>
            <a:r>
              <a:rPr lang="en-US" dirty="0">
                <a:latin typeface="Times New Roman" pitchFamily="18" charset="0"/>
                <a:cs typeface="Times New Roman" pitchFamily="18" charset="0"/>
              </a:rPr>
              <a:t>, etc.</a:t>
            </a:r>
          </a:p>
          <a:p>
            <a:pPr lvl="1" algn="just"/>
            <a:r>
              <a:rPr lang="en-US" b="1" dirty="0">
                <a:latin typeface="Times New Roman" pitchFamily="18" charset="0"/>
                <a:cs typeface="Times New Roman" pitchFamily="18" charset="0"/>
              </a:rPr>
              <a:t>Service Orientation</a:t>
            </a:r>
            <a:r>
              <a:rPr lang="en-US" dirty="0">
                <a:latin typeface="Times New Roman" pitchFamily="18" charset="0"/>
                <a:cs typeface="Times New Roman" pitchFamily="18" charset="0"/>
              </a:rPr>
              <a:t> – works for welfare of learners and society.</a:t>
            </a:r>
          </a:p>
          <a:p>
            <a:pPr lvl="1" algn="just"/>
            <a:r>
              <a:rPr lang="en-US" b="1" dirty="0">
                <a:latin typeface="Times New Roman" pitchFamily="18" charset="0"/>
                <a:cs typeface="Times New Roman" pitchFamily="18" charset="0"/>
              </a:rPr>
              <a:t>Code of Conduct / Ethics</a:t>
            </a:r>
            <a:r>
              <a:rPr lang="en-US" dirty="0">
                <a:latin typeface="Times New Roman" pitchFamily="18" charset="0"/>
                <a:cs typeface="Times New Roman" pitchFamily="18" charset="0"/>
              </a:rPr>
              <a:t> – honesty, fairness, dedication, impartiality.</a:t>
            </a:r>
          </a:p>
          <a:p>
            <a:pPr lvl="1" algn="just"/>
            <a:r>
              <a:rPr lang="en-US" b="1" dirty="0">
                <a:latin typeface="Times New Roman" pitchFamily="18" charset="0"/>
                <a:cs typeface="Times New Roman" pitchFamily="18" charset="0"/>
              </a:rPr>
              <a:t>Autonomy</a:t>
            </a:r>
            <a:r>
              <a:rPr lang="en-US" dirty="0">
                <a:latin typeface="Times New Roman" pitchFamily="18" charset="0"/>
                <a:cs typeface="Times New Roman" pitchFamily="18" charset="0"/>
              </a:rPr>
              <a:t> – professional decision-making in teaching methods.</a:t>
            </a:r>
          </a:p>
          <a:p>
            <a:pPr lvl="1" algn="just"/>
            <a:r>
              <a:rPr lang="en-US" b="1" dirty="0">
                <a:latin typeface="Times New Roman" pitchFamily="18" charset="0"/>
                <a:cs typeface="Times New Roman" pitchFamily="18" charset="0"/>
              </a:rPr>
              <a:t>Commitment to Lifelong Learning</a:t>
            </a:r>
            <a:r>
              <a:rPr lang="en-US" dirty="0">
                <a:latin typeface="Times New Roman" pitchFamily="18" charset="0"/>
                <a:cs typeface="Times New Roman" pitchFamily="18" charset="0"/>
              </a:rPr>
              <a:t> – updating with new research and pedagogy.</a:t>
            </a:r>
          </a:p>
          <a:p>
            <a:pPr algn="just"/>
            <a:r>
              <a:rPr lang="en-US" dirty="0">
                <a:latin typeface="Times New Roman" pitchFamily="18" charset="0"/>
                <a:cs typeface="Times New Roman" pitchFamily="18" charset="0"/>
              </a:rPr>
              <a:t>Teaching is thus recognized as a </a:t>
            </a:r>
            <a:r>
              <a:rPr lang="en-US" b="1" dirty="0">
                <a:latin typeface="Times New Roman" pitchFamily="18" charset="0"/>
                <a:cs typeface="Times New Roman" pitchFamily="18" charset="0"/>
              </a:rPr>
              <a:t>professional career</a:t>
            </a:r>
            <a:r>
              <a:rPr lang="en-US" dirty="0">
                <a:latin typeface="Times New Roman" pitchFamily="18" charset="0"/>
                <a:cs typeface="Times New Roman" pitchFamily="18" charset="0"/>
              </a:rPr>
              <a:t> with responsibilities like doctors, lawyers, engineers.</a:t>
            </a:r>
          </a:p>
          <a:p>
            <a:pPr marL="82296" indent="0" algn="just">
              <a:buNone/>
            </a:pPr>
            <a:endParaRPr lang="en-US" b="1" dirty="0" smtClean="0">
              <a:latin typeface="Times New Roman" pitchFamily="18" charset="0"/>
              <a:cs typeface="Times New Roman" pitchFamily="18" charset="0"/>
            </a:endParaRPr>
          </a:p>
          <a:p>
            <a:pPr algn="just"/>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1528325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0"/>
            <a:ext cx="7498080" cy="5486400"/>
          </a:xfrm>
        </p:spPr>
        <p:txBody>
          <a:bodyPr>
            <a:normAutofit fontScale="92500" lnSpcReduction="20000"/>
          </a:bodyPr>
          <a:lstStyle/>
          <a:p>
            <a:pPr marL="82296" indent="0">
              <a:buNone/>
            </a:pPr>
            <a:r>
              <a:rPr lang="en-US" b="1" dirty="0">
                <a:solidFill>
                  <a:srgbClr val="DD23B5"/>
                </a:solidFill>
                <a:latin typeface="Times New Roman" pitchFamily="18" charset="0"/>
                <a:cs typeface="Times New Roman" pitchFamily="18" charset="0"/>
              </a:rPr>
              <a:t>Role of Teacher in Teaching Profession</a:t>
            </a:r>
          </a:p>
          <a:p>
            <a:r>
              <a:rPr lang="en-US" b="1" dirty="0">
                <a:latin typeface="Times New Roman" pitchFamily="18" charset="0"/>
                <a:cs typeface="Times New Roman" pitchFamily="18" charset="0"/>
              </a:rPr>
              <a:t>Guide and Facilitator</a:t>
            </a:r>
            <a:r>
              <a:rPr lang="en-US" dirty="0">
                <a:latin typeface="Times New Roman" pitchFamily="18" charset="0"/>
                <a:cs typeface="Times New Roman" pitchFamily="18" charset="0"/>
              </a:rPr>
              <a:t> – not just a knowledge giver.</a:t>
            </a:r>
          </a:p>
          <a:p>
            <a:r>
              <a:rPr lang="en-US" b="1" dirty="0">
                <a:latin typeface="Times New Roman" pitchFamily="18" charset="0"/>
                <a:cs typeface="Times New Roman" pitchFamily="18" charset="0"/>
              </a:rPr>
              <a:t>Curriculum Developer</a:t>
            </a:r>
            <a:r>
              <a:rPr lang="en-US" dirty="0">
                <a:latin typeface="Times New Roman" pitchFamily="18" charset="0"/>
                <a:cs typeface="Times New Roman" pitchFamily="18" charset="0"/>
              </a:rPr>
              <a:t> – adapts content to learners’ needs.</a:t>
            </a:r>
          </a:p>
          <a:p>
            <a:r>
              <a:rPr lang="en-US" b="1" dirty="0">
                <a:latin typeface="Times New Roman" pitchFamily="18" charset="0"/>
                <a:cs typeface="Times New Roman" pitchFamily="18" charset="0"/>
              </a:rPr>
              <a:t>Evaluator</a:t>
            </a:r>
            <a:r>
              <a:rPr lang="en-US" dirty="0">
                <a:latin typeface="Times New Roman" pitchFamily="18" charset="0"/>
                <a:cs typeface="Times New Roman" pitchFamily="18" charset="0"/>
              </a:rPr>
              <a:t> – assesses students’ progress fairly.</a:t>
            </a:r>
          </a:p>
          <a:p>
            <a:r>
              <a:rPr lang="en-US" b="1" dirty="0">
                <a:latin typeface="Times New Roman" pitchFamily="18" charset="0"/>
                <a:cs typeface="Times New Roman" pitchFamily="18" charset="0"/>
              </a:rPr>
              <a:t>Moral &amp; Value Educator</a:t>
            </a:r>
            <a:r>
              <a:rPr lang="en-US" dirty="0">
                <a:latin typeface="Times New Roman" pitchFamily="18" charset="0"/>
                <a:cs typeface="Times New Roman" pitchFamily="18" charset="0"/>
              </a:rPr>
              <a:t> – instills ethics and citizenship values.</a:t>
            </a:r>
          </a:p>
          <a:p>
            <a:r>
              <a:rPr lang="en-US" b="1" dirty="0">
                <a:latin typeface="Times New Roman" pitchFamily="18" charset="0"/>
                <a:cs typeface="Times New Roman" pitchFamily="18" charset="0"/>
              </a:rPr>
              <a:t>Innovator</a:t>
            </a:r>
            <a:r>
              <a:rPr lang="en-US" dirty="0">
                <a:latin typeface="Times New Roman" pitchFamily="18" charset="0"/>
                <a:cs typeface="Times New Roman" pitchFamily="18" charset="0"/>
              </a:rPr>
              <a:t> – uses ICT, creative methods, and modern pedagogy.</a:t>
            </a:r>
          </a:p>
          <a:p>
            <a:r>
              <a:rPr lang="en-US" b="1" dirty="0">
                <a:latin typeface="Times New Roman" pitchFamily="18" charset="0"/>
                <a:cs typeface="Times New Roman" pitchFamily="18" charset="0"/>
              </a:rPr>
              <a:t>Researcher</a:t>
            </a:r>
            <a:r>
              <a:rPr lang="en-US" dirty="0">
                <a:latin typeface="Times New Roman" pitchFamily="18" charset="0"/>
                <a:cs typeface="Times New Roman" pitchFamily="18" charset="0"/>
              </a:rPr>
              <a:t> – contributes to educational innovations and improvements.</a:t>
            </a:r>
          </a:p>
          <a:p>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450327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381000"/>
            <a:ext cx="7498080" cy="685800"/>
          </a:xfrm>
        </p:spPr>
        <p:txBody>
          <a:bodyPr>
            <a:normAutofit fontScale="90000"/>
          </a:bodyPr>
          <a:lstStyle/>
          <a:p>
            <a:pPr algn="ctr"/>
            <a:r>
              <a:rPr lang="en-US" b="1" dirty="0" smtClean="0"/>
              <a:t/>
            </a:r>
            <a:br>
              <a:rPr lang="en-US" b="1" dirty="0" smtClean="0"/>
            </a:br>
            <a:r>
              <a:rPr lang="en-US" b="1" dirty="0"/>
              <a:t/>
            </a:r>
            <a:br>
              <a:rPr lang="en-US" b="1" dirty="0"/>
            </a:br>
            <a:endParaRPr lang="en-IN" dirty="0"/>
          </a:p>
        </p:txBody>
      </p:sp>
      <p:sp>
        <p:nvSpPr>
          <p:cNvPr id="3" name="Content Placeholder 2"/>
          <p:cNvSpPr>
            <a:spLocks noGrp="1"/>
          </p:cNvSpPr>
          <p:nvPr>
            <p:ph idx="1"/>
          </p:nvPr>
        </p:nvSpPr>
        <p:spPr/>
        <p:txBody>
          <a:bodyPr>
            <a:normAutofit fontScale="85000" lnSpcReduction="20000"/>
          </a:bodyPr>
          <a:lstStyle/>
          <a:p>
            <a:pPr marL="82296" indent="0" algn="just">
              <a:buNone/>
            </a:pPr>
            <a:r>
              <a:rPr lang="en-US" sz="3800" b="1" dirty="0" smtClean="0">
                <a:latin typeface="Times New Roman" pitchFamily="18" charset="0"/>
                <a:cs typeface="Times New Roman" pitchFamily="18" charset="0"/>
              </a:rPr>
              <a:t>Content </a:t>
            </a:r>
            <a:r>
              <a:rPr lang="en-US" sz="3800" b="1" dirty="0">
                <a:latin typeface="Times New Roman" pitchFamily="18" charset="0"/>
                <a:cs typeface="Times New Roman" pitchFamily="18" charset="0"/>
              </a:rPr>
              <a:t>Knowledge (CK):</a:t>
            </a:r>
            <a:r>
              <a:rPr lang="en-US" sz="3800" dirty="0">
                <a:latin typeface="Times New Roman" pitchFamily="18" charset="0"/>
                <a:cs typeface="Times New Roman" pitchFamily="18" charset="0"/>
              </a:rPr>
              <a:t> </a:t>
            </a:r>
            <a:r>
              <a:rPr lang="en-US" dirty="0">
                <a:latin typeface="Times New Roman" pitchFamily="18" charset="0"/>
                <a:cs typeface="Times New Roman" pitchFamily="18" charset="0"/>
              </a:rPr>
              <a:t>Deep understanding of subject</a:t>
            </a:r>
            <a:r>
              <a:rPr lang="en-US" dirty="0" smtClean="0">
                <a:latin typeface="Times New Roman" pitchFamily="18" charset="0"/>
                <a:cs typeface="Times New Roman" pitchFamily="18" charset="0"/>
              </a:rPr>
              <a:t>.</a:t>
            </a:r>
          </a:p>
          <a:p>
            <a:pPr marL="402336" lvl="1" indent="0" algn="just">
              <a:buNone/>
            </a:pPr>
            <a:r>
              <a:rPr lang="en-US" sz="3100" b="1" dirty="0">
                <a:latin typeface="Times New Roman" pitchFamily="18" charset="0"/>
                <a:cs typeface="Times New Roman" pitchFamily="18" charset="0"/>
              </a:rPr>
              <a:t>Meaning:</a:t>
            </a:r>
            <a:r>
              <a:rPr lang="en-US" sz="3100" dirty="0">
                <a:latin typeface="Times New Roman" pitchFamily="18" charset="0"/>
                <a:cs typeface="Times New Roman" pitchFamily="18" charset="0"/>
              </a:rPr>
              <a:t> Mastery of the subject or discipline being taught (e.g., Mathematics, Science, Social Studies</a:t>
            </a:r>
            <a:r>
              <a:rPr lang="en-US" sz="3100" dirty="0" smtClean="0">
                <a:latin typeface="Times New Roman" pitchFamily="18" charset="0"/>
                <a:cs typeface="Times New Roman" pitchFamily="18" charset="0"/>
              </a:rPr>
              <a:t>).</a:t>
            </a:r>
          </a:p>
          <a:p>
            <a:pPr marL="402336" lvl="1" indent="0" algn="just">
              <a:buNone/>
            </a:pPr>
            <a:r>
              <a:rPr lang="en-US" sz="3100" b="1" dirty="0" smtClean="0">
                <a:latin typeface="Times New Roman" pitchFamily="18" charset="0"/>
                <a:cs typeface="Times New Roman" pitchFamily="18" charset="0"/>
              </a:rPr>
              <a:t>Importance</a:t>
            </a:r>
            <a:r>
              <a:rPr lang="en-US" sz="3100" b="1" dirty="0">
                <a:latin typeface="Times New Roman" pitchFamily="18" charset="0"/>
                <a:cs typeface="Times New Roman" pitchFamily="18" charset="0"/>
              </a:rPr>
              <a:t>:</a:t>
            </a:r>
            <a:endParaRPr lang="en-US" sz="3100" dirty="0">
              <a:latin typeface="Times New Roman" pitchFamily="18" charset="0"/>
              <a:cs typeface="Times New Roman" pitchFamily="18" charset="0"/>
            </a:endParaRPr>
          </a:p>
          <a:p>
            <a:pPr lvl="1"/>
            <a:r>
              <a:rPr lang="en-US" sz="3100" dirty="0">
                <a:latin typeface="Times New Roman" pitchFamily="18" charset="0"/>
                <a:cs typeface="Times New Roman" pitchFamily="18" charset="0"/>
              </a:rPr>
              <a:t>Helps the teacher to explain concepts clearly.</a:t>
            </a:r>
          </a:p>
          <a:p>
            <a:pPr lvl="1"/>
            <a:r>
              <a:rPr lang="en-US" sz="3100" dirty="0">
                <a:latin typeface="Times New Roman" pitchFamily="18" charset="0"/>
                <a:cs typeface="Times New Roman" pitchFamily="18" charset="0"/>
              </a:rPr>
              <a:t>Enables answering students’ questions with confidence.</a:t>
            </a:r>
          </a:p>
          <a:p>
            <a:pPr lvl="1"/>
            <a:r>
              <a:rPr lang="en-US" sz="3100" dirty="0">
                <a:latin typeface="Times New Roman" pitchFamily="18" charset="0"/>
                <a:cs typeface="Times New Roman" pitchFamily="18" charset="0"/>
              </a:rPr>
              <a:t>Builds credibility and respect in the classroom</a:t>
            </a:r>
            <a:r>
              <a:rPr lang="en-US" sz="3100" dirty="0" smtClean="0">
                <a:latin typeface="Times New Roman" pitchFamily="18" charset="0"/>
                <a:cs typeface="Times New Roman" pitchFamily="18" charset="0"/>
              </a:rPr>
              <a:t>.</a:t>
            </a:r>
          </a:p>
          <a:p>
            <a:pPr marL="402336" lvl="1" indent="0" algn="just">
              <a:buNone/>
            </a:pPr>
            <a:r>
              <a:rPr lang="en-US" sz="3100" b="1" dirty="0">
                <a:latin typeface="Times New Roman" pitchFamily="18" charset="0"/>
                <a:cs typeface="Times New Roman" pitchFamily="18" charset="0"/>
              </a:rPr>
              <a:t>Example:</a:t>
            </a:r>
            <a:r>
              <a:rPr lang="en-US" sz="3100" dirty="0">
                <a:latin typeface="Times New Roman" pitchFamily="18" charset="0"/>
                <a:cs typeface="Times New Roman" pitchFamily="18" charset="0"/>
              </a:rPr>
              <a:t> A Science teacher should know not only formulas but also real-life applications of laws of motion.</a:t>
            </a:r>
          </a:p>
          <a:p>
            <a:pPr algn="just"/>
            <a:endParaRPr lang="en-IN" sz="3100" dirty="0">
              <a:latin typeface="Times New Roman" pitchFamily="18" charset="0"/>
              <a:cs typeface="Times New Roman" pitchFamily="18" charset="0"/>
            </a:endParaRPr>
          </a:p>
        </p:txBody>
      </p:sp>
      <p:sp>
        <p:nvSpPr>
          <p:cNvPr id="4" name="Rectangle 3"/>
          <p:cNvSpPr/>
          <p:nvPr/>
        </p:nvSpPr>
        <p:spPr>
          <a:xfrm>
            <a:off x="2286000" y="533400"/>
            <a:ext cx="5410200" cy="523220"/>
          </a:xfrm>
          <a:prstGeom prst="rect">
            <a:avLst/>
          </a:prstGeom>
        </p:spPr>
        <p:txBody>
          <a:bodyPr wrap="square">
            <a:spAutoFit/>
          </a:bodyPr>
          <a:lstStyle/>
          <a:p>
            <a:r>
              <a:rPr lang="en-US" sz="2800" b="1" dirty="0">
                <a:solidFill>
                  <a:srgbClr val="C00000"/>
                </a:solidFill>
                <a:latin typeface="Times New Roman" pitchFamily="18" charset="0"/>
                <a:cs typeface="Times New Roman" pitchFamily="18" charset="0"/>
              </a:rPr>
              <a:t>Knowledge Base of Teaching</a:t>
            </a:r>
            <a:endParaRPr lang="en-IN" sz="28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4143371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139</TotalTime>
  <Words>3459</Words>
  <Application>Microsoft Office PowerPoint</Application>
  <PresentationFormat>On-screen Show (4:3)</PresentationFormat>
  <Paragraphs>325</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Solstice</vt:lpstr>
      <vt:lpstr>UNIT-V   TEACHING  AS  A PROFESSION</vt:lpstr>
      <vt:lpstr>UNIT-V  TEACHING  AS  A PROFESSION</vt:lpstr>
      <vt:lpstr>Introduction</vt:lpstr>
      <vt:lpstr>Concept of Teaching </vt:lpstr>
      <vt:lpstr> Nature of Teaching </vt:lpstr>
      <vt:lpstr> Characteristics of Teaching </vt:lpstr>
      <vt:lpstr>PowerPoint Presentation</vt:lpstr>
      <vt:lpstr>PowerPoint Presentation</vt:lpstr>
      <vt:lpstr>  </vt:lpstr>
      <vt:lpstr>Knowledge Base of Teaching </vt:lpstr>
      <vt:lpstr>Knowledge Base of Teaching</vt:lpstr>
      <vt:lpstr>Knowledge Base of Teaching</vt:lpstr>
      <vt:lpstr>Knowledge Base of Teaching</vt:lpstr>
      <vt:lpstr>Professional Development of Teachers</vt:lpstr>
      <vt:lpstr> Process of Professional Development </vt:lpstr>
      <vt:lpstr> Strategies for Professional Development </vt:lpstr>
      <vt:lpstr>PowerPoint Presentation</vt:lpstr>
      <vt:lpstr> Role of Professional Development in Teaching </vt:lpstr>
      <vt:lpstr>Professional Ethics : Meaning, importance and Dimensions- </vt:lpstr>
      <vt:lpstr>PowerPoint Presentation</vt:lpstr>
      <vt:lpstr> Dimensions of Professional Ethics in Teaching </vt:lpstr>
      <vt:lpstr> Dimensions of Professional Ethics in Teaching </vt:lpstr>
      <vt:lpstr>Professional Accountabilityin Teaching</vt:lpstr>
      <vt:lpstr>PowerPoint Presentation</vt:lpstr>
      <vt:lpstr>PowerPoint Presentation</vt:lpstr>
      <vt:lpstr>PowerPoint Presentation</vt:lpstr>
      <vt:lpstr>Teaching as a Profession: Recommendations of NPE 1968,</vt:lpstr>
      <vt:lpstr>NPE 1986 (Second National Policy on Education)</vt:lpstr>
      <vt:lpstr>NPE 1986 (Second National Policy on Education)</vt:lpstr>
      <vt:lpstr>NPE 1992 ( Programme of Action – POA, Revised Policy)</vt:lpstr>
      <vt:lpstr>NPE 1992 ( Programme of Action – POA, Revised Policy)</vt:lpstr>
      <vt:lpstr>PowerPoint Presentation</vt:lpstr>
      <vt:lpstr>PowerPoint Presentation</vt:lpstr>
      <vt:lpstr>Teaching as a Profession: Recommendations of RTE Act 2009</vt:lpstr>
      <vt:lpstr>Key Recommendations for Teachers under RTE Act 2009</vt:lpstr>
      <vt:lpstr>PowerPoint Presentation</vt:lpstr>
      <vt:lpstr>PowerPoint Presentation</vt:lpstr>
      <vt:lpstr>NEP 2020: Teaching as a Profession</vt:lpstr>
      <vt:lpstr>PowerPoint Presentation</vt:lpstr>
      <vt:lpstr>PowerPoint Presentation</vt:lpstr>
      <vt:lpstr> Importance of NEP 2020 Recommendations </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UNIT-V  TEACHING  AS  A PROFESSION</dc:title>
  <dc:creator>god win</dc:creator>
  <cp:lastModifiedBy>god win</cp:lastModifiedBy>
  <cp:revision>33</cp:revision>
  <dcterms:created xsi:type="dcterms:W3CDTF">2006-08-16T00:00:00Z</dcterms:created>
  <dcterms:modified xsi:type="dcterms:W3CDTF">2025-08-26T09:41:38Z</dcterms:modified>
</cp:coreProperties>
</file>