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6" r:id="rId4"/>
    <p:sldId id="258" r:id="rId5"/>
    <p:sldId id="262" r:id="rId6"/>
    <p:sldId id="267" r:id="rId7"/>
    <p:sldId id="260" r:id="rId8"/>
    <p:sldId id="269" r:id="rId9"/>
    <p:sldId id="268" r:id="rId10"/>
    <p:sldId id="270" r:id="rId11"/>
    <p:sldId id="271" r:id="rId12"/>
    <p:sldId id="272" r:id="rId13"/>
    <p:sldId id="273" r:id="rId14"/>
    <p:sldId id="274" r:id="rId15"/>
    <p:sldId id="275" r:id="rId16"/>
    <p:sldId id="276" r:id="rId17"/>
    <p:sldId id="27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0568"/>
    <a:srgbClr val="1903BD"/>
    <a:srgbClr val="26CB05"/>
    <a:srgbClr val="7E8203"/>
    <a:srgbClr val="F43308"/>
    <a:srgbClr val="17C9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73" d="100"/>
          <a:sy n="73"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8/18/2025</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8/18/2025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8/18/2025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8/18/2025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8/18/2025</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6235" y="170815"/>
            <a:ext cx="9144000" cy="1470025"/>
          </a:xfrm>
        </p:spPr>
        <p:txBody>
          <a:bodyPr>
            <a:normAutofit/>
          </a:bodyPr>
          <a:lstStyle/>
          <a:p>
            <a:pPr algn="ctr"/>
            <a:r>
              <a:rPr lang="en-US" sz="3555" dirty="0">
                <a:solidFill>
                  <a:schemeClr val="tx1"/>
                </a:solidFill>
                <a:latin typeface="Times New Roman" panose="02020603050405020304" charset="0"/>
                <a:cs typeface="Times New Roman" panose="02020603050405020304" charset="0"/>
              </a:rPr>
              <a:t>UNIT-III</a:t>
            </a:r>
            <a:r>
              <a:rPr lang="en-US" sz="3555" dirty="0">
                <a:solidFill>
                  <a:srgbClr val="17C913"/>
                </a:solidFill>
                <a:latin typeface="Times New Roman" panose="02020603050405020304" charset="0"/>
                <a:cs typeface="Times New Roman" panose="02020603050405020304" charset="0"/>
              </a:rPr>
              <a:t> </a:t>
            </a:r>
            <a:r>
              <a:rPr lang="en-US" sz="3555" b="1" dirty="0">
                <a:solidFill>
                  <a:srgbClr val="1903BD"/>
                </a:solidFill>
                <a:latin typeface="Times New Roman" panose="02020603050405020304" charset="0"/>
                <a:cs typeface="Times New Roman" panose="02020603050405020304" charset="0"/>
              </a:rPr>
              <a:t>THEORY OF CONSTRUCTIVISM AND LEARNER CENTERED TEACHING</a:t>
            </a:r>
          </a:p>
        </p:txBody>
      </p:sp>
      <p:sp>
        <p:nvSpPr>
          <p:cNvPr id="3" name="Subtitle 2"/>
          <p:cNvSpPr>
            <a:spLocks noGrp="1"/>
          </p:cNvSpPr>
          <p:nvPr>
            <p:ph type="subTitle" idx="1"/>
          </p:nvPr>
        </p:nvSpPr>
        <p:spPr>
          <a:xfrm>
            <a:off x="1878330" y="1640840"/>
            <a:ext cx="9912985" cy="4399915"/>
          </a:xfrm>
        </p:spPr>
        <p:txBody>
          <a:bodyPr/>
          <a:lstStyle/>
          <a:p>
            <a:pPr marL="1257300" lvl="2" indent="-342900" algn="just">
              <a:buFont typeface="Wingdings" panose="05000000000000000000" charset="0"/>
              <a:buChar char="v"/>
            </a:pPr>
            <a:r>
              <a:rPr lang="en-US" sz="2800" b="1" dirty="0">
                <a:solidFill>
                  <a:srgbClr val="C00000"/>
                </a:solidFill>
                <a:latin typeface="Times New Roman" pitchFamily="18" charset="0"/>
                <a:cs typeface="Times New Roman" pitchFamily="18" charset="0"/>
              </a:rPr>
              <a:t>Meaning and definitions of </a:t>
            </a:r>
            <a:r>
              <a:rPr lang="en-US" sz="2800" b="1" dirty="0">
                <a:solidFill>
                  <a:srgbClr val="C00000"/>
                </a:solidFill>
                <a:latin typeface="Times New Roman" pitchFamily="18" charset="0"/>
                <a:cs typeface="Times New Roman" pitchFamily="18" charset="0"/>
                <a:sym typeface="+mn-ea"/>
              </a:rPr>
              <a:t>Constructivism</a:t>
            </a:r>
          </a:p>
          <a:p>
            <a:pPr marL="1257300" lvl="2" indent="-342900" algn="just">
              <a:buFont typeface="Wingdings" panose="05000000000000000000" charset="0"/>
              <a:buChar char="v"/>
            </a:pPr>
            <a:r>
              <a:rPr lang="en-US" sz="2800" b="1" dirty="0">
                <a:solidFill>
                  <a:srgbClr val="C00000"/>
                </a:solidFill>
                <a:latin typeface="Times New Roman" pitchFamily="18" charset="0"/>
                <a:cs typeface="Times New Roman" pitchFamily="18" charset="0"/>
              </a:rPr>
              <a:t>The nature of </a:t>
            </a:r>
            <a:r>
              <a:rPr lang="en-US" sz="2800" b="1" dirty="0" smtClean="0">
                <a:solidFill>
                  <a:srgbClr val="C00000"/>
                </a:solidFill>
                <a:latin typeface="Times New Roman" pitchFamily="18" charset="0"/>
                <a:cs typeface="Times New Roman" pitchFamily="18" charset="0"/>
              </a:rPr>
              <a:t>constructivist learners</a:t>
            </a:r>
            <a:endParaRPr lang="en-US" sz="2800" b="1" dirty="0">
              <a:solidFill>
                <a:srgbClr val="C00000"/>
              </a:solidFill>
              <a:latin typeface="Times New Roman" pitchFamily="18" charset="0"/>
              <a:cs typeface="Times New Roman" pitchFamily="18" charset="0"/>
            </a:endParaRPr>
          </a:p>
          <a:p>
            <a:pPr marL="1257300" lvl="2" indent="-342900" algn="just">
              <a:buFont typeface="Wingdings" panose="05000000000000000000" charset="0"/>
              <a:buChar char="v"/>
            </a:pPr>
            <a:r>
              <a:rPr lang="en-US" sz="2800" b="1" dirty="0">
                <a:solidFill>
                  <a:srgbClr val="C00000"/>
                </a:solidFill>
                <a:latin typeface="Times New Roman" pitchFamily="18" charset="0"/>
                <a:cs typeface="Times New Roman" pitchFamily="18" charset="0"/>
              </a:rPr>
              <a:t>The nature of learning process.</a:t>
            </a:r>
          </a:p>
          <a:p>
            <a:pPr marL="2171700" lvl="4" indent="-342900" algn="just">
              <a:buFont typeface="Wingdings" panose="05000000000000000000" charset="0"/>
              <a:buChar char="v"/>
            </a:pPr>
            <a:r>
              <a:rPr lang="en-US" sz="2800" b="1" dirty="0">
                <a:solidFill>
                  <a:srgbClr val="C00000"/>
                </a:solidFill>
                <a:latin typeface="Times New Roman" pitchFamily="18" charset="0"/>
                <a:cs typeface="Times New Roman" pitchFamily="18" charset="0"/>
              </a:rPr>
              <a:t>Pedagogical approaches to constructivism</a:t>
            </a:r>
          </a:p>
          <a:p>
            <a:pPr marL="1257300" lvl="2" indent="-342900" algn="just">
              <a:buFont typeface="Wingdings" panose="05000000000000000000" charset="0"/>
              <a:buChar char="v"/>
            </a:pPr>
            <a:r>
              <a:rPr lang="en-US" sz="2800" b="1" dirty="0">
                <a:solidFill>
                  <a:srgbClr val="C00000"/>
                </a:solidFill>
                <a:latin typeface="Times New Roman" pitchFamily="18" charset="0"/>
                <a:cs typeface="Times New Roman" pitchFamily="18" charset="0"/>
              </a:rPr>
              <a:t>Characteristics of learner -centered teaching and learning</a:t>
            </a:r>
          </a:p>
          <a:p>
            <a:pPr marL="1714500" lvl="3" indent="-342900" algn="just">
              <a:buFont typeface="Wingdings" panose="05000000000000000000" charset="0"/>
              <a:buChar char="v"/>
            </a:pPr>
            <a:r>
              <a:rPr lang="en-US" sz="2800" b="1" dirty="0">
                <a:solidFill>
                  <a:srgbClr val="C00000"/>
                </a:solidFill>
                <a:latin typeface="Times New Roman" pitchFamily="18" charset="0"/>
                <a:cs typeface="Times New Roman" pitchFamily="18" charset="0"/>
              </a:rPr>
              <a:t>Advantages of learner-centered teaching </a:t>
            </a:r>
            <a:r>
              <a:rPr lang="en-US" sz="2800" b="1" dirty="0" err="1">
                <a:solidFill>
                  <a:srgbClr val="C00000"/>
                </a:solidFill>
                <a:latin typeface="Times New Roman" pitchFamily="18" charset="0"/>
                <a:cs typeface="Times New Roman" pitchFamily="18" charset="0"/>
              </a:rPr>
              <a:t>vs</a:t>
            </a:r>
            <a:r>
              <a:rPr lang="en-US" sz="2800" b="1" dirty="0">
                <a:solidFill>
                  <a:srgbClr val="C00000"/>
                </a:solidFill>
                <a:latin typeface="Times New Roman" pitchFamily="18" charset="0"/>
                <a:cs typeface="Times New Roman" pitchFamily="18" charset="0"/>
              </a:rPr>
              <a:t> teacher – centered learning</a:t>
            </a:r>
            <a:r>
              <a:rPr lang="en-US" b="1" dirty="0">
                <a:solidFill>
                  <a:srgbClr val="C00000"/>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solidFill>
                  <a:srgbClr val="C00000"/>
                </a:solidFill>
              </a:rPr>
              <a:t>Key Features:</a:t>
            </a:r>
            <a:endParaRPr lang="en-US" dirty="0">
              <a:solidFill>
                <a:srgbClr val="C00000"/>
              </a:solidFill>
            </a:endParaRPr>
          </a:p>
          <a:p>
            <a:r>
              <a:rPr lang="en-US" dirty="0"/>
              <a:t>Learner-centered approach</a:t>
            </a:r>
          </a:p>
          <a:p>
            <a:r>
              <a:rPr lang="en-US" dirty="0"/>
              <a:t>Active participation in learning</a:t>
            </a:r>
          </a:p>
          <a:p>
            <a:r>
              <a:rPr lang="en-US" dirty="0"/>
              <a:t>Use of real-life problems and contexts</a:t>
            </a:r>
          </a:p>
          <a:p>
            <a:r>
              <a:rPr lang="en-US" dirty="0"/>
              <a:t>Collaboration and social interaction</a:t>
            </a:r>
          </a:p>
          <a:p>
            <a:r>
              <a:rPr lang="en-US" dirty="0"/>
              <a:t>Reflection and critical thinking</a:t>
            </a:r>
          </a:p>
          <a:p>
            <a:r>
              <a:rPr lang="en-US" dirty="0"/>
              <a:t>Teacher as a facilitator, not a transmitter of knowledge</a:t>
            </a:r>
          </a:p>
          <a:p>
            <a:endParaRPr lang="en-IN" dirty="0"/>
          </a:p>
        </p:txBody>
      </p:sp>
    </p:spTree>
    <p:extLst>
      <p:ext uri="{BB962C8B-B14F-4D97-AF65-F5344CB8AC3E}">
        <p14:creationId xmlns:p14="http://schemas.microsoft.com/office/powerpoint/2010/main" val="308634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83326"/>
            <a:ext cx="10972800" cy="5644424"/>
          </a:xfrm>
        </p:spPr>
        <p:txBody>
          <a:bodyPr/>
          <a:lstStyle/>
          <a:p>
            <a:pPr marL="0" indent="0" algn="just">
              <a:buNone/>
            </a:pPr>
            <a:r>
              <a:rPr lang="en-US" sz="2600" b="1" dirty="0">
                <a:latin typeface="Times New Roman" pitchFamily="18" charset="0"/>
                <a:cs typeface="Times New Roman" pitchFamily="18" charset="0"/>
              </a:rPr>
              <a:t>Problem-Based Learning (PBL)</a:t>
            </a:r>
          </a:p>
          <a:p>
            <a:pPr lvl="1" algn="just"/>
            <a:r>
              <a:rPr lang="en-US" sz="2600" dirty="0">
                <a:latin typeface="Times New Roman" pitchFamily="18" charset="0"/>
                <a:cs typeface="Times New Roman" pitchFamily="18" charset="0"/>
              </a:rPr>
              <a:t>Students are given </a:t>
            </a:r>
            <a:r>
              <a:rPr lang="en-US" sz="2600" b="1" dirty="0">
                <a:latin typeface="Times New Roman" pitchFamily="18" charset="0"/>
                <a:cs typeface="Times New Roman" pitchFamily="18" charset="0"/>
              </a:rPr>
              <a:t>real-life problems</a:t>
            </a:r>
            <a:r>
              <a:rPr lang="en-US" sz="2600" dirty="0">
                <a:latin typeface="Times New Roman" pitchFamily="18" charset="0"/>
                <a:cs typeface="Times New Roman" pitchFamily="18" charset="0"/>
              </a:rPr>
              <a:t> to solve.</a:t>
            </a:r>
          </a:p>
          <a:p>
            <a:pPr lvl="1" algn="just"/>
            <a:r>
              <a:rPr lang="en-US" sz="2600" dirty="0">
                <a:latin typeface="Times New Roman" pitchFamily="18" charset="0"/>
                <a:cs typeface="Times New Roman" pitchFamily="18" charset="0"/>
              </a:rPr>
              <a:t>Encourages critical thinking, inquiry, and teamwork.</a:t>
            </a:r>
          </a:p>
          <a:p>
            <a:pPr marL="0" indent="0" algn="just">
              <a:buNone/>
            </a:pPr>
            <a:r>
              <a:rPr lang="en-US" sz="2600" b="1" dirty="0">
                <a:latin typeface="Times New Roman" pitchFamily="18" charset="0"/>
                <a:cs typeface="Times New Roman" pitchFamily="18" charset="0"/>
              </a:rPr>
              <a:t>Project-Based Learning</a:t>
            </a:r>
          </a:p>
          <a:p>
            <a:pPr lvl="1" algn="just"/>
            <a:r>
              <a:rPr lang="en-US" sz="2600" dirty="0">
                <a:latin typeface="Times New Roman" pitchFamily="18" charset="0"/>
                <a:cs typeface="Times New Roman" pitchFamily="18" charset="0"/>
              </a:rPr>
              <a:t>Learners work on a </a:t>
            </a:r>
            <a:r>
              <a:rPr lang="en-US" sz="2600" b="1" dirty="0">
                <a:latin typeface="Times New Roman" pitchFamily="18" charset="0"/>
                <a:cs typeface="Times New Roman" pitchFamily="18" charset="0"/>
              </a:rPr>
              <a:t>long-term project</a:t>
            </a:r>
            <a:r>
              <a:rPr lang="en-US" sz="2600" dirty="0">
                <a:latin typeface="Times New Roman" pitchFamily="18" charset="0"/>
                <a:cs typeface="Times New Roman" pitchFamily="18" charset="0"/>
              </a:rPr>
              <a:t> that integrates multiple subjects.</a:t>
            </a:r>
          </a:p>
          <a:p>
            <a:pPr lvl="1" algn="just"/>
            <a:r>
              <a:rPr lang="en-US" sz="2600" dirty="0">
                <a:latin typeface="Times New Roman" pitchFamily="18" charset="0"/>
                <a:cs typeface="Times New Roman" pitchFamily="18" charset="0"/>
              </a:rPr>
              <a:t>Promotes creativity, planning, collaboration, and presentation skills.</a:t>
            </a:r>
          </a:p>
          <a:p>
            <a:pPr marL="0" indent="0" algn="just">
              <a:buNone/>
            </a:pPr>
            <a:r>
              <a:rPr lang="en-US" sz="2600" b="1" dirty="0">
                <a:latin typeface="Times New Roman" pitchFamily="18" charset="0"/>
                <a:cs typeface="Times New Roman" pitchFamily="18" charset="0"/>
              </a:rPr>
              <a:t>Discovery Learning</a:t>
            </a:r>
          </a:p>
          <a:p>
            <a:pPr lvl="1" algn="just"/>
            <a:r>
              <a:rPr lang="en-US" sz="2600" dirty="0">
                <a:latin typeface="Times New Roman" pitchFamily="18" charset="0"/>
                <a:cs typeface="Times New Roman" pitchFamily="18" charset="0"/>
              </a:rPr>
              <a:t>Students learn through </a:t>
            </a:r>
            <a:r>
              <a:rPr lang="en-US" sz="2600" b="1" dirty="0">
                <a:latin typeface="Times New Roman" pitchFamily="18" charset="0"/>
                <a:cs typeface="Times New Roman" pitchFamily="18" charset="0"/>
              </a:rPr>
              <a:t>exploration and experimentation</a:t>
            </a:r>
            <a:r>
              <a:rPr lang="en-US" sz="2600" dirty="0">
                <a:latin typeface="Times New Roman" pitchFamily="18" charset="0"/>
                <a:cs typeface="Times New Roman" pitchFamily="18" charset="0"/>
              </a:rPr>
              <a:t> rather than direct instruction.</a:t>
            </a:r>
          </a:p>
          <a:p>
            <a:pPr lvl="1" algn="just"/>
            <a:r>
              <a:rPr lang="en-US" sz="2600" dirty="0">
                <a:latin typeface="Times New Roman" pitchFamily="18" charset="0"/>
                <a:cs typeface="Times New Roman" pitchFamily="18" charset="0"/>
              </a:rPr>
              <a:t>Encourages curiosity and self-directed learning.</a:t>
            </a:r>
          </a:p>
          <a:p>
            <a:pPr marL="0" indent="0" algn="just">
              <a:buNone/>
            </a:pPr>
            <a:r>
              <a:rPr lang="en-US" sz="2600" b="1" dirty="0">
                <a:latin typeface="Times New Roman" pitchFamily="18" charset="0"/>
                <a:cs typeface="Times New Roman" pitchFamily="18" charset="0"/>
              </a:rPr>
              <a:t>Collaborative/Cooperative Learning</a:t>
            </a:r>
          </a:p>
          <a:p>
            <a:pPr lvl="1" algn="just"/>
            <a:r>
              <a:rPr lang="en-US" sz="2600" dirty="0">
                <a:latin typeface="Times New Roman" pitchFamily="18" charset="0"/>
                <a:cs typeface="Times New Roman" pitchFamily="18" charset="0"/>
              </a:rPr>
              <a:t>Students work in </a:t>
            </a:r>
            <a:r>
              <a:rPr lang="en-US" sz="2600" b="1" dirty="0">
                <a:latin typeface="Times New Roman" pitchFamily="18" charset="0"/>
                <a:cs typeface="Times New Roman" pitchFamily="18" charset="0"/>
              </a:rPr>
              <a:t>groups</a:t>
            </a:r>
            <a:r>
              <a:rPr lang="en-US" sz="2600" dirty="0">
                <a:latin typeface="Times New Roman" pitchFamily="18" charset="0"/>
                <a:cs typeface="Times New Roman" pitchFamily="18" charset="0"/>
              </a:rPr>
              <a:t> to solve problems or complete tasks.</a:t>
            </a:r>
          </a:p>
          <a:p>
            <a:pPr lvl="1" algn="just"/>
            <a:r>
              <a:rPr lang="en-US" sz="2600" dirty="0">
                <a:latin typeface="Times New Roman" pitchFamily="18" charset="0"/>
                <a:cs typeface="Times New Roman" pitchFamily="18" charset="0"/>
              </a:rPr>
              <a:t>Enhances communication, teamwork, and peer learning.</a:t>
            </a:r>
          </a:p>
          <a:p>
            <a:pPr algn="just"/>
            <a:endParaRPr lang="en-IN" sz="2600" dirty="0">
              <a:latin typeface="Times New Roman" pitchFamily="18" charset="0"/>
              <a:cs typeface="Times New Roman" pitchFamily="18" charset="0"/>
            </a:endParaRPr>
          </a:p>
        </p:txBody>
      </p:sp>
    </p:spTree>
    <p:extLst>
      <p:ext uri="{BB962C8B-B14F-4D97-AF65-F5344CB8AC3E}">
        <p14:creationId xmlns:p14="http://schemas.microsoft.com/office/powerpoint/2010/main" val="630323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4949"/>
            <a:ext cx="9762309" cy="679268"/>
          </a:xfrm>
        </p:spPr>
        <p:txBody>
          <a:bodyPr/>
          <a:lstStyle/>
          <a:p>
            <a:pPr algn="ctr"/>
            <a:r>
              <a:rPr lang="en-US" b="1" dirty="0" smtClean="0"/>
              <a:t/>
            </a:r>
            <a:br>
              <a:rPr lang="en-US" b="1" dirty="0" smtClean="0"/>
            </a:br>
            <a:r>
              <a:rPr lang="en-US" b="1" dirty="0" smtClean="0">
                <a:solidFill>
                  <a:srgbClr val="C00000"/>
                </a:solidFill>
                <a:latin typeface="Times New Roman" pitchFamily="18" charset="0"/>
                <a:cs typeface="Times New Roman" pitchFamily="18" charset="0"/>
              </a:rPr>
              <a:t>Learner-Centered </a:t>
            </a:r>
            <a:r>
              <a:rPr lang="en-US" b="1" dirty="0">
                <a:solidFill>
                  <a:srgbClr val="C00000"/>
                </a:solidFill>
                <a:latin typeface="Times New Roman" pitchFamily="18" charset="0"/>
                <a:cs typeface="Times New Roman" pitchFamily="18" charset="0"/>
              </a:rPr>
              <a:t>Teaching and Learning</a:t>
            </a:r>
            <a:r>
              <a:rPr lang="en-US" b="1" dirty="0"/>
              <a:t/>
            </a:r>
            <a:br>
              <a:rPr lang="en-US" b="1" dirty="0"/>
            </a:br>
            <a:endParaRPr lang="en-IN" dirty="0"/>
          </a:p>
        </p:txBody>
      </p:sp>
      <p:sp>
        <p:nvSpPr>
          <p:cNvPr id="3" name="Content Placeholder 2"/>
          <p:cNvSpPr>
            <a:spLocks noGrp="1"/>
          </p:cNvSpPr>
          <p:nvPr>
            <p:ph idx="1"/>
          </p:nvPr>
        </p:nvSpPr>
        <p:spPr/>
        <p:txBody>
          <a:bodyPr/>
          <a:lstStyle/>
          <a:p>
            <a:pPr marL="0" indent="0" algn="just">
              <a:buNone/>
            </a:pPr>
            <a:r>
              <a:rPr lang="en-US" sz="2800" b="1" dirty="0" smtClean="0">
                <a:solidFill>
                  <a:srgbClr val="C00000"/>
                </a:solidFill>
                <a:latin typeface="Times New Roman" pitchFamily="18" charset="0"/>
                <a:cs typeface="Times New Roman" pitchFamily="18" charset="0"/>
              </a:rPr>
              <a:t>Meaning</a:t>
            </a:r>
            <a:endParaRPr lang="en-US" sz="2800" b="1" dirty="0">
              <a:solidFill>
                <a:srgbClr val="C00000"/>
              </a:solidFill>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Learner-centered teaching and learning is an </a:t>
            </a:r>
            <a:r>
              <a:rPr lang="en-US" sz="2800" b="1" dirty="0">
                <a:latin typeface="Times New Roman" pitchFamily="18" charset="0"/>
                <a:cs typeface="Times New Roman" pitchFamily="18" charset="0"/>
              </a:rPr>
              <a:t>educational approach</a:t>
            </a:r>
            <a:r>
              <a:rPr lang="en-US" sz="2800" dirty="0">
                <a:latin typeface="Times New Roman" pitchFamily="18" charset="0"/>
                <a:cs typeface="Times New Roman" pitchFamily="18" charset="0"/>
              </a:rPr>
              <a:t> that focuses on the needs, abilities, interests, and learning styles of students</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It shifts the role of the teacher from being a </a:t>
            </a:r>
            <a:r>
              <a:rPr lang="en-US" sz="2800" b="1" dirty="0">
                <a:latin typeface="Times New Roman" pitchFamily="18" charset="0"/>
                <a:cs typeface="Times New Roman" pitchFamily="18" charset="0"/>
              </a:rPr>
              <a:t>knowledge-giver</a:t>
            </a:r>
            <a:r>
              <a:rPr lang="en-US" sz="2800" dirty="0">
                <a:latin typeface="Times New Roman" pitchFamily="18" charset="0"/>
                <a:cs typeface="Times New Roman" pitchFamily="18" charset="0"/>
              </a:rPr>
              <a:t> to a </a:t>
            </a:r>
            <a:r>
              <a:rPr lang="en-US" sz="2800" b="1" dirty="0">
                <a:latin typeface="Times New Roman" pitchFamily="18" charset="0"/>
                <a:cs typeface="Times New Roman" pitchFamily="18" charset="0"/>
              </a:rPr>
              <a:t>facilitator and guide</a:t>
            </a:r>
            <a:r>
              <a:rPr lang="en-US" sz="2800" dirty="0">
                <a:latin typeface="Times New Roman" pitchFamily="18" charset="0"/>
                <a:cs typeface="Times New Roman" pitchFamily="18" charset="0"/>
              </a:rPr>
              <a:t>, while students take an active role in constructing their own knowledge.</a:t>
            </a:r>
          </a:p>
          <a:p>
            <a:pPr marL="0" indent="0" algn="just">
              <a:buNone/>
            </a:pP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3753895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0" y="600891"/>
            <a:ext cx="4167051" cy="875212"/>
          </a:xfrm>
        </p:spPr>
        <p:txBody>
          <a:bodyPr/>
          <a:lstStyle/>
          <a:p>
            <a:pPr algn="ctr"/>
            <a:r>
              <a:rPr lang="en-US" b="1" dirty="0" smtClean="0"/>
              <a:t/>
            </a:r>
            <a:br>
              <a:rPr lang="en-US" b="1" dirty="0" smtClean="0"/>
            </a:br>
            <a:r>
              <a:rPr lang="en-US" b="1" dirty="0"/>
              <a:t/>
            </a:r>
            <a:br>
              <a:rPr lang="en-US" b="1" dirty="0"/>
            </a:br>
            <a:r>
              <a:rPr lang="en-US" sz="3200" b="1" dirty="0" smtClean="0">
                <a:solidFill>
                  <a:srgbClr val="C00000"/>
                </a:solidFill>
                <a:latin typeface="Times New Roman" pitchFamily="18" charset="0"/>
                <a:cs typeface="Times New Roman" pitchFamily="18" charset="0"/>
              </a:rPr>
              <a:t>Definition</a:t>
            </a:r>
            <a:r>
              <a:rPr lang="en-US" sz="3200" b="1" dirty="0">
                <a:solidFill>
                  <a:srgbClr val="C00000"/>
                </a:solidFill>
                <a:latin typeface="Times New Roman" pitchFamily="18" charset="0"/>
                <a:cs typeface="Times New Roman" pitchFamily="18" charset="0"/>
              </a:rPr>
              <a:t/>
            </a:r>
            <a:br>
              <a:rPr lang="en-US" sz="3200" b="1" dirty="0">
                <a:solidFill>
                  <a:srgbClr val="C00000"/>
                </a:solidFill>
                <a:latin typeface="Times New Roman" pitchFamily="18" charset="0"/>
                <a:cs typeface="Times New Roman" pitchFamily="18" charset="0"/>
              </a:rPr>
            </a:br>
            <a:endParaRPr lang="en-IN" sz="32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2129246"/>
            <a:ext cx="10972800" cy="3998504"/>
          </a:xfrm>
        </p:spPr>
        <p:txBody>
          <a:bodyPr/>
          <a:lstStyle/>
          <a:p>
            <a:pPr algn="just">
              <a:lnSpc>
                <a:spcPct val="150000"/>
              </a:lnSpc>
            </a:pP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Learner-centered teaching and learning is an approach where the emphasis is placed on the learner’s active participation, responsibility, and engagement in the learning process, with the teacher acting as a facilitator who guides, supports, and motivates.”</a:t>
            </a:r>
          </a:p>
          <a:p>
            <a:pPr algn="just">
              <a:lnSpc>
                <a:spcPct val="150000"/>
              </a:lnSpc>
            </a:pP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1481209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5634" y="190500"/>
            <a:ext cx="6257109" cy="582613"/>
          </a:xfrm>
        </p:spPr>
        <p:txBody>
          <a:bodyPr/>
          <a:lstStyle/>
          <a:p>
            <a:pPr algn="ctr"/>
            <a:r>
              <a:rPr lang="en-US" b="1" dirty="0" smtClean="0"/>
              <a:t/>
            </a:r>
            <a:br>
              <a:rPr lang="en-US" b="1" dirty="0" smtClean="0"/>
            </a:br>
            <a:r>
              <a:rPr lang="en-US" b="1" dirty="0" smtClean="0">
                <a:solidFill>
                  <a:srgbClr val="C00000"/>
                </a:solidFill>
                <a:latin typeface="Times New Roman" pitchFamily="18" charset="0"/>
                <a:cs typeface="Times New Roman" pitchFamily="18" charset="0"/>
              </a:rPr>
              <a:t>Characteristics</a:t>
            </a:r>
            <a:r>
              <a:rPr lang="en-US" b="1" dirty="0">
                <a:solidFill>
                  <a:srgbClr val="C00000"/>
                </a:solidFill>
                <a:latin typeface="Times New Roman" pitchFamily="18" charset="0"/>
                <a:cs typeface="Times New Roman" pitchFamily="18" charset="0"/>
              </a:rPr>
              <a:t/>
            </a:r>
            <a:br>
              <a:rPr lang="en-US" b="1" dirty="0">
                <a:solidFill>
                  <a:srgbClr val="C00000"/>
                </a:solidFill>
                <a:latin typeface="Times New Roman" pitchFamily="18" charset="0"/>
                <a:cs typeface="Times New Roman" pitchFamily="18" charset="0"/>
              </a:rPr>
            </a:br>
            <a:endParaRPr lang="en-IN"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800" b="1" dirty="0" smtClean="0">
                <a:latin typeface="Times New Roman" pitchFamily="18" charset="0"/>
                <a:cs typeface="Times New Roman" pitchFamily="18" charset="0"/>
              </a:rPr>
              <a:t>Active </a:t>
            </a:r>
            <a:r>
              <a:rPr lang="en-US" sz="2800" b="1" dirty="0">
                <a:latin typeface="Times New Roman" pitchFamily="18" charset="0"/>
                <a:cs typeface="Times New Roman" pitchFamily="18" charset="0"/>
              </a:rPr>
              <a:t>Participation</a:t>
            </a:r>
            <a:r>
              <a:rPr lang="en-US" sz="2800" dirty="0">
                <a:latin typeface="Times New Roman" pitchFamily="18" charset="0"/>
                <a:cs typeface="Times New Roman" pitchFamily="18" charset="0"/>
              </a:rPr>
              <a:t> – Students are actively involved in learning activities.</a:t>
            </a:r>
          </a:p>
          <a:p>
            <a:r>
              <a:rPr lang="en-US" sz="2800" b="1" dirty="0">
                <a:latin typeface="Times New Roman" pitchFamily="18" charset="0"/>
                <a:cs typeface="Times New Roman" pitchFamily="18" charset="0"/>
              </a:rPr>
              <a:t>Learner Autonomy</a:t>
            </a:r>
            <a:r>
              <a:rPr lang="en-US" sz="2800" dirty="0">
                <a:latin typeface="Times New Roman" pitchFamily="18" charset="0"/>
                <a:cs typeface="Times New Roman" pitchFamily="18" charset="0"/>
              </a:rPr>
              <a:t> – Encourages self-directed learning and decision-making.</a:t>
            </a:r>
          </a:p>
          <a:p>
            <a:r>
              <a:rPr lang="en-US" sz="2800" b="1" dirty="0">
                <a:latin typeface="Times New Roman" pitchFamily="18" charset="0"/>
                <a:cs typeface="Times New Roman" pitchFamily="18" charset="0"/>
              </a:rPr>
              <a:t>Collaborative Learning</a:t>
            </a:r>
            <a:r>
              <a:rPr lang="en-US" sz="2800" dirty="0">
                <a:latin typeface="Times New Roman" pitchFamily="18" charset="0"/>
                <a:cs typeface="Times New Roman" pitchFamily="18" charset="0"/>
              </a:rPr>
              <a:t> – Peer interaction, group discussions, teamwork.</a:t>
            </a:r>
          </a:p>
          <a:p>
            <a:r>
              <a:rPr lang="en-US" sz="2800" b="1" dirty="0">
                <a:latin typeface="Times New Roman" pitchFamily="18" charset="0"/>
                <a:cs typeface="Times New Roman" pitchFamily="18" charset="0"/>
              </a:rPr>
              <a:t>Personalized Learning</a:t>
            </a:r>
            <a:r>
              <a:rPr lang="en-US" sz="2800" dirty="0">
                <a:latin typeface="Times New Roman" pitchFamily="18" charset="0"/>
                <a:cs typeface="Times New Roman" pitchFamily="18" charset="0"/>
              </a:rPr>
              <a:t> – Focuses on learners’ interests, abilities, and pace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977261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1" y="281940"/>
            <a:ext cx="6583680" cy="582613"/>
          </a:xfrm>
        </p:spPr>
        <p:txBody>
          <a:bodyPr/>
          <a:lstStyle/>
          <a:p>
            <a:pPr algn="ct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Characteristics</a:t>
            </a:r>
            <a:r>
              <a:rPr lang="en-US" b="1" dirty="0">
                <a:solidFill>
                  <a:srgbClr val="C00000"/>
                </a:solidFill>
                <a:latin typeface="Times New Roman" pitchFamily="18" charset="0"/>
                <a:cs typeface="Times New Roman" pitchFamily="18" charset="0"/>
              </a:rPr>
              <a:t/>
            </a:r>
            <a:br>
              <a:rPr lang="en-US" b="1" dirty="0">
                <a:solidFill>
                  <a:srgbClr val="C00000"/>
                </a:solidFill>
                <a:latin typeface="Times New Roman" pitchFamily="18" charset="0"/>
                <a:cs typeface="Times New Roman" pitchFamily="18" charset="0"/>
              </a:rPr>
            </a:br>
            <a:endParaRPr lang="en-IN" dirty="0"/>
          </a:p>
        </p:txBody>
      </p:sp>
      <p:sp>
        <p:nvSpPr>
          <p:cNvPr id="3" name="Content Placeholder 2"/>
          <p:cNvSpPr>
            <a:spLocks noGrp="1"/>
          </p:cNvSpPr>
          <p:nvPr>
            <p:ph idx="1"/>
          </p:nvPr>
        </p:nvSpPr>
        <p:spPr>
          <a:xfrm>
            <a:off x="609600" y="1371600"/>
            <a:ext cx="10972800" cy="4756150"/>
          </a:xfrm>
        </p:spPr>
        <p:txBody>
          <a:bodyPr/>
          <a:lstStyle/>
          <a:p>
            <a:r>
              <a:rPr lang="en-US" b="1" dirty="0">
                <a:latin typeface="Times New Roman" pitchFamily="18" charset="0"/>
                <a:cs typeface="Times New Roman" pitchFamily="18" charset="0"/>
              </a:rPr>
              <a:t>Teacher as Facilitator</a:t>
            </a:r>
            <a:r>
              <a:rPr lang="en-US" dirty="0">
                <a:latin typeface="Times New Roman" pitchFamily="18" charset="0"/>
                <a:cs typeface="Times New Roman" pitchFamily="18" charset="0"/>
              </a:rPr>
              <a:t> – Teacher guides, supports, and motivates instead of just delivering content.</a:t>
            </a:r>
          </a:p>
          <a:p>
            <a:r>
              <a:rPr lang="en-US" b="1" dirty="0">
                <a:latin typeface="Times New Roman" pitchFamily="18" charset="0"/>
                <a:cs typeface="Times New Roman" pitchFamily="18" charset="0"/>
              </a:rPr>
              <a:t>Critical Thinking &amp; Problem Solving</a:t>
            </a:r>
            <a:r>
              <a:rPr lang="en-US" dirty="0">
                <a:latin typeface="Times New Roman" pitchFamily="18" charset="0"/>
                <a:cs typeface="Times New Roman" pitchFamily="18" charset="0"/>
              </a:rPr>
              <a:t> – Emphasis on inquiry, creativity, and reasoning.</a:t>
            </a:r>
          </a:p>
          <a:p>
            <a:r>
              <a:rPr lang="en-US" b="1" dirty="0">
                <a:latin typeface="Times New Roman" pitchFamily="18" charset="0"/>
                <a:cs typeface="Times New Roman" pitchFamily="18" charset="0"/>
              </a:rPr>
              <a:t>Experiential Learning</a:t>
            </a:r>
            <a:r>
              <a:rPr lang="en-US" dirty="0">
                <a:latin typeface="Times New Roman" pitchFamily="18" charset="0"/>
                <a:cs typeface="Times New Roman" pitchFamily="18" charset="0"/>
              </a:rPr>
              <a:t> – Learning through experiences, projects, and real-life tasks.</a:t>
            </a:r>
          </a:p>
          <a:p>
            <a:r>
              <a:rPr lang="en-US" b="1" dirty="0">
                <a:latin typeface="Times New Roman" pitchFamily="18" charset="0"/>
                <a:cs typeface="Times New Roman" pitchFamily="18" charset="0"/>
              </a:rPr>
              <a:t>Continuous Feedback</a:t>
            </a:r>
            <a:r>
              <a:rPr lang="en-US" dirty="0">
                <a:latin typeface="Times New Roman" pitchFamily="18" charset="0"/>
                <a:cs typeface="Times New Roman" pitchFamily="18" charset="0"/>
              </a:rPr>
              <a:t> – Ongoing assessment and reflection help improve learning.</a:t>
            </a:r>
          </a:p>
          <a:p>
            <a:endParaRPr lang="en-IN"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825490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9932126" cy="671649"/>
          </a:xfrm>
        </p:spPr>
        <p:txBody>
          <a:bodyPr/>
          <a:lstStyle/>
          <a:p>
            <a:pPr algn="ctr"/>
            <a:r>
              <a:rPr lang="en-US" b="1" dirty="0" smtClean="0"/>
              <a:t/>
            </a:r>
            <a:br>
              <a:rPr lang="en-US" b="1" dirty="0" smtClean="0"/>
            </a:br>
            <a:r>
              <a:rPr lang="en-US" b="1" dirty="0" smtClean="0">
                <a:solidFill>
                  <a:srgbClr val="C00000"/>
                </a:solidFill>
              </a:rPr>
              <a:t>Learner-Centered </a:t>
            </a:r>
            <a:r>
              <a:rPr lang="en-US" b="1" dirty="0">
                <a:solidFill>
                  <a:srgbClr val="C00000"/>
                </a:solidFill>
              </a:rPr>
              <a:t>Teaching – Advantages</a:t>
            </a:r>
            <a:br>
              <a:rPr lang="en-US" b="1" dirty="0">
                <a:solidFill>
                  <a:srgbClr val="C00000"/>
                </a:solidFill>
              </a:rPr>
            </a:br>
            <a:endParaRPr lang="en-IN" dirty="0">
              <a:solidFill>
                <a:srgbClr val="C00000"/>
              </a:solidFill>
            </a:endParaRPr>
          </a:p>
        </p:txBody>
      </p:sp>
      <p:sp>
        <p:nvSpPr>
          <p:cNvPr id="3" name="Content Placeholder 2"/>
          <p:cNvSpPr>
            <a:spLocks noGrp="1"/>
          </p:cNvSpPr>
          <p:nvPr>
            <p:ph idx="1"/>
          </p:nvPr>
        </p:nvSpPr>
        <p:spPr/>
        <p:txBody>
          <a:bodyPr/>
          <a:lstStyle/>
          <a:p>
            <a:pPr algn="just">
              <a:buFont typeface="Wingdings" pitchFamily="2" charset="2"/>
              <a:buChar char="ü"/>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Active engagement</a:t>
            </a:r>
            <a:r>
              <a:rPr lang="en-US" sz="2800" dirty="0">
                <a:latin typeface="Times New Roman" pitchFamily="18" charset="0"/>
                <a:cs typeface="Times New Roman" pitchFamily="18" charset="0"/>
              </a:rPr>
              <a:t> – Students participate and construct knowledge</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Develops critical thinking</a:t>
            </a:r>
            <a:r>
              <a:rPr lang="en-US" sz="2800" dirty="0">
                <a:latin typeface="Times New Roman" pitchFamily="18" charset="0"/>
                <a:cs typeface="Times New Roman" pitchFamily="18" charset="0"/>
              </a:rPr>
              <a:t> – Encourages problem-solving and </a:t>
            </a:r>
            <a:r>
              <a:rPr lang="en-US" sz="2800" dirty="0" smtClean="0">
                <a:latin typeface="Times New Roman" pitchFamily="18" charset="0"/>
                <a:cs typeface="Times New Roman" pitchFamily="18" charset="0"/>
              </a:rPr>
              <a:t>creativity.</a:t>
            </a:r>
          </a:p>
          <a:p>
            <a:pPr algn="just">
              <a:buFont typeface="Wingdings" pitchFamily="2" charset="2"/>
              <a:buChar char="ü"/>
            </a:pPr>
            <a:r>
              <a:rPr lang="en-US" sz="2800" b="1" dirty="0" smtClean="0">
                <a:latin typeface="Times New Roman" pitchFamily="18" charset="0"/>
                <a:cs typeface="Times New Roman" pitchFamily="18" charset="0"/>
              </a:rPr>
              <a:t>Personalized </a:t>
            </a:r>
            <a:r>
              <a:rPr lang="en-US" sz="2800" b="1" dirty="0">
                <a:latin typeface="Times New Roman" pitchFamily="18" charset="0"/>
                <a:cs typeface="Times New Roman" pitchFamily="18" charset="0"/>
              </a:rPr>
              <a:t>learning</a:t>
            </a:r>
            <a:r>
              <a:rPr lang="en-US" sz="2800" dirty="0">
                <a:latin typeface="Times New Roman" pitchFamily="18" charset="0"/>
                <a:cs typeface="Times New Roman" pitchFamily="18" charset="0"/>
              </a:rPr>
              <a:t> – Adapts to students’ needs, pace, and interests</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Promotes collaboration</a:t>
            </a:r>
            <a:r>
              <a:rPr lang="en-US" sz="2800" dirty="0">
                <a:latin typeface="Times New Roman" pitchFamily="18" charset="0"/>
                <a:cs typeface="Times New Roman" pitchFamily="18" charset="0"/>
              </a:rPr>
              <a:t> – Group discussions, teamwork, and peer </a:t>
            </a:r>
            <a:r>
              <a:rPr lang="en-US" sz="2800" dirty="0" smtClean="0">
                <a:latin typeface="Times New Roman" pitchFamily="18" charset="0"/>
                <a:cs typeface="Times New Roman" pitchFamily="18" charset="0"/>
              </a:rPr>
              <a:t>learning.</a:t>
            </a:r>
          </a:p>
          <a:p>
            <a:pPr algn="just">
              <a:buFont typeface="Wingdings" pitchFamily="2" charset="2"/>
              <a:buChar char="ü"/>
            </a:pPr>
            <a:r>
              <a:rPr lang="en-US" sz="2800" b="1" dirty="0" smtClean="0">
                <a:latin typeface="Times New Roman" pitchFamily="18" charset="0"/>
                <a:cs typeface="Times New Roman" pitchFamily="18" charset="0"/>
              </a:rPr>
              <a:t>Improves </a:t>
            </a:r>
            <a:r>
              <a:rPr lang="en-US" sz="2800" b="1" dirty="0">
                <a:latin typeface="Times New Roman" pitchFamily="18" charset="0"/>
                <a:cs typeface="Times New Roman" pitchFamily="18" charset="0"/>
              </a:rPr>
              <a:t>motivation</a:t>
            </a:r>
            <a:r>
              <a:rPr lang="en-US" sz="2800" dirty="0">
                <a:latin typeface="Times New Roman" pitchFamily="18" charset="0"/>
                <a:cs typeface="Times New Roman" pitchFamily="18" charset="0"/>
              </a:rPr>
              <a:t> – Students feel ownership of their learning</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Encourages lifelong learning</a:t>
            </a:r>
            <a:r>
              <a:rPr lang="en-US" sz="2800" dirty="0">
                <a:latin typeface="Times New Roman" pitchFamily="18" charset="0"/>
                <a:cs typeface="Times New Roman" pitchFamily="18" charset="0"/>
              </a:rPr>
              <a:t> – Builds self-directed learning skills</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Focus on skills</a:t>
            </a:r>
            <a:r>
              <a:rPr lang="en-US" sz="2800" dirty="0">
                <a:latin typeface="Times New Roman" pitchFamily="18" charset="0"/>
                <a:cs typeface="Times New Roman" pitchFamily="18" charset="0"/>
              </a:rPr>
              <a:t> – Communication, cooperation, and decision-making.</a:t>
            </a:r>
          </a:p>
          <a:p>
            <a:pPr algn="just"/>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707824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336" y="190500"/>
            <a:ext cx="9679577" cy="582613"/>
          </a:xfrm>
        </p:spPr>
        <p:txBody>
          <a:bodyPr/>
          <a:lstStyle/>
          <a:p>
            <a:pPr algn="ctr"/>
            <a:r>
              <a:rPr lang="en-US" b="1" dirty="0" smtClean="0"/>
              <a:t/>
            </a:r>
            <a:br>
              <a:rPr lang="en-US" b="1" dirty="0" smtClean="0"/>
            </a:br>
            <a:r>
              <a:rPr lang="en-US" b="1" dirty="0" smtClean="0">
                <a:solidFill>
                  <a:srgbClr val="C00000"/>
                </a:solidFill>
              </a:rPr>
              <a:t>Teacher-Centered </a:t>
            </a:r>
            <a:r>
              <a:rPr lang="en-US" b="1" dirty="0">
                <a:solidFill>
                  <a:srgbClr val="C00000"/>
                </a:solidFill>
              </a:rPr>
              <a:t>Learning – Advantages</a:t>
            </a:r>
            <a:r>
              <a:rPr lang="en-US" b="1" dirty="0"/>
              <a:t/>
            </a:r>
            <a:br>
              <a:rPr lang="en-US" b="1" dirty="0"/>
            </a:br>
            <a:endParaRPr lang="en-IN" dirty="0"/>
          </a:p>
        </p:txBody>
      </p:sp>
      <p:sp>
        <p:nvSpPr>
          <p:cNvPr id="3" name="Content Placeholder 2"/>
          <p:cNvSpPr>
            <a:spLocks noGrp="1"/>
          </p:cNvSpPr>
          <p:nvPr>
            <p:ph idx="1"/>
          </p:nvPr>
        </p:nvSpPr>
        <p:spPr/>
        <p:txBody>
          <a:bodyPr/>
          <a:lstStyle/>
          <a:p>
            <a:pPr algn="just">
              <a:lnSpc>
                <a:spcPct val="150000"/>
              </a:lnSpc>
              <a:buFont typeface="Wingdings" pitchFamily="2" charset="2"/>
              <a:buChar char="v"/>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Efficient for large groups</a:t>
            </a:r>
            <a:r>
              <a:rPr lang="en-US" sz="2800" dirty="0">
                <a:latin typeface="Times New Roman" pitchFamily="18" charset="0"/>
                <a:cs typeface="Times New Roman" pitchFamily="18" charset="0"/>
              </a:rPr>
              <a:t> – Easy to manage and deliver to many </a:t>
            </a:r>
            <a:r>
              <a:rPr lang="en-US" sz="2800" dirty="0" smtClean="0">
                <a:latin typeface="Times New Roman" pitchFamily="18" charset="0"/>
                <a:cs typeface="Times New Roman" pitchFamily="18" charset="0"/>
              </a:rPr>
              <a:t>students.</a:t>
            </a:r>
          </a:p>
          <a:p>
            <a:pPr algn="just">
              <a:lnSpc>
                <a:spcPct val="150000"/>
              </a:lnSpc>
              <a:buFont typeface="Wingdings" pitchFamily="2" charset="2"/>
              <a:buChar char="v"/>
            </a:pPr>
            <a:r>
              <a:rPr lang="en-US" sz="2800" b="1" dirty="0" smtClean="0">
                <a:latin typeface="Times New Roman" pitchFamily="18" charset="0"/>
                <a:cs typeface="Times New Roman" pitchFamily="18" charset="0"/>
              </a:rPr>
              <a:t>Time-saving</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Covers syllabus quickly through </a:t>
            </a:r>
            <a:r>
              <a:rPr lang="en-US" sz="2800" dirty="0" smtClean="0">
                <a:latin typeface="Times New Roman" pitchFamily="18" charset="0"/>
                <a:cs typeface="Times New Roman" pitchFamily="18" charset="0"/>
              </a:rPr>
              <a:t>lectures.</a:t>
            </a:r>
          </a:p>
          <a:p>
            <a:pPr algn="just">
              <a:lnSpc>
                <a:spcPct val="150000"/>
              </a:lnSpc>
              <a:buFont typeface="Wingdings" pitchFamily="2" charset="2"/>
              <a:buChar char="v"/>
            </a:pPr>
            <a:r>
              <a:rPr lang="en-US" sz="2800" b="1" dirty="0" smtClean="0">
                <a:latin typeface="Times New Roman" pitchFamily="18" charset="0"/>
                <a:cs typeface="Times New Roman" pitchFamily="18" charset="0"/>
              </a:rPr>
              <a:t>Clear </a:t>
            </a:r>
            <a:r>
              <a:rPr lang="en-US" sz="2800" b="1" dirty="0">
                <a:latin typeface="Times New Roman" pitchFamily="18" charset="0"/>
                <a:cs typeface="Times New Roman" pitchFamily="18" charset="0"/>
              </a:rPr>
              <a:t>structure</a:t>
            </a:r>
            <a:r>
              <a:rPr lang="en-US" sz="2800" dirty="0">
                <a:latin typeface="Times New Roman" pitchFamily="18" charset="0"/>
                <a:cs typeface="Times New Roman" pitchFamily="18" charset="0"/>
              </a:rPr>
              <a:t> – Content is organized and directly </a:t>
            </a:r>
            <a:r>
              <a:rPr lang="en-US" sz="2800" dirty="0" smtClean="0">
                <a:latin typeface="Times New Roman" pitchFamily="18" charset="0"/>
                <a:cs typeface="Times New Roman" pitchFamily="18" charset="0"/>
              </a:rPr>
              <a:t>presented.</a:t>
            </a:r>
          </a:p>
          <a:p>
            <a:pPr algn="just">
              <a:lnSpc>
                <a:spcPct val="150000"/>
              </a:lnSpc>
              <a:buFont typeface="Wingdings" pitchFamily="2" charset="2"/>
              <a:buChar char="v"/>
            </a:pPr>
            <a:r>
              <a:rPr lang="en-US" sz="2800" b="1" dirty="0" smtClean="0">
                <a:latin typeface="Times New Roman" pitchFamily="18" charset="0"/>
                <a:cs typeface="Times New Roman" pitchFamily="18" charset="0"/>
              </a:rPr>
              <a:t>Useful </a:t>
            </a:r>
            <a:r>
              <a:rPr lang="en-US" sz="2800" b="1" dirty="0">
                <a:latin typeface="Times New Roman" pitchFamily="18" charset="0"/>
                <a:cs typeface="Times New Roman" pitchFamily="18" charset="0"/>
              </a:rPr>
              <a:t>for beginners</a:t>
            </a:r>
            <a:r>
              <a:rPr lang="en-US" sz="2800" dirty="0">
                <a:latin typeface="Times New Roman" pitchFamily="18" charset="0"/>
                <a:cs typeface="Times New Roman" pitchFamily="18" charset="0"/>
              </a:rPr>
              <a:t> – Helps when students lack prior </a:t>
            </a:r>
            <a:r>
              <a:rPr lang="en-US" sz="2800" dirty="0" smtClean="0">
                <a:latin typeface="Times New Roman" pitchFamily="18" charset="0"/>
                <a:cs typeface="Times New Roman" pitchFamily="18" charset="0"/>
              </a:rPr>
              <a:t>knowledge.</a:t>
            </a:r>
          </a:p>
          <a:p>
            <a:pPr algn="just">
              <a:lnSpc>
                <a:spcPct val="150000"/>
              </a:lnSpc>
              <a:buFont typeface="Wingdings" pitchFamily="2" charset="2"/>
              <a:buChar char="v"/>
            </a:pPr>
            <a:r>
              <a:rPr lang="en-US" sz="2800" b="1" dirty="0" smtClean="0">
                <a:latin typeface="Times New Roman" pitchFamily="18" charset="0"/>
                <a:cs typeface="Times New Roman" pitchFamily="18" charset="0"/>
              </a:rPr>
              <a:t>Strong </a:t>
            </a:r>
            <a:r>
              <a:rPr lang="en-US" sz="2800" b="1" dirty="0">
                <a:latin typeface="Times New Roman" pitchFamily="18" charset="0"/>
                <a:cs typeface="Times New Roman" pitchFamily="18" charset="0"/>
              </a:rPr>
              <a:t>teacher control</a:t>
            </a:r>
            <a:r>
              <a:rPr lang="en-US" sz="2800" dirty="0">
                <a:latin typeface="Times New Roman" pitchFamily="18" charset="0"/>
                <a:cs typeface="Times New Roman" pitchFamily="18" charset="0"/>
              </a:rPr>
              <a:t> – Classroom discipline and order are easier</a:t>
            </a:r>
            <a:r>
              <a:rPr lang="en-US" sz="2800" dirty="0" smtClean="0">
                <a:latin typeface="Times New Roman" pitchFamily="18" charset="0"/>
                <a:cs typeface="Times New Roman" pitchFamily="18" charset="0"/>
              </a:rPr>
              <a:t>.</a:t>
            </a:r>
          </a:p>
          <a:p>
            <a:pPr algn="just">
              <a:lnSpc>
                <a:spcPct val="150000"/>
              </a:lnSpc>
              <a:buFont typeface="Wingdings" pitchFamily="2" charset="2"/>
              <a:buChar char="v"/>
            </a:pPr>
            <a:r>
              <a:rPr lang="en-US" sz="2800"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Standardized delivery</a:t>
            </a:r>
            <a:r>
              <a:rPr lang="en-US" sz="2800" dirty="0">
                <a:latin typeface="Times New Roman" pitchFamily="18" charset="0"/>
                <a:cs typeface="Times New Roman" pitchFamily="18" charset="0"/>
              </a:rPr>
              <a:t> – Ensures all students receive the same content.</a:t>
            </a:r>
          </a:p>
          <a:p>
            <a:pPr algn="just">
              <a:lnSpc>
                <a:spcPct val="150000"/>
              </a:lnSpc>
            </a:pP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938566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34193" y="705394"/>
            <a:ext cx="7328263" cy="508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927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731520"/>
          </a:xfrm>
        </p:spPr>
        <p:txBody>
          <a:bodyPr/>
          <a:lstStyle/>
          <a:p>
            <a:pPr algn="ctr"/>
            <a:r>
              <a:rPr lang="en-US" dirty="0"/>
              <a:t> </a:t>
            </a:r>
            <a:r>
              <a:rPr lang="en-US" b="1" dirty="0">
                <a:gradFill>
                  <a:gsLst>
                    <a:gs pos="0">
                      <a:srgbClr val="007BD3"/>
                    </a:gs>
                    <a:gs pos="100000">
                      <a:srgbClr val="034373"/>
                    </a:gs>
                  </a:gsLst>
                  <a:lin scaled="0"/>
                </a:gradFill>
              </a:rPr>
              <a:t>Meaning of Constructivism</a:t>
            </a:r>
          </a:p>
        </p:txBody>
      </p:sp>
      <p:sp>
        <p:nvSpPr>
          <p:cNvPr id="3" name="Content Placeholder 2"/>
          <p:cNvSpPr>
            <a:spLocks noGrp="1"/>
          </p:cNvSpPr>
          <p:nvPr>
            <p:ph idx="1"/>
          </p:nvPr>
        </p:nvSpPr>
        <p:spPr/>
        <p:txBody>
          <a:bodyPr/>
          <a:lstStyle/>
          <a:p>
            <a:pPr algn="just"/>
            <a:r>
              <a:rPr lang="en-US" sz="2600" dirty="0">
                <a:latin typeface="Times New Roman" pitchFamily="18" charset="0"/>
                <a:cs typeface="Times New Roman" pitchFamily="18" charset="0"/>
              </a:rPr>
              <a:t>Constructivism is the theory that says learners construct knowledge rather than just passively take in information. </a:t>
            </a:r>
          </a:p>
          <a:p>
            <a:pPr algn="just"/>
            <a:r>
              <a:rPr lang="en-US" sz="2600" dirty="0">
                <a:latin typeface="Times New Roman" pitchFamily="18" charset="0"/>
                <a:cs typeface="Times New Roman" pitchFamily="18" charset="0"/>
              </a:rPr>
              <a:t>Constructivism is based on the idea that people actively construct or make their own knowledge, and that reality is determined by your experiences as a learner.</a:t>
            </a:r>
          </a:p>
          <a:p>
            <a:pPr algn="just"/>
            <a:r>
              <a:rPr lang="en-US" sz="2600" dirty="0">
                <a:latin typeface="Times New Roman" pitchFamily="18" charset="0"/>
                <a:cs typeface="Times New Roman" pitchFamily="18" charset="0"/>
              </a:rPr>
              <a:t>Constructivism’s central idea is that human learning is constructed, that learners build new knowledge upon the foundation of previous learning.</a:t>
            </a:r>
          </a:p>
          <a:p>
            <a:pPr algn="just"/>
            <a:r>
              <a:rPr lang="en-US" sz="2600" dirty="0">
                <a:latin typeface="Times New Roman" pitchFamily="18" charset="0"/>
                <a:cs typeface="Times New Roman" pitchFamily="18" charset="0"/>
              </a:rPr>
              <a:t>This prior knowledge influences what new or modified knowledge an individual will construct from new learning experiences (Phillips, 1995</a:t>
            </a:r>
            <a:r>
              <a:rPr lang="en-US" sz="2600" dirty="0" smtClean="0">
                <a:latin typeface="Times New Roman" pitchFamily="18" charset="0"/>
                <a:cs typeface="Times New Roman" pitchFamily="18" charset="0"/>
              </a:rPr>
              <a:t>).</a:t>
            </a:r>
          </a:p>
          <a:p>
            <a:pPr algn="just"/>
            <a:r>
              <a:rPr lang="en-US" altLang="zh-CN" sz="2600" dirty="0">
                <a:latin typeface="Times New Roman" pitchFamily="18" charset="0"/>
                <a:cs typeface="Times New Roman" pitchFamily="18" charset="0"/>
              </a:rPr>
              <a:t>This model was entrenched in learning theories by Dewey, Piaget, </a:t>
            </a:r>
            <a:r>
              <a:rPr lang="en-US" altLang="zh-CN" sz="2600" dirty="0" err="1">
                <a:latin typeface="Times New Roman" pitchFamily="18" charset="0"/>
                <a:cs typeface="Times New Roman" pitchFamily="18" charset="0"/>
              </a:rPr>
              <a:t>Vygotsky</a:t>
            </a:r>
            <a:r>
              <a:rPr lang="en-US" altLang="zh-CN" sz="2600" dirty="0">
                <a:latin typeface="Times New Roman" pitchFamily="18" charset="0"/>
                <a:cs typeface="Times New Roman" pitchFamily="18" charset="0"/>
              </a:rPr>
              <a:t>, Gagne, and Bruner</a:t>
            </a:r>
            <a:endParaRPr lang="en-US" sz="2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nstructivism"/>
          <p:cNvPicPr>
            <a:picLocks noGrp="1" noChangeAspect="1"/>
          </p:cNvPicPr>
          <p:nvPr>
            <p:ph idx="1"/>
          </p:nvPr>
        </p:nvPicPr>
        <p:blipFill>
          <a:blip r:embed="rId2"/>
          <a:stretch>
            <a:fillRect/>
          </a:stretch>
        </p:blipFill>
        <p:spPr>
          <a:xfrm>
            <a:off x="125095" y="859155"/>
            <a:ext cx="10901680" cy="586232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1074"/>
            <a:ext cx="10972800" cy="640080"/>
          </a:xfrm>
        </p:spPr>
        <p:txBody>
          <a:bodyPr/>
          <a:lstStyle/>
          <a:p>
            <a:pPr algn="ctr"/>
            <a:r>
              <a:rPr lang="en-US" b="1" dirty="0">
                <a:solidFill>
                  <a:srgbClr val="00B050"/>
                </a:solidFill>
              </a:rPr>
              <a:t>Definition of Constructivism</a:t>
            </a:r>
          </a:p>
        </p:txBody>
      </p:sp>
      <p:sp>
        <p:nvSpPr>
          <p:cNvPr id="3" name="Content Placeholder 2"/>
          <p:cNvSpPr>
            <a:spLocks noGrp="1"/>
          </p:cNvSpPr>
          <p:nvPr>
            <p:ph idx="1"/>
          </p:nvPr>
        </p:nvSpPr>
        <p:spPr>
          <a:xfrm>
            <a:off x="609600" y="1174749"/>
            <a:ext cx="10972800" cy="5186861"/>
          </a:xfrm>
        </p:spPr>
        <p:txBody>
          <a:bodyPr/>
          <a:lstStyle/>
          <a:p>
            <a:r>
              <a:rPr lang="en-US" sz="2600" dirty="0" smtClean="0">
                <a:latin typeface="Times New Roman" pitchFamily="18" charset="0"/>
                <a:cs typeface="Times New Roman" pitchFamily="18" charset="0"/>
              </a:rPr>
              <a:t>Constructivism  </a:t>
            </a:r>
            <a:r>
              <a:rPr lang="en-US" sz="2600" dirty="0">
                <a:latin typeface="Times New Roman" pitchFamily="18" charset="0"/>
                <a:cs typeface="Times New Roman" pitchFamily="18" charset="0"/>
              </a:rPr>
              <a:t>in psychology is a method of therapy that focuses on both the internal and external systems of meaning- making</a:t>
            </a:r>
            <a:r>
              <a:rPr lang="en-US" sz="2600" dirty="0" smtClean="0">
                <a:latin typeface="Times New Roman" pitchFamily="18" charset="0"/>
                <a:cs typeface="Times New Roman" pitchFamily="18" charset="0"/>
              </a:rPr>
              <a:t>.</a:t>
            </a:r>
          </a:p>
          <a:p>
            <a:pPr algn="just" eaLnBrk="1" hangingPunct="1"/>
            <a:r>
              <a:rPr lang="en-US" altLang="zh-CN" sz="2600" dirty="0">
                <a:latin typeface="Times New Roman" pitchFamily="18" charset="0"/>
                <a:cs typeface="Times New Roman" pitchFamily="18" charset="0"/>
              </a:rPr>
              <a:t>Humans create knowledge through the interaction between their experiences and ideas.- Jean </a:t>
            </a:r>
            <a:r>
              <a:rPr lang="en-US" altLang="zh-CN" sz="2600" dirty="0" smtClean="0">
                <a:latin typeface="Times New Roman" pitchFamily="18" charset="0"/>
                <a:cs typeface="Times New Roman" pitchFamily="18" charset="0"/>
              </a:rPr>
              <a:t>Piaget</a:t>
            </a:r>
            <a:endParaRPr lang="en-US" altLang="zh-CN" sz="2600" dirty="0">
              <a:latin typeface="Times New Roman" pitchFamily="18" charset="0"/>
              <a:cs typeface="Times New Roman" pitchFamily="18" charset="0"/>
            </a:endParaRPr>
          </a:p>
          <a:p>
            <a:pPr algn="just" eaLnBrk="1" hangingPunct="1"/>
            <a:r>
              <a:rPr lang="en-US" altLang="zh-CN" sz="2600" dirty="0">
                <a:latin typeface="Times New Roman" pitchFamily="18" charset="0"/>
                <a:cs typeface="Times New Roman" pitchFamily="18" charset="0"/>
              </a:rPr>
              <a:t>Jerome Bruner's Constructivist Theory suggests that learning is an active process and that learners construct meaning from their previous experiences</a:t>
            </a:r>
            <a:r>
              <a:rPr lang="en-US" altLang="zh-CN" sz="2600" dirty="0" smtClean="0">
                <a:latin typeface="Times New Roman" pitchFamily="18" charset="0"/>
                <a:cs typeface="Times New Roman" pitchFamily="18" charset="0"/>
              </a:rPr>
              <a:t>.</a:t>
            </a:r>
            <a:endParaRPr lang="en-US" altLang="zh-CN" sz="2600" dirty="0">
              <a:latin typeface="Times New Roman" pitchFamily="18" charset="0"/>
              <a:cs typeface="Times New Roman" pitchFamily="18" charset="0"/>
            </a:endParaRPr>
          </a:p>
          <a:p>
            <a:pPr algn="just" eaLnBrk="1" hangingPunct="1"/>
            <a:r>
              <a:rPr lang="en-US" altLang="zh-CN" sz="2600" dirty="0">
                <a:latin typeface="Times New Roman" pitchFamily="18" charset="0"/>
                <a:cs typeface="Times New Roman" pitchFamily="18" charset="0"/>
              </a:rPr>
              <a:t>Dewey believed that learning should be interactive and that students should be encouraged to explore and discover new information on their own. This approach to education is aligned with constructivism, which emphasizes the active role of the learner in the learning process</a:t>
            </a:r>
            <a:r>
              <a:rPr lang="en-US" sz="2600" dirty="0" smtClean="0">
                <a:latin typeface="Times New Roman" pitchFamily="18" charset="0"/>
                <a:cs typeface="Times New Roman" pitchFamily="18" charset="0"/>
              </a:rPr>
              <a:t> </a:t>
            </a:r>
            <a:endParaRPr lang="en-US" sz="2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822960"/>
          </a:xfrm>
        </p:spPr>
        <p:txBody>
          <a:bodyPr/>
          <a:lstStyle/>
          <a:p>
            <a:pPr algn="ctr"/>
            <a:r>
              <a:rPr lang="en-US" b="1" dirty="0">
                <a:solidFill>
                  <a:srgbClr val="F43308"/>
                </a:solidFill>
                <a:latin typeface="Times New Roman" pitchFamily="18" charset="0"/>
                <a:cs typeface="Times New Roman" pitchFamily="18" charset="0"/>
                <a:sym typeface="+mn-ea"/>
              </a:rPr>
              <a:t>The nature of </a:t>
            </a:r>
            <a:r>
              <a:rPr lang="en-US" b="1" dirty="0" smtClean="0">
                <a:solidFill>
                  <a:srgbClr val="F43308"/>
                </a:solidFill>
                <a:latin typeface="Times New Roman" pitchFamily="18" charset="0"/>
                <a:cs typeface="Times New Roman" pitchFamily="18" charset="0"/>
                <a:sym typeface="+mn-ea"/>
              </a:rPr>
              <a:t>constructivist learners</a:t>
            </a:r>
            <a:endParaRPr lang="en-US" b="1" dirty="0">
              <a:solidFill>
                <a:srgbClr val="F43308"/>
              </a:solidFill>
              <a:latin typeface="Times New Roman" pitchFamily="18" charset="0"/>
              <a:cs typeface="Times New Roman" pitchFamily="18" charset="0"/>
              <a:sym typeface="+mn-ea"/>
            </a:endParaRPr>
          </a:p>
        </p:txBody>
      </p:sp>
      <p:sp>
        <p:nvSpPr>
          <p:cNvPr id="3" name="Content Placeholder 2"/>
          <p:cNvSpPr>
            <a:spLocks noGrp="1"/>
          </p:cNvSpPr>
          <p:nvPr>
            <p:ph idx="1"/>
          </p:nvPr>
        </p:nvSpPr>
        <p:spPr>
          <a:xfrm>
            <a:off x="609600" y="1174750"/>
            <a:ext cx="10972800" cy="5384800"/>
          </a:xfrm>
        </p:spPr>
        <p:txBody>
          <a:bodyPr/>
          <a:lstStyle/>
          <a:p>
            <a:pPr eaLnBrk="1" hangingPunct="1"/>
            <a:r>
              <a:rPr lang="en-US" altLang="zh-CN" sz="2800" b="1" dirty="0">
                <a:latin typeface="Times New Roman" pitchFamily="18" charset="0"/>
                <a:cs typeface="Times New Roman" pitchFamily="18" charset="0"/>
              </a:rPr>
              <a:t>Motivation</a:t>
            </a:r>
            <a:r>
              <a:rPr lang="en-US" altLang="zh-CN" sz="2800" dirty="0">
                <a:latin typeface="Times New Roman" pitchFamily="18" charset="0"/>
                <a:cs typeface="Times New Roman" pitchFamily="18" charset="0"/>
              </a:rPr>
              <a:t>: the level of interest and drive to learn a particular subject or </a:t>
            </a:r>
            <a:r>
              <a:rPr lang="en-US" altLang="zh-CN" sz="2800" dirty="0" smtClean="0">
                <a:latin typeface="Times New Roman" pitchFamily="18" charset="0"/>
                <a:cs typeface="Times New Roman" pitchFamily="18" charset="0"/>
              </a:rPr>
              <a:t>skill.</a:t>
            </a:r>
            <a:endParaRPr lang="en-US" altLang="zh-CN" sz="2800" dirty="0">
              <a:latin typeface="Times New Roman" pitchFamily="18" charset="0"/>
              <a:cs typeface="Times New Roman" pitchFamily="18" charset="0"/>
            </a:endParaRPr>
          </a:p>
          <a:p>
            <a:pPr eaLnBrk="1" hangingPunct="1"/>
            <a:r>
              <a:rPr lang="en-US" altLang="zh-CN" sz="2800" b="1" dirty="0">
                <a:latin typeface="Times New Roman" pitchFamily="18" charset="0"/>
                <a:cs typeface="Times New Roman" pitchFamily="18" charset="0"/>
              </a:rPr>
              <a:t>Prior knowledge</a:t>
            </a:r>
            <a:r>
              <a:rPr lang="en-US" altLang="zh-CN" sz="2800" dirty="0">
                <a:latin typeface="Times New Roman" pitchFamily="18" charset="0"/>
                <a:cs typeface="Times New Roman" pitchFamily="18" charset="0"/>
              </a:rPr>
              <a:t>: the existing background knowledge and experiences that can affect how new information is processed and </a:t>
            </a:r>
            <a:r>
              <a:rPr lang="en-US" altLang="zh-CN" sz="2800" dirty="0" smtClean="0">
                <a:latin typeface="Times New Roman" pitchFamily="18" charset="0"/>
                <a:cs typeface="Times New Roman" pitchFamily="18" charset="0"/>
              </a:rPr>
              <a:t>understood.</a:t>
            </a:r>
            <a:endParaRPr lang="en-US" altLang="zh-CN" sz="2800" dirty="0">
              <a:latin typeface="Times New Roman" pitchFamily="18" charset="0"/>
              <a:cs typeface="Times New Roman" pitchFamily="18" charset="0"/>
            </a:endParaRPr>
          </a:p>
          <a:p>
            <a:pPr eaLnBrk="1" hangingPunct="1"/>
            <a:r>
              <a:rPr lang="en-US" altLang="zh-CN" sz="2800" b="1" dirty="0">
                <a:latin typeface="Times New Roman" pitchFamily="18" charset="0"/>
                <a:cs typeface="Times New Roman" pitchFamily="18" charset="0"/>
              </a:rPr>
              <a:t>Learning style</a:t>
            </a:r>
            <a:r>
              <a:rPr lang="en-US" altLang="zh-CN" sz="2800" dirty="0">
                <a:latin typeface="Times New Roman" pitchFamily="18" charset="0"/>
                <a:cs typeface="Times New Roman" pitchFamily="18" charset="0"/>
              </a:rPr>
              <a:t>: the preferred method of acquiring and processing information, such as visual, auditory, or </a:t>
            </a:r>
            <a:r>
              <a:rPr lang="en-US" altLang="zh-CN" sz="2800" dirty="0" smtClean="0">
                <a:latin typeface="Times New Roman" pitchFamily="18" charset="0"/>
                <a:cs typeface="Times New Roman" pitchFamily="18" charset="0"/>
              </a:rPr>
              <a:t>kinesthetic.</a:t>
            </a:r>
            <a:endParaRPr lang="en-US" altLang="zh-CN" sz="2800" dirty="0">
              <a:latin typeface="Times New Roman" pitchFamily="18" charset="0"/>
              <a:cs typeface="Times New Roman" pitchFamily="18" charset="0"/>
            </a:endParaRPr>
          </a:p>
          <a:p>
            <a:pPr eaLnBrk="1" hangingPunct="1"/>
            <a:r>
              <a:rPr lang="en-US" altLang="zh-CN" sz="2800" b="1" dirty="0">
                <a:latin typeface="Times New Roman" pitchFamily="18" charset="0"/>
                <a:cs typeface="Times New Roman" pitchFamily="18" charset="0"/>
              </a:rPr>
              <a:t>Attitudes and beliefs</a:t>
            </a:r>
            <a:r>
              <a:rPr lang="en-US" altLang="zh-CN" sz="2800" dirty="0">
                <a:latin typeface="Times New Roman" pitchFamily="18" charset="0"/>
                <a:cs typeface="Times New Roman" pitchFamily="18" charset="0"/>
              </a:rPr>
              <a:t>: the perceptions and attitudes towards learning, such as self-efficacy and </a:t>
            </a:r>
            <a:r>
              <a:rPr lang="en-US" altLang="zh-CN" sz="2800" dirty="0" smtClean="0">
                <a:latin typeface="Times New Roman" pitchFamily="18" charset="0"/>
                <a:cs typeface="Times New Roman" pitchFamily="18" charset="0"/>
              </a:rPr>
              <a:t>self-concept.</a:t>
            </a:r>
            <a:endParaRPr lang="en-US" altLang="zh-CN" sz="2800" dirty="0">
              <a:latin typeface="Times New Roman" pitchFamily="18" charset="0"/>
              <a:cs typeface="Times New Roman" pitchFamily="18" charset="0"/>
            </a:endParaRPr>
          </a:p>
          <a:p>
            <a:pPr eaLnBrk="1" hangingPunct="1"/>
            <a:r>
              <a:rPr lang="en-US" altLang="zh-CN" sz="2800" b="1" dirty="0">
                <a:latin typeface="Times New Roman" pitchFamily="18" charset="0"/>
                <a:cs typeface="Times New Roman" pitchFamily="18" charset="0"/>
              </a:rPr>
              <a:t>Socio-cultural context</a:t>
            </a:r>
            <a:r>
              <a:rPr lang="en-US" altLang="zh-CN" sz="2800" dirty="0">
                <a:latin typeface="Times New Roman" pitchFamily="18" charset="0"/>
                <a:cs typeface="Times New Roman" pitchFamily="18" charset="0"/>
              </a:rPr>
              <a:t>: the cultural, social, and economic factors that can affect </a:t>
            </a:r>
            <a:r>
              <a:rPr lang="en-US" altLang="zh-CN" sz="2800" dirty="0" smtClean="0">
                <a:latin typeface="Times New Roman" pitchFamily="18" charset="0"/>
                <a:cs typeface="Times New Roman" pitchFamily="18" charset="0"/>
              </a:rPr>
              <a:t>learn.</a:t>
            </a: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6388"/>
            <a:ext cx="10972800" cy="809897"/>
          </a:xfrm>
        </p:spPr>
        <p:txBody>
          <a:bodyPr/>
          <a:lstStyle/>
          <a:p>
            <a:pPr algn="ctr"/>
            <a:r>
              <a:rPr lang="en-US" b="1" dirty="0">
                <a:solidFill>
                  <a:srgbClr val="C00000"/>
                </a:solidFill>
                <a:latin typeface="Times New Roman" pitchFamily="18" charset="0"/>
                <a:cs typeface="Times New Roman" pitchFamily="18" charset="0"/>
                <a:sym typeface="+mn-ea"/>
              </a:rPr>
              <a:t>The nature of learning process</a:t>
            </a:r>
            <a:r>
              <a:rPr lang="en-US" b="1" dirty="0">
                <a:solidFill>
                  <a:srgbClr val="C00000"/>
                </a:solidFill>
                <a:sym typeface="+mn-ea"/>
              </a:rPr>
              <a:t>.</a:t>
            </a:r>
            <a:endParaRPr lang="en-US" dirty="0"/>
          </a:p>
        </p:txBody>
      </p:sp>
      <p:sp>
        <p:nvSpPr>
          <p:cNvPr id="3" name="Content Placeholder 2"/>
          <p:cNvSpPr>
            <a:spLocks noGrp="1"/>
          </p:cNvSpPr>
          <p:nvPr>
            <p:ph idx="1"/>
          </p:nvPr>
        </p:nvSpPr>
        <p:spPr>
          <a:xfrm>
            <a:off x="609600" y="1345474"/>
            <a:ext cx="10972800" cy="4976949"/>
          </a:xfrm>
        </p:spPr>
        <p:txBody>
          <a:bodyPr/>
          <a:lstStyle/>
          <a:p>
            <a:pPr algn="just">
              <a:buFont typeface="Wingdings" panose="05000000000000000000" charset="0"/>
              <a:buChar char="Ø"/>
            </a:pPr>
            <a:r>
              <a:rPr lang="en-US" dirty="0">
                <a:latin typeface="Times New Roman" pitchFamily="18" charset="0"/>
                <a:cs typeface="Times New Roman" pitchFamily="18" charset="0"/>
              </a:rPr>
              <a:t>Learning involves active cognitive processing.</a:t>
            </a:r>
          </a:p>
          <a:p>
            <a:pPr algn="just">
              <a:buFont typeface="Wingdings" panose="05000000000000000000" charset="0"/>
              <a:buChar char="Ø"/>
            </a:pPr>
            <a:r>
              <a:rPr lang="en-US" dirty="0">
                <a:latin typeface="Times New Roman" pitchFamily="18" charset="0"/>
                <a:cs typeface="Times New Roman" pitchFamily="18" charset="0"/>
              </a:rPr>
              <a:t>Learning is adaptive.</a:t>
            </a:r>
          </a:p>
          <a:p>
            <a:pPr algn="just">
              <a:buFont typeface="Wingdings" panose="05000000000000000000" charset="0"/>
              <a:buChar char="Ø"/>
            </a:pPr>
            <a:r>
              <a:rPr lang="en-US" dirty="0">
                <a:latin typeface="Times New Roman" pitchFamily="18" charset="0"/>
                <a:cs typeface="Times New Roman" pitchFamily="18" charset="0"/>
              </a:rPr>
              <a:t>learning is subjective, not objective.</a:t>
            </a:r>
          </a:p>
          <a:p>
            <a:pPr algn="just">
              <a:buFont typeface="Wingdings" panose="05000000000000000000" charset="0"/>
              <a:buChar char="Ø"/>
            </a:pPr>
            <a:r>
              <a:rPr lang="en-US" dirty="0" smtClean="0">
                <a:latin typeface="Times New Roman" pitchFamily="18" charset="0"/>
                <a:cs typeface="Times New Roman" pitchFamily="18" charset="0"/>
              </a:rPr>
              <a:t>Learning involves </a:t>
            </a:r>
            <a:r>
              <a:rPr lang="en-US" dirty="0">
                <a:latin typeface="Times New Roman" pitchFamily="18" charset="0"/>
                <a:cs typeface="Times New Roman" pitchFamily="18" charset="0"/>
              </a:rPr>
              <a:t>social, cultural and individual processes.</a:t>
            </a:r>
          </a:p>
          <a:p>
            <a:pPr algn="just">
              <a:buFont typeface="Wingdings" panose="05000000000000000000" charset="0"/>
              <a:buChar char="Ø"/>
            </a:pPr>
            <a:r>
              <a:rPr lang="en-US" dirty="0">
                <a:latin typeface="Times New Roman" pitchFamily="18" charset="0"/>
                <a:cs typeface="Times New Roman" pitchFamily="18" charset="0"/>
              </a:rPr>
              <a:t>learning should involve social negotiation and mediation</a:t>
            </a:r>
          </a:p>
          <a:p>
            <a:pPr algn="just">
              <a:buFont typeface="Wingdings" panose="05000000000000000000" charset="0"/>
              <a:buChar char="Ø"/>
            </a:pPr>
            <a:r>
              <a:rPr lang="en-US" dirty="0">
                <a:latin typeface="Times New Roman" pitchFamily="18" charset="0"/>
                <a:cs typeface="Times New Roman" pitchFamily="18" charset="0"/>
              </a:rPr>
              <a:t>Learning should take place in authentic and real-world environments</a:t>
            </a:r>
            <a:r>
              <a:rPr lang="en-US" dirty="0" smtClean="0">
                <a:latin typeface="Times New Roman" pitchFamily="18" charset="0"/>
                <a:cs typeface="Times New Roman" pitchFamily="18" charset="0"/>
              </a:rPr>
              <a:t>.</a:t>
            </a:r>
          </a:p>
          <a:p>
            <a:pPr algn="just">
              <a:buFont typeface="Wingdings" panose="05000000000000000000" charset="0"/>
              <a:buChar char="Ø"/>
            </a:pPr>
            <a:r>
              <a:rPr lang="en-US" dirty="0">
                <a:latin typeface="Times New Roman" pitchFamily="18" charset="0"/>
                <a:cs typeface="Times New Roman" pitchFamily="18" charset="0"/>
              </a:rPr>
              <a:t>Knowledge is constructed rather than innate, or passively absorbed</a:t>
            </a:r>
          </a:p>
          <a:p>
            <a:pPr algn="just">
              <a:buFont typeface="Wingdings" panose="05000000000000000000" charset="0"/>
              <a:buChar char="Ø"/>
            </a:pPr>
            <a:endParaRPr lang="en-US" dirty="0">
              <a:latin typeface="Times New Roman" pitchFamily="18" charset="0"/>
              <a:cs typeface="Times New Roman" pitchFamily="18" charset="0"/>
            </a:endParaRPr>
          </a:p>
          <a:p>
            <a:pPr algn="just">
              <a:buFont typeface="Wingdings" panose="05000000000000000000" charset="0"/>
              <a:buChar char="Ø"/>
            </a:pP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4137"/>
            <a:ext cx="10972800" cy="561704"/>
          </a:xfrm>
        </p:spPr>
        <p:txBody>
          <a:bodyPr/>
          <a:lstStyle/>
          <a:p>
            <a:pPr algn="ctr"/>
            <a:r>
              <a:rPr lang="en-US" b="1" dirty="0">
                <a:solidFill>
                  <a:srgbClr val="C00000"/>
                </a:solidFill>
                <a:latin typeface="Times New Roman" pitchFamily="18" charset="0"/>
                <a:cs typeface="Times New Roman" pitchFamily="18" charset="0"/>
                <a:sym typeface="+mn-ea"/>
              </a:rPr>
              <a:t>The nature of learning process</a:t>
            </a:r>
            <a:endParaRPr lang="en-US" dirty="0"/>
          </a:p>
        </p:txBody>
      </p:sp>
      <p:sp>
        <p:nvSpPr>
          <p:cNvPr id="3" name="Content Placeholder 2"/>
          <p:cNvSpPr>
            <a:spLocks noGrp="1"/>
          </p:cNvSpPr>
          <p:nvPr>
            <p:ph idx="1"/>
          </p:nvPr>
        </p:nvSpPr>
        <p:spPr>
          <a:xfrm>
            <a:off x="609600" y="1175657"/>
            <a:ext cx="10972800" cy="4952093"/>
          </a:xfrm>
        </p:spPr>
        <p:txBody>
          <a:bodyPr/>
          <a:lstStyle/>
          <a:p>
            <a:pPr algn="just">
              <a:buFont typeface="Arial" pitchFamily="34" charset="0"/>
              <a:buChar char="•"/>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learning </a:t>
            </a:r>
            <a:r>
              <a:rPr lang="en-US" sz="2600" dirty="0">
                <a:latin typeface="Times New Roman" pitchFamily="18" charset="0"/>
                <a:cs typeface="Times New Roman" pitchFamily="18" charset="0"/>
              </a:rPr>
              <a:t>is an active rather than a passive process.</a:t>
            </a:r>
          </a:p>
          <a:p>
            <a:pPr algn="just"/>
            <a:r>
              <a:rPr lang="en-US" sz="2600" dirty="0">
                <a:latin typeface="Times New Roman" pitchFamily="18" charset="0"/>
                <a:cs typeface="Times New Roman" pitchFamily="18" charset="0"/>
              </a:rPr>
              <a:t>Learning is a social activity – it is something we do together, in interaction with each other, rather than an abstract </a:t>
            </a:r>
            <a:r>
              <a:rPr lang="en-US" sz="2600" dirty="0" smtClean="0">
                <a:latin typeface="Times New Roman" pitchFamily="18" charset="0"/>
                <a:cs typeface="Times New Roman" pitchFamily="18" charset="0"/>
              </a:rPr>
              <a:t>concept.</a:t>
            </a:r>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The passive view of teaching views the learner as ‘an empty vessel’ to be filled with knowledge, whereas constructivism states that learners construct meaning only through active engagement with the world (such as experiments or real-world problem-solving).</a:t>
            </a:r>
          </a:p>
          <a:p>
            <a:pPr algn="just"/>
            <a:r>
              <a:rPr lang="en-US" sz="2600" dirty="0">
                <a:latin typeface="Times New Roman" pitchFamily="18" charset="0"/>
                <a:cs typeface="Times New Roman" pitchFamily="18" charset="0"/>
              </a:rPr>
              <a:t>John Dewey valued real-life contexts and problems as an educational experience</a:t>
            </a:r>
            <a:r>
              <a:rPr lang="en-US" sz="2600" dirty="0" smtClean="0">
                <a:latin typeface="Times New Roman" pitchFamily="18" charset="0"/>
                <a:cs typeface="Times New Roman" pitchFamily="18" charset="0"/>
              </a:rPr>
              <a:t>.</a:t>
            </a:r>
          </a:p>
          <a:p>
            <a:pPr algn="just"/>
            <a:r>
              <a:rPr lang="en-US" sz="2600" dirty="0">
                <a:latin typeface="Times New Roman" pitchFamily="18" charset="0"/>
                <a:cs typeface="Times New Roman" pitchFamily="18" charset="0"/>
              </a:rPr>
              <a:t>Learning exists in the mind - Learners will be constantly trying to develop their own individual mental model of the real world from their perceptions of that world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zh-CN" b="1" dirty="0">
                <a:solidFill>
                  <a:srgbClr val="C00000"/>
                </a:solidFill>
                <a:latin typeface="Times New Roman" pitchFamily="18" charset="0"/>
              </a:rPr>
              <a:t>Pedagogical approaches to Constructivism</a:t>
            </a:r>
            <a:endParaRPr lang="en-IN" dirty="0"/>
          </a:p>
        </p:txBody>
      </p:sp>
      <p:sp>
        <p:nvSpPr>
          <p:cNvPr id="3" name="Content Placeholder 2"/>
          <p:cNvSpPr>
            <a:spLocks noGrp="1"/>
          </p:cNvSpPr>
          <p:nvPr>
            <p:ph idx="1"/>
          </p:nvPr>
        </p:nvSpPr>
        <p:spPr/>
        <p:txBody>
          <a:bodyPr/>
          <a:lstStyle/>
          <a:p>
            <a:pPr algn="just">
              <a:lnSpc>
                <a:spcPct val="150000"/>
              </a:lnSpc>
            </a:pPr>
            <a:r>
              <a:rPr lang="en-US" sz="2800" dirty="0">
                <a:latin typeface="Times New Roman" pitchFamily="18" charset="0"/>
                <a:cs typeface="Times New Roman" pitchFamily="18" charset="0"/>
              </a:rPr>
              <a:t>Pedagogical approaches to constructivism refer to the teaching and learning methods based on the </a:t>
            </a:r>
            <a:r>
              <a:rPr lang="en-US" sz="2800" b="1" dirty="0">
                <a:latin typeface="Times New Roman" pitchFamily="18" charset="0"/>
                <a:cs typeface="Times New Roman" pitchFamily="18" charset="0"/>
              </a:rPr>
              <a:t>constructivist theory of learning</a:t>
            </a:r>
            <a:r>
              <a:rPr lang="en-US" sz="2800" dirty="0">
                <a:latin typeface="Times New Roman" pitchFamily="18" charset="0"/>
                <a:cs typeface="Times New Roman" pitchFamily="18" charset="0"/>
              </a:rPr>
              <a:t>, which states that learners actively construct knowledge through experiences, interaction, and reflection rather than passively receiving information. </a:t>
            </a:r>
            <a:endParaRPr lang="en-US" sz="2800" dirty="0" smtClean="0">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this approach, the teacher acts as a </a:t>
            </a:r>
            <a:r>
              <a:rPr lang="en-US" sz="2800" b="1" dirty="0">
                <a:latin typeface="Times New Roman" pitchFamily="18" charset="0"/>
                <a:cs typeface="Times New Roman" pitchFamily="18" charset="0"/>
              </a:rPr>
              <a:t>facilitator or guide</a:t>
            </a:r>
            <a:r>
              <a:rPr lang="en-US" sz="2800" dirty="0">
                <a:latin typeface="Times New Roman" pitchFamily="18" charset="0"/>
                <a:cs typeface="Times New Roman" pitchFamily="18" charset="0"/>
              </a:rPr>
              <a:t>, and students build their own understanding by connecting new information with prior knowledge.</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4264292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zh-CN" b="1" dirty="0">
                <a:solidFill>
                  <a:srgbClr val="C00000"/>
                </a:solidFill>
                <a:latin typeface="Times New Roman" pitchFamily="18" charset="0"/>
              </a:rPr>
              <a:t>Pedagogical approaches to Constructivism</a:t>
            </a:r>
            <a:endParaRPr lang="en-IN" b="1" dirty="0">
              <a:solidFill>
                <a:srgbClr val="C00000"/>
              </a:solidFill>
            </a:endParaRPr>
          </a:p>
        </p:txBody>
      </p:sp>
      <p:sp>
        <p:nvSpPr>
          <p:cNvPr id="3" name="Content Placeholder 2"/>
          <p:cNvSpPr>
            <a:spLocks noGrp="1"/>
          </p:cNvSpPr>
          <p:nvPr>
            <p:ph idx="1"/>
          </p:nvPr>
        </p:nvSpPr>
        <p:spPr/>
        <p:txBody>
          <a:bodyPr/>
          <a:lstStyle/>
          <a:p>
            <a:pPr eaLnBrk="1" hangingPunct="1"/>
            <a:r>
              <a:rPr lang="en-US" altLang="zh-CN" sz="2400" dirty="0">
                <a:latin typeface="Times New Roman" pitchFamily="18" charset="0"/>
              </a:rPr>
              <a:t>Learning</a:t>
            </a:r>
          </a:p>
          <a:p>
            <a:pPr eaLnBrk="1" hangingPunct="1"/>
            <a:r>
              <a:rPr lang="en-US" altLang="zh-CN" sz="2400" dirty="0">
                <a:latin typeface="Times New Roman" pitchFamily="18" charset="0"/>
              </a:rPr>
              <a:t>Content and skill</a:t>
            </a:r>
          </a:p>
          <a:p>
            <a:pPr eaLnBrk="1" hangingPunct="1"/>
            <a:r>
              <a:rPr lang="en-US" altLang="zh-CN" sz="2400" dirty="0">
                <a:latin typeface="Times New Roman" pitchFamily="18" charset="0"/>
              </a:rPr>
              <a:t>Student should be assessed formatively</a:t>
            </a:r>
          </a:p>
          <a:p>
            <a:pPr eaLnBrk="1" hangingPunct="1"/>
            <a:r>
              <a:rPr lang="en-US" altLang="zh-CN" sz="2400" dirty="0">
                <a:latin typeface="Times New Roman" pitchFamily="18" charset="0"/>
              </a:rPr>
              <a:t>Gagne’s 8 levels of learning</a:t>
            </a:r>
          </a:p>
          <a:p>
            <a:pPr lvl="1" eaLnBrk="1" hangingPunct="1"/>
            <a:r>
              <a:rPr lang="en-US" altLang="zh-CN" sz="2400" dirty="0">
                <a:latin typeface="Times New Roman" pitchFamily="18" charset="0"/>
              </a:rPr>
              <a:t>Signal </a:t>
            </a:r>
          </a:p>
          <a:p>
            <a:pPr lvl="1" eaLnBrk="1" hangingPunct="1"/>
            <a:r>
              <a:rPr lang="en-US" altLang="zh-CN" sz="2400" dirty="0">
                <a:latin typeface="Times New Roman" pitchFamily="18" charset="0"/>
              </a:rPr>
              <a:t>Stimulus response</a:t>
            </a:r>
          </a:p>
          <a:p>
            <a:pPr lvl="1" eaLnBrk="1" hangingPunct="1"/>
            <a:r>
              <a:rPr lang="en-US" altLang="zh-CN" sz="2400" dirty="0">
                <a:latin typeface="Times New Roman" pitchFamily="18" charset="0"/>
              </a:rPr>
              <a:t>chaining</a:t>
            </a:r>
          </a:p>
          <a:p>
            <a:pPr lvl="1" eaLnBrk="1" hangingPunct="1"/>
            <a:r>
              <a:rPr lang="en-US" altLang="zh-CN" sz="2400" dirty="0">
                <a:latin typeface="Times New Roman" pitchFamily="18" charset="0"/>
              </a:rPr>
              <a:t>verbal association</a:t>
            </a:r>
          </a:p>
          <a:p>
            <a:pPr lvl="1" eaLnBrk="1" hangingPunct="1"/>
            <a:r>
              <a:rPr lang="en-US" altLang="zh-CN" sz="2400" dirty="0">
                <a:latin typeface="Times New Roman" pitchFamily="18" charset="0"/>
              </a:rPr>
              <a:t>Discrimination learning</a:t>
            </a:r>
          </a:p>
          <a:p>
            <a:pPr lvl="1" eaLnBrk="1" hangingPunct="1"/>
            <a:r>
              <a:rPr lang="en-US" altLang="zh-CN" sz="2400" dirty="0">
                <a:latin typeface="Times New Roman" pitchFamily="18" charset="0"/>
              </a:rPr>
              <a:t>Concept learning</a:t>
            </a:r>
          </a:p>
          <a:p>
            <a:pPr lvl="1" eaLnBrk="1" hangingPunct="1"/>
            <a:r>
              <a:rPr lang="en-US" altLang="zh-CN" sz="2400" dirty="0">
                <a:latin typeface="Times New Roman" pitchFamily="18" charset="0"/>
              </a:rPr>
              <a:t>Rule learning</a:t>
            </a:r>
          </a:p>
          <a:p>
            <a:pPr lvl="1" eaLnBrk="1" hangingPunct="1"/>
            <a:r>
              <a:rPr lang="en-US" altLang="zh-CN" sz="2400" dirty="0">
                <a:latin typeface="Times New Roman" pitchFamily="18" charset="0"/>
              </a:rPr>
              <a:t>problem solving</a:t>
            </a:r>
          </a:p>
          <a:p>
            <a:endParaRPr lang="en-IN" dirty="0"/>
          </a:p>
        </p:txBody>
      </p:sp>
    </p:spTree>
    <p:extLst>
      <p:ext uri="{BB962C8B-B14F-4D97-AF65-F5344CB8AC3E}">
        <p14:creationId xmlns:p14="http://schemas.microsoft.com/office/powerpoint/2010/main" val="2616558886"/>
      </p:ext>
    </p:extLst>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1103</Words>
  <Application>Microsoft Office PowerPoint</Application>
  <PresentationFormat>Custom</PresentationFormat>
  <Paragraphs>105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Gear Drives</vt:lpstr>
      <vt:lpstr>UNIT-III THEORY OF CONSTRUCTIVISM AND LEARNER CENTERED TEACHING</vt:lpstr>
      <vt:lpstr> Meaning of Constructivism</vt:lpstr>
      <vt:lpstr>PowerPoint Presentation</vt:lpstr>
      <vt:lpstr>Definition of Constructivism</vt:lpstr>
      <vt:lpstr>The nature of constructivist learners</vt:lpstr>
      <vt:lpstr>The nature of learning process.</vt:lpstr>
      <vt:lpstr>The nature of learning process</vt:lpstr>
      <vt:lpstr>Pedagogical approaches to Constructivism</vt:lpstr>
      <vt:lpstr>Pedagogical approaches to Constructivism</vt:lpstr>
      <vt:lpstr>PowerPoint Presentation</vt:lpstr>
      <vt:lpstr>PowerPoint Presentation</vt:lpstr>
      <vt:lpstr> Learner-Centered Teaching and Learning </vt:lpstr>
      <vt:lpstr>  Definition </vt:lpstr>
      <vt:lpstr> Characteristics </vt:lpstr>
      <vt:lpstr> Characteristics </vt:lpstr>
      <vt:lpstr> Learner-Centered Teaching – Advantages </vt:lpstr>
      <vt:lpstr> Teacher-Centered Learning – Advantages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UNIT-III THEORY OF CONSTRUCTIVISM AND LEARNER CENTERED  TEACHING</dc:title>
  <dc:creator>TechForest</dc:creator>
  <cp:lastModifiedBy>god win</cp:lastModifiedBy>
  <cp:revision>16</cp:revision>
  <dcterms:created xsi:type="dcterms:W3CDTF">2023-11-09T06:16:00Z</dcterms:created>
  <dcterms:modified xsi:type="dcterms:W3CDTF">2025-08-18T09:43:06Z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98CE4BDE2F7F4FF2AA2777C0E18F456D_12</vt:lpwstr>
  </property>
  <property fmtid="{D5CDD505-2E9C-101B-9397-08002B2CF9AE}" pid="3" name="KSOProductBuildVer">
    <vt:lpwstr>1033-12.2.0.13266</vt:lpwstr>
  </property>
</Properties>
</file>