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5" r:id="rId2"/>
    <p:sldId id="277" r:id="rId3"/>
    <p:sldId id="280" r:id="rId4"/>
    <p:sldId id="266" r:id="rId5"/>
    <p:sldId id="279" r:id="rId6"/>
    <p:sldId id="267" r:id="rId7"/>
    <p:sldId id="268" r:id="rId8"/>
    <p:sldId id="256" r:id="rId9"/>
    <p:sldId id="257" r:id="rId10"/>
    <p:sldId id="281" r:id="rId11"/>
    <p:sldId id="264" r:id="rId12"/>
    <p:sldId id="258" r:id="rId13"/>
    <p:sldId id="259" r:id="rId14"/>
    <p:sldId id="260" r:id="rId15"/>
    <p:sldId id="261" r:id="rId16"/>
    <p:sldId id="262" r:id="rId17"/>
    <p:sldId id="282" r:id="rId18"/>
    <p:sldId id="269" r:id="rId19"/>
    <p:sldId id="270" r:id="rId20"/>
    <p:sldId id="285" r:id="rId21"/>
    <p:sldId id="286" r:id="rId22"/>
    <p:sldId id="271" r:id="rId23"/>
    <p:sldId id="272" r:id="rId24"/>
    <p:sldId id="273" r:id="rId25"/>
    <p:sldId id="274" r:id="rId26"/>
    <p:sldId id="275" r:id="rId27"/>
    <p:sldId id="276" r:id="rId28"/>
    <p:sldId id="283" r:id="rId29"/>
    <p:sldId id="284"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33B9712-07D6-4C75-907C-FFE3CC5E824A}" type="datetimeFigureOut">
              <a:rPr lang="en-US" smtClean="0"/>
              <a:t>30-Sep-19</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D0AC2BF-5D6E-4967-8180-919B0FB01EB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33B9712-07D6-4C75-907C-FFE3CC5E824A}" type="datetimeFigureOut">
              <a:rPr lang="en-US" smtClean="0"/>
              <a:t>30-Sep-19</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D0AC2BF-5D6E-4967-8180-919B0FB01EB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33B9712-07D6-4C75-907C-FFE3CC5E824A}" type="datetimeFigureOut">
              <a:rPr lang="en-US" smtClean="0"/>
              <a:t>30-Sep-19</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D0AC2BF-5D6E-4967-8180-919B0FB01EB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33B9712-07D6-4C75-907C-FFE3CC5E824A}" type="datetimeFigureOut">
              <a:rPr lang="en-US" smtClean="0"/>
              <a:t>30-Sep-19</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D0AC2BF-5D6E-4967-8180-919B0FB01EB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33B9712-07D6-4C75-907C-FFE3CC5E824A}" type="datetimeFigureOut">
              <a:rPr lang="en-US" smtClean="0"/>
              <a:t>30-Sep-19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D0AC2BF-5D6E-4967-8180-919B0FB01EBE}" type="slidenum">
              <a:rPr lang="en-US" smtClean="0"/>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33B9712-07D6-4C75-907C-FFE3CC5E824A}" type="datetimeFigureOut">
              <a:rPr lang="en-US" smtClean="0"/>
              <a:t>30-Sep-19</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D0AC2BF-5D6E-4967-8180-919B0FB01EB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533400"/>
            <a:ext cx="5652868" cy="2868168"/>
          </a:xfrm>
        </p:spPr>
        <p:txBody>
          <a:bodyPr/>
          <a:lstStyle/>
          <a:p>
            <a:r>
              <a:rPr lang="en-US" sz="5000" dirty="0" smtClean="0"/>
              <a:t>Habit formation of language learning </a:t>
            </a:r>
            <a:endParaRPr lang="en-US" sz="5000" dirty="0"/>
          </a:p>
        </p:txBody>
      </p:sp>
    </p:spTree>
    <p:extLst>
      <p:ext uri="{BB962C8B-B14F-4D97-AF65-F5344CB8AC3E}">
        <p14:creationId xmlns:p14="http://schemas.microsoft.com/office/powerpoint/2010/main" val="276930756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What is Piaget's theory of language development?</a:t>
            </a:r>
          </a:p>
        </p:txBody>
      </p:sp>
      <p:sp>
        <p:nvSpPr>
          <p:cNvPr id="3" name="Content Placeholder 2"/>
          <p:cNvSpPr>
            <a:spLocks noGrp="1"/>
          </p:cNvSpPr>
          <p:nvPr>
            <p:ph idx="1"/>
          </p:nvPr>
        </p:nvSpPr>
        <p:spPr/>
        <p:txBody>
          <a:bodyPr>
            <a:normAutofit fontScale="92500" lnSpcReduction="20000"/>
          </a:bodyPr>
          <a:lstStyle/>
          <a:p>
            <a:r>
              <a:rPr lang="en-US" b="1" dirty="0"/>
              <a:t>Piaget's theory</a:t>
            </a:r>
            <a:r>
              <a:rPr lang="en-US" dirty="0"/>
              <a:t> describes the mental structures or “schemas” of children as they </a:t>
            </a:r>
            <a:r>
              <a:rPr lang="en-US" b="1" dirty="0"/>
              <a:t>develop</a:t>
            </a:r>
            <a:r>
              <a:rPr lang="en-US" dirty="0"/>
              <a:t> from infants to adults. ... </a:t>
            </a:r>
            <a:endParaRPr lang="en-US" dirty="0" smtClean="0"/>
          </a:p>
          <a:p>
            <a:r>
              <a:rPr lang="en-US" b="1" dirty="0" smtClean="0"/>
              <a:t>Piaget's </a:t>
            </a:r>
            <a:r>
              <a:rPr lang="en-US" b="1" dirty="0"/>
              <a:t>theory</a:t>
            </a:r>
            <a:r>
              <a:rPr lang="en-US" dirty="0"/>
              <a:t> purports that children's </a:t>
            </a:r>
            <a:r>
              <a:rPr lang="en-US" b="1" dirty="0"/>
              <a:t>language</a:t>
            </a:r>
            <a:r>
              <a:rPr lang="en-US" dirty="0"/>
              <a:t> reflects the </a:t>
            </a:r>
            <a:r>
              <a:rPr lang="en-US" b="1" dirty="0"/>
              <a:t>development</a:t>
            </a:r>
            <a:r>
              <a:rPr lang="en-US" dirty="0"/>
              <a:t> of their logical thinking and reasoning skills in "periods" or </a:t>
            </a:r>
            <a:r>
              <a:rPr lang="en-US" b="1" dirty="0"/>
              <a:t>stages</a:t>
            </a:r>
            <a:r>
              <a:rPr lang="en-US" dirty="0"/>
              <a:t>, with each period having a specific name and age reference</a:t>
            </a:r>
            <a:r>
              <a:rPr lang="en-US" dirty="0" smtClean="0"/>
              <a:t>.</a:t>
            </a:r>
          </a:p>
          <a:p>
            <a:r>
              <a:rPr lang="en-US" dirty="0"/>
              <a:t>Jean </a:t>
            </a:r>
            <a:r>
              <a:rPr lang="en-US" b="1" dirty="0"/>
              <a:t>Piaget's theory</a:t>
            </a:r>
            <a:r>
              <a:rPr lang="en-US" dirty="0"/>
              <a:t> of cognitive development suggests that children move through four different stages of mental development. His </a:t>
            </a:r>
            <a:r>
              <a:rPr lang="en-US" b="1" dirty="0"/>
              <a:t>theory</a:t>
            </a:r>
            <a:r>
              <a:rPr lang="en-US" dirty="0"/>
              <a:t> focuses not only on understanding how children acquire knowledge, but also on understanding the nature of intelligence</a:t>
            </a:r>
            <a:r>
              <a:rPr lang="en-US" dirty="0" smtClean="0"/>
              <a:t>. </a:t>
            </a:r>
            <a:endParaRPr lang="en-US" dirty="0"/>
          </a:p>
        </p:txBody>
      </p:sp>
    </p:spTree>
    <p:extLst>
      <p:ext uri="{BB962C8B-B14F-4D97-AF65-F5344CB8AC3E}">
        <p14:creationId xmlns:p14="http://schemas.microsoft.com/office/powerpoint/2010/main" val="36334591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a:bodyPr>
          <a:lstStyle/>
          <a:p>
            <a:pPr marL="398463" indent="-398463"/>
            <a:r>
              <a:rPr lang="en-US" sz="3600" dirty="0" smtClean="0"/>
              <a:t>Jean Piaget based his theory on the idea that children do not think like adults. </a:t>
            </a:r>
          </a:p>
          <a:p>
            <a:pPr marL="398463" indent="-398463"/>
            <a:r>
              <a:rPr lang="en-US" sz="3600" dirty="0" smtClean="0"/>
              <a:t>He </a:t>
            </a:r>
            <a:r>
              <a:rPr lang="en-US" sz="3600" dirty="0"/>
              <a:t>concluded that through their interactions with their environment, children actively construct their own understanding of the world. </a:t>
            </a:r>
            <a:endParaRPr lang="en-US" sz="3600" dirty="0" smtClean="0"/>
          </a:p>
        </p:txBody>
      </p:sp>
    </p:spTree>
    <p:extLst>
      <p:ext uri="{BB962C8B-B14F-4D97-AF65-F5344CB8AC3E}">
        <p14:creationId xmlns:p14="http://schemas.microsoft.com/office/powerpoint/2010/main" val="155892969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Stages of Piaget’s theory </a:t>
            </a:r>
            <a:endParaRPr lang="en-US" dirty="0"/>
          </a:p>
        </p:txBody>
      </p:sp>
      <p:sp>
        <p:nvSpPr>
          <p:cNvPr id="3" name="Content Placeholder 2"/>
          <p:cNvSpPr>
            <a:spLocks noGrp="1"/>
          </p:cNvSpPr>
          <p:nvPr>
            <p:ph idx="1"/>
          </p:nvPr>
        </p:nvSpPr>
        <p:spPr>
          <a:xfrm>
            <a:off x="685800" y="1609416"/>
            <a:ext cx="7239000" cy="4846320"/>
          </a:xfrm>
        </p:spPr>
        <p:txBody>
          <a:bodyPr/>
          <a:lstStyle/>
          <a:p>
            <a:pPr marL="0" indent="0">
              <a:buNone/>
            </a:pPr>
            <a:r>
              <a:rPr lang="en-US" dirty="0" smtClean="0"/>
              <a:t>Piaget separates the language acquisition into four stages:</a:t>
            </a:r>
          </a:p>
          <a:p>
            <a:pPr marL="736600" indent="-514350">
              <a:buSzPct val="90000"/>
              <a:buFont typeface="+mj-lt"/>
              <a:buAutoNum type="arabicPeriod"/>
            </a:pPr>
            <a:r>
              <a:rPr lang="en-US" dirty="0" smtClean="0"/>
              <a:t>Sensory-motor stage</a:t>
            </a:r>
          </a:p>
          <a:p>
            <a:pPr marL="736600" indent="-514350">
              <a:buSzPct val="90000"/>
              <a:buFont typeface="+mj-lt"/>
              <a:buAutoNum type="arabicPeriod"/>
            </a:pPr>
            <a:r>
              <a:rPr lang="en-US" dirty="0" smtClean="0"/>
              <a:t>Preoperational stage</a:t>
            </a:r>
          </a:p>
          <a:p>
            <a:pPr marL="736600" indent="-514350">
              <a:buSzPct val="90000"/>
              <a:buFont typeface="+mj-lt"/>
              <a:buAutoNum type="arabicPeriod"/>
            </a:pPr>
            <a:r>
              <a:rPr lang="en-US" dirty="0" smtClean="0"/>
              <a:t>The concrete operational stage</a:t>
            </a:r>
          </a:p>
          <a:p>
            <a:pPr marL="736600" indent="-514350">
              <a:buSzPct val="90000"/>
              <a:buFont typeface="+mj-lt"/>
              <a:buAutoNum type="arabicPeriod"/>
            </a:pPr>
            <a:r>
              <a:rPr lang="en-US" dirty="0" smtClean="0"/>
              <a:t>The formal operational stage </a:t>
            </a:r>
            <a:endParaRPr lang="en-US" dirty="0"/>
          </a:p>
        </p:txBody>
      </p:sp>
    </p:spTree>
    <p:extLst>
      <p:ext uri="{BB962C8B-B14F-4D97-AF65-F5344CB8AC3E}">
        <p14:creationId xmlns:p14="http://schemas.microsoft.com/office/powerpoint/2010/main" val="37306488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Sensory-motor Stage</a:t>
            </a:r>
            <a:br>
              <a:rPr lang="en-US" dirty="0" smtClean="0"/>
            </a:br>
            <a:r>
              <a:rPr lang="en-US" sz="2200" dirty="0" smtClean="0"/>
              <a:t>age: </a:t>
            </a:r>
            <a:r>
              <a:rPr lang="en-US" sz="2200" dirty="0" smtClean="0"/>
              <a:t>Birth - 2 </a:t>
            </a:r>
            <a:r>
              <a:rPr lang="en-US" sz="2200" dirty="0" smtClean="0"/>
              <a:t>years old</a:t>
            </a:r>
            <a:endParaRPr lang="en-US" sz="2200" dirty="0"/>
          </a:p>
        </p:txBody>
      </p:sp>
      <p:sp>
        <p:nvSpPr>
          <p:cNvPr id="3" name="Content Placeholder 2"/>
          <p:cNvSpPr>
            <a:spLocks noGrp="1"/>
          </p:cNvSpPr>
          <p:nvPr>
            <p:ph idx="1"/>
          </p:nvPr>
        </p:nvSpPr>
        <p:spPr/>
        <p:txBody>
          <a:bodyPr/>
          <a:lstStyle/>
          <a:p>
            <a:r>
              <a:rPr lang="en-US" dirty="0" smtClean="0"/>
              <a:t>The emphasis on movement and physical reactions. Language skills are basically physical. In the process the baby hears its parents and learn how to imitate sounds</a:t>
            </a:r>
          </a:p>
          <a:p>
            <a:r>
              <a:rPr lang="en-US" dirty="0"/>
              <a:t>He described the sensory-motor period (from birth to 2 years) as the time when children use action schemas to "assimilate" information about the world.</a:t>
            </a:r>
            <a:endParaRPr lang="en-US" dirty="0" smtClean="0"/>
          </a:p>
          <a:p>
            <a:r>
              <a:rPr lang="en-US" dirty="0" smtClean="0"/>
              <a:t>Example:</a:t>
            </a:r>
          </a:p>
          <a:p>
            <a:pPr marL="0" indent="0">
              <a:buNone/>
            </a:pPr>
            <a:r>
              <a:rPr lang="en-US" dirty="0" smtClean="0"/>
              <a:t>	Opening their fingers, weaving their legs</a:t>
            </a:r>
            <a:endParaRPr lang="en-US" dirty="0"/>
          </a:p>
        </p:txBody>
      </p:sp>
    </p:spTree>
    <p:extLst>
      <p:ext uri="{BB962C8B-B14F-4D97-AF65-F5344CB8AC3E}">
        <p14:creationId xmlns:p14="http://schemas.microsoft.com/office/powerpoint/2010/main" val="32519318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Preoperational Stage</a:t>
            </a:r>
            <a:br>
              <a:rPr lang="en-US" dirty="0" smtClean="0"/>
            </a:br>
            <a:r>
              <a:rPr lang="en-US" sz="2200" dirty="0" smtClean="0"/>
              <a:t>Age: 2 – 7 years old</a:t>
            </a:r>
            <a:endParaRPr lang="en-US" sz="2200" dirty="0"/>
          </a:p>
        </p:txBody>
      </p:sp>
      <p:sp>
        <p:nvSpPr>
          <p:cNvPr id="3" name="Content Placeholder 2"/>
          <p:cNvSpPr>
            <a:spLocks noGrp="1"/>
          </p:cNvSpPr>
          <p:nvPr>
            <p:ph idx="1"/>
          </p:nvPr>
        </p:nvSpPr>
        <p:spPr>
          <a:xfrm>
            <a:off x="762000" y="1859280"/>
            <a:ext cx="7239000" cy="4846320"/>
          </a:xfrm>
        </p:spPr>
        <p:txBody>
          <a:bodyPr>
            <a:normAutofit fontScale="62500" lnSpcReduction="20000"/>
          </a:bodyPr>
          <a:lstStyle/>
          <a:p>
            <a:r>
              <a:rPr lang="en-US" sz="3000" dirty="0" smtClean="0"/>
              <a:t>The defining feature is egocentricity. He/she shows no awareness of the possibility that others have a view point of their own. The child describe what he is doing even though you can see what he is doing. </a:t>
            </a:r>
          </a:p>
          <a:p>
            <a:r>
              <a:rPr lang="en-US" sz="3000" dirty="0"/>
              <a:t>Piaget observed that during this period (between the ages of 2 and 7 years), children’s language makes rapid progress. </a:t>
            </a:r>
            <a:endParaRPr lang="en-US" sz="3000" dirty="0" smtClean="0"/>
          </a:p>
          <a:p>
            <a:r>
              <a:rPr lang="en-US" sz="3000" dirty="0" smtClean="0"/>
              <a:t>The </a:t>
            </a:r>
            <a:r>
              <a:rPr lang="en-US" sz="3000" dirty="0"/>
              <a:t>development of their mental schemas lets them quickly "accommodate" new words and situations. </a:t>
            </a:r>
            <a:endParaRPr lang="en-US" sz="3000" dirty="0" smtClean="0"/>
          </a:p>
          <a:p>
            <a:r>
              <a:rPr lang="en-US" sz="3000" dirty="0" smtClean="0"/>
              <a:t>From </a:t>
            </a:r>
            <a:r>
              <a:rPr lang="en-US" sz="3000" dirty="0"/>
              <a:t>using single words (for example, “milk”), they begin to construct simple sentences (for example, “mommy go out”). </a:t>
            </a:r>
            <a:endParaRPr lang="en-US" sz="3000" dirty="0" smtClean="0"/>
          </a:p>
          <a:p>
            <a:r>
              <a:rPr lang="en-US" sz="3000" dirty="0" smtClean="0"/>
              <a:t>Piaget's </a:t>
            </a:r>
            <a:r>
              <a:rPr lang="en-US" sz="3000" dirty="0"/>
              <a:t>theory describes children’s language as “symbolic,” allowing them to venture beyond the “here and now” and to talk about such things as the past, the future, people, feelings and events. During this time, children’s language often shows instances </a:t>
            </a:r>
            <a:r>
              <a:rPr lang="en-US" sz="3000" dirty="0" smtClean="0"/>
              <a:t>of </a:t>
            </a:r>
            <a:r>
              <a:rPr lang="en-US" sz="3000" dirty="0"/>
              <a:t>what Piaget termed “animism” and “egocentrism</a:t>
            </a:r>
            <a:r>
              <a:rPr lang="en-US" sz="3000" dirty="0" smtClean="0"/>
              <a:t>.”</a:t>
            </a:r>
          </a:p>
        </p:txBody>
      </p:sp>
    </p:spTree>
    <p:extLst>
      <p:ext uri="{BB962C8B-B14F-4D97-AF65-F5344CB8AC3E}">
        <p14:creationId xmlns:p14="http://schemas.microsoft.com/office/powerpoint/2010/main" val="685223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The concrete Operational stage</a:t>
            </a:r>
            <a:br>
              <a:rPr lang="en-US" sz="3600" dirty="0" smtClean="0"/>
            </a:br>
            <a:r>
              <a:rPr lang="en-US" sz="2200" dirty="0" smtClean="0"/>
              <a:t>Age: 7 – 12 years old</a:t>
            </a:r>
            <a:endParaRPr lang="en-US" sz="2200" dirty="0"/>
          </a:p>
        </p:txBody>
      </p:sp>
      <p:sp>
        <p:nvSpPr>
          <p:cNvPr id="3" name="Content Placeholder 2"/>
          <p:cNvSpPr>
            <a:spLocks noGrp="1"/>
          </p:cNvSpPr>
          <p:nvPr>
            <p:ph idx="1"/>
          </p:nvPr>
        </p:nvSpPr>
        <p:spPr/>
        <p:txBody>
          <a:bodyPr>
            <a:normAutofit fontScale="92500"/>
          </a:bodyPr>
          <a:lstStyle/>
          <a:p>
            <a:r>
              <a:rPr lang="en-US" dirty="0" smtClean="0"/>
              <a:t>Capable of using logic. Language used to refer specific or concrete facts, not mental concepts. According to Piaget, some people stay in this stage for the remainder of their lives. </a:t>
            </a:r>
          </a:p>
          <a:p>
            <a:r>
              <a:rPr lang="en-US" dirty="0"/>
              <a:t>According to Piaget, children’s language development at this stage reveals the movement of their thinking from immature to mature and from illogical to logical</a:t>
            </a:r>
            <a:r>
              <a:rPr lang="en-US" dirty="0" smtClean="0"/>
              <a:t>.</a:t>
            </a:r>
          </a:p>
          <a:p>
            <a:r>
              <a:rPr lang="en-US" dirty="0"/>
              <a:t>It is at this point that children's language starts to become "socialized," showing characteristics such as questions, answers, criticisms and commands</a:t>
            </a:r>
            <a:r>
              <a:rPr lang="en-US" dirty="0" smtClean="0"/>
              <a:t>.</a:t>
            </a:r>
            <a:endParaRPr lang="en-US" dirty="0"/>
          </a:p>
        </p:txBody>
      </p:sp>
    </p:spTree>
    <p:extLst>
      <p:ext uri="{BB962C8B-B14F-4D97-AF65-F5344CB8AC3E}">
        <p14:creationId xmlns:p14="http://schemas.microsoft.com/office/powerpoint/2010/main" val="249260656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formal operational stage</a:t>
            </a:r>
            <a:br>
              <a:rPr lang="en-US" dirty="0" smtClean="0"/>
            </a:br>
            <a:r>
              <a:rPr lang="en-US" sz="2200" dirty="0" smtClean="0"/>
              <a:t>Age: Starts at 12 years old at the earliest</a:t>
            </a:r>
            <a:endParaRPr lang="en-US" sz="2200" dirty="0"/>
          </a:p>
        </p:txBody>
      </p:sp>
      <p:sp>
        <p:nvSpPr>
          <p:cNvPr id="3" name="Content Placeholder 2"/>
          <p:cNvSpPr>
            <a:spLocks noGrp="1"/>
          </p:cNvSpPr>
          <p:nvPr>
            <p:ph idx="1"/>
          </p:nvPr>
        </p:nvSpPr>
        <p:spPr>
          <a:xfrm>
            <a:off x="533400" y="1783080"/>
            <a:ext cx="7239000" cy="4846320"/>
          </a:xfrm>
        </p:spPr>
        <p:txBody>
          <a:bodyPr/>
          <a:lstStyle/>
          <a:p>
            <a:r>
              <a:rPr lang="en-US" dirty="0" smtClean="0"/>
              <a:t>Abstract reason and mental distinction between someone’s self and an idea he/she is considering. They can use language to express and debate abstract theoretical concepts.</a:t>
            </a:r>
          </a:p>
          <a:p>
            <a:endParaRPr lang="en-US" dirty="0" smtClean="0"/>
          </a:p>
          <a:p>
            <a:r>
              <a:rPr lang="en-US" dirty="0" smtClean="0"/>
              <a:t>Example:</a:t>
            </a:r>
          </a:p>
          <a:p>
            <a:pPr marL="292608" lvl="1" indent="0">
              <a:buNone/>
            </a:pPr>
            <a:r>
              <a:rPr lang="en-US" dirty="0" smtClean="0"/>
              <a:t>Explaining complex concepts as time, emotions, and consciousness in depth.</a:t>
            </a:r>
            <a:endParaRPr lang="en-US" dirty="0"/>
          </a:p>
          <a:p>
            <a:endParaRPr lang="en-US" dirty="0"/>
          </a:p>
        </p:txBody>
      </p:sp>
    </p:spTree>
    <p:extLst>
      <p:ext uri="{BB962C8B-B14F-4D97-AF65-F5344CB8AC3E}">
        <p14:creationId xmlns:p14="http://schemas.microsoft.com/office/powerpoint/2010/main" val="31540871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is Piaget's theory important?</a:t>
            </a:r>
          </a:p>
        </p:txBody>
      </p:sp>
      <p:sp>
        <p:nvSpPr>
          <p:cNvPr id="3" name="Content Placeholder 2"/>
          <p:cNvSpPr>
            <a:spLocks noGrp="1"/>
          </p:cNvSpPr>
          <p:nvPr>
            <p:ph idx="1"/>
          </p:nvPr>
        </p:nvSpPr>
        <p:spPr/>
        <p:txBody>
          <a:bodyPr/>
          <a:lstStyle/>
          <a:p>
            <a:r>
              <a:rPr lang="en-US" dirty="0"/>
              <a:t>Jean </a:t>
            </a:r>
            <a:r>
              <a:rPr lang="en-US" b="1" dirty="0"/>
              <a:t>Piaget's theory</a:t>
            </a:r>
            <a:r>
              <a:rPr lang="en-US" dirty="0"/>
              <a:t> of cognitive development provides a framework for understanding how cognition, or thinking develops. ... So providing ample opportunities for children to interact with the environment through all their senses allows them to gain a better understanding of the world around </a:t>
            </a:r>
            <a:r>
              <a:rPr lang="en-US" dirty="0" smtClean="0"/>
              <a:t>them.</a:t>
            </a:r>
            <a:endParaRPr lang="en-US" dirty="0"/>
          </a:p>
        </p:txBody>
      </p:sp>
    </p:spTree>
    <p:extLst>
      <p:ext uri="{BB962C8B-B14F-4D97-AF65-F5344CB8AC3E}">
        <p14:creationId xmlns:p14="http://schemas.microsoft.com/office/powerpoint/2010/main" val="219241808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533400"/>
            <a:ext cx="6096000" cy="2868168"/>
          </a:xfrm>
        </p:spPr>
        <p:txBody>
          <a:bodyPr/>
          <a:lstStyle/>
          <a:p>
            <a:r>
              <a:rPr lang="en-US" sz="5000" dirty="0" err="1" smtClean="0"/>
              <a:t>Vygotsky</a:t>
            </a:r>
            <a:r>
              <a:rPr lang="en-US" sz="5000" dirty="0" smtClean="0"/>
              <a:t> theory of language learning </a:t>
            </a:r>
            <a:endParaRPr lang="en-US" sz="5000" dirty="0"/>
          </a:p>
        </p:txBody>
      </p:sp>
    </p:spTree>
    <p:extLst>
      <p:ext uri="{BB962C8B-B14F-4D97-AF65-F5344CB8AC3E}">
        <p14:creationId xmlns:p14="http://schemas.microsoft.com/office/powerpoint/2010/main" val="262937789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853440"/>
          </a:xfrm>
        </p:spPr>
        <p:txBody>
          <a:bodyPr>
            <a:noAutofit/>
          </a:bodyPr>
          <a:lstStyle/>
          <a:p>
            <a:r>
              <a:rPr lang="en-US" sz="3200" dirty="0" err="1" smtClean="0"/>
              <a:t>Vygotsky’s</a:t>
            </a:r>
            <a:r>
              <a:rPr lang="en-US" sz="3200" dirty="0" smtClean="0"/>
              <a:t> Theory of Language learning</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Language is a social context that is developed through social interactions.</a:t>
            </a:r>
          </a:p>
          <a:p>
            <a:r>
              <a:rPr lang="en-US" dirty="0" smtClean="0"/>
              <a:t>According to Lev </a:t>
            </a:r>
            <a:r>
              <a:rPr lang="en-US" dirty="0" err="1" smtClean="0"/>
              <a:t>Vygotsky</a:t>
            </a:r>
            <a:r>
              <a:rPr lang="en-US" dirty="0" smtClean="0"/>
              <a:t>, a 20</a:t>
            </a:r>
            <a:r>
              <a:rPr lang="en-US" baseline="30000" dirty="0" smtClean="0"/>
              <a:t>th</a:t>
            </a:r>
            <a:r>
              <a:rPr lang="en-US" dirty="0" smtClean="0"/>
              <a:t> century Soviet psychologist, language acquisition involves not only a child’s exposure to words, but also an independent process of growth  between thought and language.</a:t>
            </a:r>
          </a:p>
          <a:p>
            <a:r>
              <a:rPr lang="en-US" dirty="0" err="1" smtClean="0"/>
              <a:t>Vygotsky</a:t>
            </a:r>
            <a:r>
              <a:rPr lang="en-US" dirty="0" smtClean="0"/>
              <a:t> influential theory of the “Zone of Proximal Development” asserts that teachers should consider a child prospective learning power before trying to expand the child’s grasp of learning. </a:t>
            </a:r>
            <a:endParaRPr lang="en-US" dirty="0"/>
          </a:p>
        </p:txBody>
      </p:sp>
    </p:spTree>
    <p:extLst>
      <p:ext uri="{BB962C8B-B14F-4D97-AF65-F5344CB8AC3E}">
        <p14:creationId xmlns:p14="http://schemas.microsoft.com/office/powerpoint/2010/main" val="949775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par>
                          <p:cTn id="12" fill="hold">
                            <p:stCondLst>
                              <p:cond delay="2500"/>
                            </p:stCondLst>
                            <p:childTnLst>
                              <p:par>
                                <p:cTn id="13" presetID="6"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par>
                          <p:cTn id="16" fill="hold">
                            <p:stCondLst>
                              <p:cond delay="4500"/>
                            </p:stCondLst>
                            <p:childTnLst>
                              <p:par>
                                <p:cTn id="17" presetID="6"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is actually a habit formation in language learning?</a:t>
            </a:r>
            <a:endParaRPr lang="en-US" sz="3200" dirty="0"/>
          </a:p>
        </p:txBody>
      </p:sp>
      <p:sp>
        <p:nvSpPr>
          <p:cNvPr id="3" name="Content Placeholder 2"/>
          <p:cNvSpPr>
            <a:spLocks noGrp="1"/>
          </p:cNvSpPr>
          <p:nvPr>
            <p:ph idx="1"/>
          </p:nvPr>
        </p:nvSpPr>
        <p:spPr/>
        <p:txBody>
          <a:bodyPr>
            <a:normAutofit lnSpcReduction="10000"/>
          </a:bodyPr>
          <a:lstStyle/>
          <a:p>
            <a:pPr marL="457200" indent="-457200"/>
            <a:r>
              <a:rPr lang="en-US" b="1" dirty="0"/>
              <a:t>Habit</a:t>
            </a:r>
            <a:r>
              <a:rPr lang="en-US" dirty="0"/>
              <a:t> formation was defined by contemporary foreign </a:t>
            </a:r>
            <a:r>
              <a:rPr lang="en-US" b="1" dirty="0"/>
              <a:t>language</a:t>
            </a:r>
            <a:r>
              <a:rPr lang="en-US" dirty="0"/>
              <a:t> educators as the "production of linguistics responses to stimuli by imitation and repetition in pattern drill" (Rivers, 2001</a:t>
            </a:r>
            <a:r>
              <a:rPr lang="en-US" dirty="0" smtClean="0"/>
              <a:t>).</a:t>
            </a:r>
          </a:p>
          <a:p>
            <a:pPr marL="457200" indent="-457200"/>
            <a:r>
              <a:rPr lang="en-US" b="1" dirty="0"/>
              <a:t>Habit</a:t>
            </a:r>
            <a:r>
              <a:rPr lang="en-US" dirty="0"/>
              <a:t> is a pattern of </a:t>
            </a:r>
            <a:r>
              <a:rPr lang="en-US" dirty="0" err="1"/>
              <a:t>behaviour</a:t>
            </a:r>
            <a:r>
              <a:rPr lang="en-US" dirty="0"/>
              <a:t> that is regular and which has become almost automatic as a result of repetition. Linguists and psychologists disagree about how much </a:t>
            </a:r>
            <a:r>
              <a:rPr lang="en-US" b="1" dirty="0"/>
              <a:t>habit formation</a:t>
            </a:r>
            <a:r>
              <a:rPr lang="en-US" dirty="0"/>
              <a:t> is involved in </a:t>
            </a:r>
            <a:r>
              <a:rPr lang="en-US" b="1" dirty="0"/>
              <a:t>language learning</a:t>
            </a:r>
            <a:r>
              <a:rPr lang="en-US" dirty="0"/>
              <a:t>. The </a:t>
            </a:r>
            <a:r>
              <a:rPr lang="en-US" dirty="0" err="1"/>
              <a:t>behaviourists</a:t>
            </a:r>
            <a:r>
              <a:rPr lang="en-US" dirty="0"/>
              <a:t> hold that </a:t>
            </a:r>
            <a:r>
              <a:rPr lang="en-US" b="1" dirty="0"/>
              <a:t>language acquisition</a:t>
            </a:r>
            <a:r>
              <a:rPr lang="en-US" dirty="0"/>
              <a:t> is a product of </a:t>
            </a:r>
            <a:r>
              <a:rPr lang="en-US" b="1" dirty="0"/>
              <a:t>habit formation</a:t>
            </a:r>
            <a:r>
              <a:rPr lang="en-US" dirty="0" smtClean="0"/>
              <a:t>. </a:t>
            </a:r>
            <a:endParaRPr lang="en-US" dirty="0"/>
          </a:p>
        </p:txBody>
      </p:sp>
    </p:spTree>
    <p:extLst>
      <p:ext uri="{BB962C8B-B14F-4D97-AF65-F5344CB8AC3E}">
        <p14:creationId xmlns:p14="http://schemas.microsoft.com/office/powerpoint/2010/main" val="379763572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t>
            </a:r>
            <a:r>
              <a:rPr lang="en-US" dirty="0" err="1" smtClean="0"/>
              <a:t>Vygotsky’s</a:t>
            </a:r>
            <a:r>
              <a:rPr lang="en-US" dirty="0" smtClean="0"/>
              <a:t> ZPD meant?</a:t>
            </a:r>
            <a:endParaRPr lang="en-US" dirty="0"/>
          </a:p>
        </p:txBody>
      </p:sp>
      <p:sp>
        <p:nvSpPr>
          <p:cNvPr id="3" name="Content Placeholder 2"/>
          <p:cNvSpPr>
            <a:spLocks noGrp="1"/>
          </p:cNvSpPr>
          <p:nvPr>
            <p:ph idx="1"/>
          </p:nvPr>
        </p:nvSpPr>
        <p:spPr/>
        <p:txBody>
          <a:bodyPr>
            <a:normAutofit lnSpcReduction="10000"/>
          </a:bodyPr>
          <a:lstStyle/>
          <a:p>
            <a:r>
              <a:rPr lang="en-US" dirty="0"/>
              <a:t>The </a:t>
            </a:r>
            <a:r>
              <a:rPr lang="en-US" b="1" dirty="0"/>
              <a:t>zone of proximal development</a:t>
            </a:r>
            <a:r>
              <a:rPr lang="en-US" dirty="0"/>
              <a:t> (sometimes abbreviated </a:t>
            </a:r>
            <a:r>
              <a:rPr lang="en-US" b="1" dirty="0"/>
              <a:t>ZPD</a:t>
            </a:r>
            <a:r>
              <a:rPr lang="en-US" dirty="0"/>
              <a:t>), is the difference between what a learner can do without help and what he or she can do with help</a:t>
            </a:r>
            <a:r>
              <a:rPr lang="en-US" dirty="0" smtClean="0"/>
              <a:t>.</a:t>
            </a:r>
          </a:p>
          <a:p>
            <a:r>
              <a:rPr lang="en-US" dirty="0"/>
              <a:t>The </a:t>
            </a:r>
            <a:r>
              <a:rPr lang="en-US" b="1" dirty="0"/>
              <a:t>zone of proximal development</a:t>
            </a:r>
            <a:r>
              <a:rPr lang="en-US" dirty="0"/>
              <a:t> is an </a:t>
            </a:r>
            <a:r>
              <a:rPr lang="en-US" b="1" dirty="0"/>
              <a:t>important</a:t>
            </a:r>
            <a:r>
              <a:rPr lang="en-US" dirty="0"/>
              <a:t> concept in the fields of both education and psychology. By understanding how the ZPD works, educators and instructional designers can be better prepared to create instruction and learning programs that maximize the tools and resources available to students</a:t>
            </a:r>
            <a:r>
              <a:rPr lang="en-US" dirty="0" smtClean="0"/>
              <a:t>. </a:t>
            </a:r>
            <a:endParaRPr lang="en-US" dirty="0"/>
          </a:p>
        </p:txBody>
      </p:sp>
    </p:spTree>
    <p:extLst>
      <p:ext uri="{BB962C8B-B14F-4D97-AF65-F5344CB8AC3E}">
        <p14:creationId xmlns:p14="http://schemas.microsoft.com/office/powerpoint/2010/main" val="35986004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ZPD </a:t>
            </a:r>
            <a:r>
              <a:rPr lang="en-US" dirty="0" err="1" smtClean="0"/>
              <a:t>vs</a:t>
            </a:r>
            <a:r>
              <a:rPr lang="en-US" dirty="0" smtClean="0"/>
              <a:t> Scaffolding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Scaffolding</a:t>
            </a:r>
            <a:r>
              <a:rPr lang="en-US" dirty="0"/>
              <a:t> is a term that sprung out of the concept of the </a:t>
            </a:r>
            <a:r>
              <a:rPr lang="en-US" b="1" dirty="0"/>
              <a:t>ZPD</a:t>
            </a:r>
            <a:r>
              <a:rPr lang="en-US" dirty="0"/>
              <a:t>. It refers to the help or guidance from an adult or more competent peer to allow the child to work within the </a:t>
            </a:r>
            <a:r>
              <a:rPr lang="en-US" b="1" dirty="0"/>
              <a:t>ZPD</a:t>
            </a:r>
            <a:r>
              <a:rPr lang="en-US" dirty="0"/>
              <a:t>. Just as in a building project, the </a:t>
            </a:r>
            <a:r>
              <a:rPr lang="en-US" b="1" dirty="0"/>
              <a:t>scaffolding</a:t>
            </a:r>
            <a:r>
              <a:rPr lang="en-US" dirty="0"/>
              <a:t> is erected to support the building process, but then removed when it is no longer needed</a:t>
            </a:r>
            <a:r>
              <a:rPr lang="en-US" dirty="0" smtClean="0"/>
              <a:t>.</a:t>
            </a:r>
          </a:p>
          <a:p>
            <a:r>
              <a:rPr lang="en-US" dirty="0" smtClean="0"/>
              <a:t>Example of scaffolding:</a:t>
            </a:r>
          </a:p>
          <a:p>
            <a:pPr lvl="1"/>
            <a:r>
              <a:rPr lang="en-US" dirty="0" smtClean="0"/>
              <a:t>If </a:t>
            </a:r>
            <a:r>
              <a:rPr lang="en-US" dirty="0"/>
              <a:t>students are not at the reading level required to understand a text being taught in a course, the teacher might use instructional </a:t>
            </a:r>
            <a:r>
              <a:rPr lang="en-US" b="1" dirty="0"/>
              <a:t>scaffolding</a:t>
            </a:r>
            <a:r>
              <a:rPr lang="en-US" dirty="0"/>
              <a:t> to incrementally improve their reading ability until they can read the required text independently and without assistance</a:t>
            </a:r>
          </a:p>
        </p:txBody>
      </p:sp>
    </p:spTree>
    <p:extLst>
      <p:ext uri="{BB962C8B-B14F-4D97-AF65-F5344CB8AC3E}">
        <p14:creationId xmlns:p14="http://schemas.microsoft.com/office/powerpoint/2010/main" val="165322618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35664"/>
            <a:ext cx="7239000" cy="4626936"/>
          </a:xfrm>
        </p:spPr>
        <p:txBody>
          <a:bodyPr/>
          <a:lstStyle/>
          <a:p>
            <a:r>
              <a:rPr lang="en-US" dirty="0" err="1" smtClean="0"/>
              <a:t>Vygotsky</a:t>
            </a:r>
            <a:r>
              <a:rPr lang="en-US" dirty="0" smtClean="0"/>
              <a:t> theory of language is based on constructivist learning theory, which contends that children acquire knowledge as a result of engaging in social experiences.</a:t>
            </a:r>
          </a:p>
          <a:p>
            <a:pPr marL="0" indent="0">
              <a:buNone/>
            </a:pPr>
            <a:endParaRPr lang="en-US" dirty="0" smtClean="0"/>
          </a:p>
          <a:p>
            <a:r>
              <a:rPr lang="en-US" dirty="0" smtClean="0"/>
              <a:t>“Through social and interactions, older or more experience members of community teach younger and less experience members of the community”, says Harry Daniels, author of “Introduction to </a:t>
            </a:r>
            <a:r>
              <a:rPr lang="en-US" dirty="0" err="1" smtClean="0"/>
              <a:t>Vygotsky</a:t>
            </a:r>
            <a:r>
              <a:rPr lang="en-US" dirty="0" smtClean="0"/>
              <a:t>”.</a:t>
            </a:r>
          </a:p>
          <a:p>
            <a:endParaRPr lang="en-US" dirty="0"/>
          </a:p>
        </p:txBody>
      </p:sp>
    </p:spTree>
    <p:extLst>
      <p:ext uri="{BB962C8B-B14F-4D97-AF65-F5344CB8AC3E}">
        <p14:creationId xmlns:p14="http://schemas.microsoft.com/office/powerpoint/2010/main" val="119405705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239000" cy="5465136"/>
          </a:xfrm>
        </p:spPr>
        <p:txBody>
          <a:bodyPr/>
          <a:lstStyle/>
          <a:p>
            <a:r>
              <a:rPr lang="en-US" dirty="0" smtClean="0"/>
              <a:t>According to </a:t>
            </a:r>
            <a:r>
              <a:rPr lang="en-US" dirty="0" err="1" smtClean="0"/>
              <a:t>Vygotsky</a:t>
            </a:r>
            <a:r>
              <a:rPr lang="en-US" dirty="0" smtClean="0"/>
              <a:t>, words are signals. Rather than engage children in a primary signal system, in which objects are offered to merely as themselves, adult engage children in a secondary signal system, in which words represent objects and ideas.</a:t>
            </a:r>
            <a:endParaRPr lang="en-US" dirty="0"/>
          </a:p>
        </p:txBody>
      </p:sp>
    </p:spTree>
    <p:extLst>
      <p:ext uri="{BB962C8B-B14F-4D97-AF65-F5344CB8AC3E}">
        <p14:creationId xmlns:p14="http://schemas.microsoft.com/office/powerpoint/2010/main" val="31472607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Cognition</a:t>
            </a:r>
            <a:endParaRPr lang="en-US" dirty="0"/>
          </a:p>
        </p:txBody>
      </p:sp>
      <p:sp>
        <p:nvSpPr>
          <p:cNvPr id="3" name="Content Placeholder 2"/>
          <p:cNvSpPr>
            <a:spLocks noGrp="1"/>
          </p:cNvSpPr>
          <p:nvPr>
            <p:ph idx="1"/>
          </p:nvPr>
        </p:nvSpPr>
        <p:spPr/>
        <p:txBody>
          <a:bodyPr/>
          <a:lstStyle/>
          <a:p>
            <a:r>
              <a:rPr lang="en-US" dirty="0" smtClean="0"/>
              <a:t>A child intellectual development is crucial to his language development. </a:t>
            </a:r>
          </a:p>
          <a:p>
            <a:r>
              <a:rPr lang="en-US" dirty="0" smtClean="0"/>
              <a:t>By interacting with this environment, a child develops the ability to develop private, inner speech. </a:t>
            </a:r>
          </a:p>
          <a:p>
            <a:r>
              <a:rPr lang="en-US" dirty="0" smtClean="0"/>
              <a:t>Inner speech is thinking in pure meanings; it is the link between the second signal system of the social world and the thought of the individual. </a:t>
            </a:r>
            <a:endParaRPr lang="en-US" dirty="0"/>
          </a:p>
        </p:txBody>
      </p:sp>
    </p:spTree>
    <p:extLst>
      <p:ext uri="{BB962C8B-B14F-4D97-AF65-F5344CB8AC3E}">
        <p14:creationId xmlns:p14="http://schemas.microsoft.com/office/powerpoint/2010/main" val="36411449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Through the development of inner speech, children straddle the divide between thought and language, eventually being able to express their thoughts coherently to others.</a:t>
            </a:r>
            <a:endParaRPr lang="en-US" dirty="0"/>
          </a:p>
        </p:txBody>
      </p:sp>
    </p:spTree>
    <p:extLst>
      <p:ext uri="{BB962C8B-B14F-4D97-AF65-F5344CB8AC3E}">
        <p14:creationId xmlns:p14="http://schemas.microsoft.com/office/powerpoint/2010/main" val="28583043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lstStyle/>
          <a:p>
            <a:r>
              <a:rPr lang="en-US" dirty="0" smtClean="0"/>
              <a:t>Development</a:t>
            </a:r>
            <a:endParaRPr lang="en-US" dirty="0"/>
          </a:p>
        </p:txBody>
      </p:sp>
      <p:sp>
        <p:nvSpPr>
          <p:cNvPr id="3" name="Content Placeholder 2"/>
          <p:cNvSpPr>
            <a:spLocks noGrp="1"/>
          </p:cNvSpPr>
          <p:nvPr>
            <p:ph idx="1"/>
          </p:nvPr>
        </p:nvSpPr>
        <p:spPr/>
        <p:txBody>
          <a:bodyPr/>
          <a:lstStyle/>
          <a:p>
            <a:r>
              <a:rPr lang="en-US" dirty="0" smtClean="0"/>
              <a:t>The language learning process occurs as a result of ‘give and take’</a:t>
            </a:r>
          </a:p>
          <a:p>
            <a:r>
              <a:rPr lang="en-US" dirty="0" smtClean="0"/>
              <a:t>Parents and teachers usher a child through a process of guided discovery, addressing her learning potential. Eventually children internalize language skills. </a:t>
            </a:r>
          </a:p>
          <a:p>
            <a:r>
              <a:rPr lang="en-US" dirty="0" smtClean="0"/>
              <a:t>As young leaners language experience language development, they can “reflect better on their own thinking and </a:t>
            </a:r>
            <a:r>
              <a:rPr lang="en-US" dirty="0" err="1" smtClean="0"/>
              <a:t>behaviour</a:t>
            </a:r>
            <a:r>
              <a:rPr lang="en-US" dirty="0" smtClean="0"/>
              <a:t> and reach greater level of control,” says Adam </a:t>
            </a:r>
            <a:r>
              <a:rPr lang="en-US" dirty="0" err="1" smtClean="0"/>
              <a:t>Winsler</a:t>
            </a:r>
            <a:r>
              <a:rPr lang="en-US" dirty="0" smtClean="0"/>
              <a:t> </a:t>
            </a:r>
            <a:endParaRPr lang="en-US" dirty="0"/>
          </a:p>
        </p:txBody>
      </p:sp>
    </p:spTree>
    <p:extLst>
      <p:ext uri="{BB962C8B-B14F-4D97-AF65-F5344CB8AC3E}">
        <p14:creationId xmlns:p14="http://schemas.microsoft.com/office/powerpoint/2010/main" val="108740630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p:txBody>
          <a:bodyPr/>
          <a:lstStyle/>
          <a:p>
            <a:r>
              <a:rPr lang="en-US" dirty="0" err="1" smtClean="0"/>
              <a:t>Vygotsky</a:t>
            </a:r>
            <a:r>
              <a:rPr lang="en-US" dirty="0" smtClean="0"/>
              <a:t> constructivist language theory exist in opposition to Jean Piaget’s theory of language acquisition.</a:t>
            </a:r>
          </a:p>
          <a:p>
            <a:r>
              <a:rPr lang="en-US" dirty="0" smtClean="0"/>
              <a:t>According to Piaget, children construct knowledge about language through a complex process of assimilation, stressing the inherent capability of child’s brain to adapt to simulation.</a:t>
            </a:r>
          </a:p>
          <a:p>
            <a:r>
              <a:rPr lang="en-US" dirty="0" smtClean="0"/>
              <a:t>By contrast, </a:t>
            </a:r>
            <a:r>
              <a:rPr lang="en-US" dirty="0" err="1" smtClean="0"/>
              <a:t>Vygotsky</a:t>
            </a:r>
            <a:r>
              <a:rPr lang="en-US" dirty="0" smtClean="0"/>
              <a:t> stresses the social nature of language learning, emphasizing the environment within which a child is raised.</a:t>
            </a:r>
            <a:endParaRPr lang="en-US" dirty="0"/>
          </a:p>
        </p:txBody>
      </p:sp>
    </p:spTree>
    <p:extLst>
      <p:ext uri="{BB962C8B-B14F-4D97-AF65-F5344CB8AC3E}">
        <p14:creationId xmlns:p14="http://schemas.microsoft.com/office/powerpoint/2010/main" val="25480999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Vygotsky’s</a:t>
            </a:r>
            <a:r>
              <a:rPr lang="en-US" dirty="0" smtClean="0"/>
              <a:t> </a:t>
            </a:r>
            <a:r>
              <a:rPr lang="en-US" dirty="0" err="1" smtClean="0"/>
              <a:t>vs</a:t>
            </a:r>
            <a:r>
              <a:rPr lang="en-US" dirty="0" smtClean="0"/>
              <a:t> </a:t>
            </a:r>
            <a:r>
              <a:rPr lang="en-US" dirty="0" err="1" smtClean="0"/>
              <a:t>piaget’s</a:t>
            </a:r>
            <a:r>
              <a:rPr lang="en-US" dirty="0" smtClean="0"/>
              <a:t> theory of language learning</a:t>
            </a:r>
            <a:endParaRPr lang="en-US" dirty="0"/>
          </a:p>
        </p:txBody>
      </p:sp>
      <p:sp>
        <p:nvSpPr>
          <p:cNvPr id="3" name="Content Placeholder 2"/>
          <p:cNvSpPr>
            <a:spLocks noGrp="1"/>
          </p:cNvSpPr>
          <p:nvPr>
            <p:ph idx="1"/>
          </p:nvPr>
        </p:nvSpPr>
        <p:spPr/>
        <p:txBody>
          <a:bodyPr>
            <a:normAutofit fontScale="77500" lnSpcReduction="20000"/>
          </a:bodyPr>
          <a:lstStyle/>
          <a:p>
            <a:r>
              <a:rPr lang="en-US" b="1" dirty="0" err="1"/>
              <a:t>Vygotsky</a:t>
            </a:r>
            <a:r>
              <a:rPr lang="en-US" dirty="0"/>
              <a:t> believed that the child is a social being, and cognitive development is led by social interactions. </a:t>
            </a:r>
            <a:r>
              <a:rPr lang="en-US" b="1" dirty="0"/>
              <a:t>Piaget</a:t>
            </a:r>
            <a:r>
              <a:rPr lang="en-US" dirty="0"/>
              <a:t>, on the other hand, felt that the child was more independent and that development was guided by self-centered, focused activities</a:t>
            </a:r>
            <a:r>
              <a:rPr lang="en-US" dirty="0" smtClean="0"/>
              <a:t>.</a:t>
            </a:r>
          </a:p>
          <a:p>
            <a:r>
              <a:rPr lang="en-US" dirty="0"/>
              <a:t>Unlike </a:t>
            </a:r>
            <a:r>
              <a:rPr lang="en-US" b="1" dirty="0"/>
              <a:t>Piaget</a:t>
            </a:r>
            <a:r>
              <a:rPr lang="en-US" dirty="0"/>
              <a:t>, </a:t>
            </a:r>
            <a:r>
              <a:rPr lang="en-US" b="1" dirty="0" err="1"/>
              <a:t>Vygotsky</a:t>
            </a:r>
            <a:r>
              <a:rPr lang="en-US" dirty="0"/>
              <a:t> believed that </a:t>
            </a:r>
            <a:r>
              <a:rPr lang="en-US" b="1" dirty="0"/>
              <a:t>development</a:t>
            </a:r>
            <a:r>
              <a:rPr lang="en-US" dirty="0"/>
              <a:t> can't be detached from social context while children can create knowledge and lead their </a:t>
            </a:r>
            <a:r>
              <a:rPr lang="en-US" b="1" dirty="0"/>
              <a:t>development</a:t>
            </a:r>
            <a:r>
              <a:rPr lang="en-US" dirty="0"/>
              <a:t>. He also claimed that </a:t>
            </a:r>
            <a:r>
              <a:rPr lang="en-US" b="1" dirty="0"/>
              <a:t>language</a:t>
            </a:r>
            <a:r>
              <a:rPr lang="en-US" dirty="0"/>
              <a:t> plays an </a:t>
            </a:r>
            <a:r>
              <a:rPr lang="en-US" b="1" dirty="0"/>
              <a:t>important role</a:t>
            </a:r>
            <a:r>
              <a:rPr lang="en-US" dirty="0"/>
              <a:t> in </a:t>
            </a:r>
            <a:r>
              <a:rPr lang="en-US" b="1" dirty="0"/>
              <a:t>cognitive development</a:t>
            </a:r>
            <a:r>
              <a:rPr lang="en-US" dirty="0"/>
              <a:t>. </a:t>
            </a:r>
            <a:r>
              <a:rPr lang="en-US" b="1" dirty="0"/>
              <a:t>Piaget</a:t>
            </a:r>
            <a:r>
              <a:rPr lang="en-US" dirty="0"/>
              <a:t> only viewed </a:t>
            </a:r>
            <a:r>
              <a:rPr lang="en-US" b="1" dirty="0"/>
              <a:t>language</a:t>
            </a:r>
            <a:r>
              <a:rPr lang="en-US" dirty="0"/>
              <a:t> as a plain milestone in </a:t>
            </a:r>
            <a:r>
              <a:rPr lang="en-US" b="1" dirty="0"/>
              <a:t>development</a:t>
            </a:r>
            <a:r>
              <a:rPr lang="en-US" dirty="0" smtClean="0"/>
              <a:t>. </a:t>
            </a:r>
          </a:p>
          <a:p>
            <a:r>
              <a:rPr lang="en-US" b="1" dirty="0" err="1"/>
              <a:t>Vygotsky</a:t>
            </a:r>
            <a:r>
              <a:rPr lang="en-US" dirty="0"/>
              <a:t> focuses more on being open </a:t>
            </a:r>
            <a:r>
              <a:rPr lang="en-US" b="1" dirty="0"/>
              <a:t>to</a:t>
            </a:r>
            <a:r>
              <a:rPr lang="en-US" dirty="0"/>
              <a:t> learn from others whereas </a:t>
            </a:r>
            <a:r>
              <a:rPr lang="en-US" b="1" dirty="0"/>
              <a:t>Piaget</a:t>
            </a:r>
            <a:r>
              <a:rPr lang="en-US" dirty="0"/>
              <a:t> focuses more on concrete operational thought. According </a:t>
            </a:r>
            <a:r>
              <a:rPr lang="en-US" b="1" dirty="0"/>
              <a:t>to </a:t>
            </a:r>
            <a:r>
              <a:rPr lang="en-US" b="1" dirty="0" err="1"/>
              <a:t>Vygotsky</a:t>
            </a:r>
            <a:r>
              <a:rPr lang="en-US" dirty="0"/>
              <a:t>, where and </a:t>
            </a:r>
            <a:r>
              <a:rPr lang="en-US" b="1" dirty="0"/>
              <a:t>how does cognitive</a:t>
            </a:r>
            <a:r>
              <a:rPr lang="en-US" dirty="0"/>
              <a:t> development occur? </a:t>
            </a:r>
            <a:r>
              <a:rPr lang="en-US" b="1" dirty="0" err="1" smtClean="0"/>
              <a:t>Vygotsky</a:t>
            </a:r>
            <a:r>
              <a:rPr lang="en-US" dirty="0" smtClean="0"/>
              <a:t> </a:t>
            </a:r>
            <a:r>
              <a:rPr lang="en-US" dirty="0"/>
              <a:t>believed </a:t>
            </a:r>
            <a:r>
              <a:rPr lang="en-US" b="1" dirty="0"/>
              <a:t>cognitive</a:t>
            </a:r>
            <a:r>
              <a:rPr lang="en-US" dirty="0"/>
              <a:t> development occurs in social interaction and instruction via parents, teachers, and other children.</a:t>
            </a:r>
          </a:p>
        </p:txBody>
      </p:sp>
    </p:spTree>
    <p:extLst>
      <p:ext uri="{BB962C8B-B14F-4D97-AF65-F5344CB8AC3E}">
        <p14:creationId xmlns:p14="http://schemas.microsoft.com/office/powerpoint/2010/main" val="25949165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How do you apply Lev </a:t>
            </a:r>
            <a:r>
              <a:rPr lang="en-US" sz="2800" dirty="0" err="1"/>
              <a:t>Vygotsky's</a:t>
            </a:r>
            <a:r>
              <a:rPr lang="en-US" sz="2800" dirty="0"/>
              <a:t> theory in the classroom?</a:t>
            </a:r>
          </a:p>
        </p:txBody>
      </p:sp>
      <p:sp>
        <p:nvSpPr>
          <p:cNvPr id="3" name="Content Placeholder 2"/>
          <p:cNvSpPr>
            <a:spLocks noGrp="1"/>
          </p:cNvSpPr>
          <p:nvPr>
            <p:ph idx="1"/>
          </p:nvPr>
        </p:nvSpPr>
        <p:spPr/>
        <p:txBody>
          <a:bodyPr/>
          <a:lstStyle/>
          <a:p>
            <a:r>
              <a:rPr lang="en-US" b="1" dirty="0" err="1"/>
              <a:t>Vygotsky's</a:t>
            </a:r>
            <a:r>
              <a:rPr lang="en-US" b="1" dirty="0"/>
              <a:t> theory</a:t>
            </a:r>
            <a:r>
              <a:rPr lang="en-US" dirty="0"/>
              <a:t> can be very beneficial in helping teachers to plan out their instruction. It helps them to think the through the knowledge and skills that their students are expected to master and determine the order in which to teach those things</a:t>
            </a:r>
            <a:r>
              <a:rPr lang="en-US" dirty="0" smtClean="0"/>
              <a:t>. </a:t>
            </a:r>
            <a:endParaRPr lang="en-US" dirty="0"/>
          </a:p>
        </p:txBody>
      </p:sp>
    </p:spTree>
    <p:extLst>
      <p:ext uri="{BB962C8B-B14F-4D97-AF65-F5344CB8AC3E}">
        <p14:creationId xmlns:p14="http://schemas.microsoft.com/office/powerpoint/2010/main" val="2900486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defined learning as habit formation?</a:t>
            </a:r>
            <a:endParaRPr lang="en-US" dirty="0"/>
          </a:p>
        </p:txBody>
      </p:sp>
      <p:sp>
        <p:nvSpPr>
          <p:cNvPr id="3" name="Content Placeholder 2"/>
          <p:cNvSpPr>
            <a:spLocks noGrp="1"/>
          </p:cNvSpPr>
          <p:nvPr>
            <p:ph idx="1"/>
          </p:nvPr>
        </p:nvSpPr>
        <p:spPr/>
        <p:txBody>
          <a:bodyPr/>
          <a:lstStyle/>
          <a:p>
            <a:pPr marL="457200" indent="-457200"/>
            <a:r>
              <a:rPr lang="en-US" dirty="0" err="1"/>
              <a:t>Behaviourism</a:t>
            </a:r>
            <a:r>
              <a:rPr lang="en-US" dirty="0"/>
              <a:t>: </a:t>
            </a:r>
            <a:r>
              <a:rPr lang="en-US" b="1" dirty="0"/>
              <a:t>Learning as habit formation</a:t>
            </a:r>
            <a:r>
              <a:rPr lang="en-US" dirty="0"/>
              <a:t>. The first coherent theory of </a:t>
            </a:r>
            <a:r>
              <a:rPr lang="en-US" b="1" dirty="0"/>
              <a:t>learning</a:t>
            </a:r>
            <a:r>
              <a:rPr lang="en-US" dirty="0"/>
              <a:t>. Based on the work of Pavlov. </a:t>
            </a:r>
            <a:endParaRPr lang="en-US" dirty="0" smtClean="0"/>
          </a:p>
          <a:p>
            <a:pPr marL="457200" indent="-457200"/>
            <a:r>
              <a:rPr lang="en-US" dirty="0" smtClean="0"/>
              <a:t>The </a:t>
            </a:r>
            <a:r>
              <a:rPr lang="en-US" dirty="0"/>
              <a:t>basic exercise technique of a </a:t>
            </a:r>
            <a:r>
              <a:rPr lang="en-US" dirty="0" err="1"/>
              <a:t>behaviourist</a:t>
            </a:r>
            <a:r>
              <a:rPr lang="en-US" dirty="0"/>
              <a:t> methodology is pattern practice. Particularly in the form of language laboratory drills</a:t>
            </a:r>
            <a:r>
              <a:rPr lang="en-US" dirty="0" smtClean="0"/>
              <a:t>. </a:t>
            </a:r>
            <a:endParaRPr lang="en-US" dirty="0"/>
          </a:p>
        </p:txBody>
      </p:sp>
    </p:spTree>
    <p:extLst>
      <p:ext uri="{BB962C8B-B14F-4D97-AF65-F5344CB8AC3E}">
        <p14:creationId xmlns:p14="http://schemas.microsoft.com/office/powerpoint/2010/main" val="27786752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7239000" cy="1143000"/>
          </a:xfrm>
        </p:spPr>
        <p:txBody>
          <a:bodyPr>
            <a:normAutofit/>
          </a:bodyPr>
          <a:lstStyle/>
          <a:p>
            <a:pPr algn="ctr"/>
            <a:r>
              <a:rPr lang="en-US" sz="7200" dirty="0" smtClean="0">
                <a:solidFill>
                  <a:schemeClr val="tx1">
                    <a:lumMod val="75000"/>
                    <a:lumOff val="25000"/>
                  </a:schemeClr>
                </a:solidFill>
              </a:rPr>
              <a:t>Thank you . . .</a:t>
            </a:r>
            <a:endParaRPr lang="en-US" sz="7200" dirty="0">
              <a:solidFill>
                <a:schemeClr val="tx1">
                  <a:lumMod val="75000"/>
                  <a:lumOff val="25000"/>
                </a:schemeClr>
              </a:solidFill>
            </a:endParaRPr>
          </a:p>
        </p:txBody>
      </p:sp>
    </p:spTree>
    <p:extLst>
      <p:ext uri="{BB962C8B-B14F-4D97-AF65-F5344CB8AC3E}">
        <p14:creationId xmlns:p14="http://schemas.microsoft.com/office/powerpoint/2010/main" val="51132730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a:t>
            </a:r>
            <a:r>
              <a:rPr lang="en-US" dirty="0" err="1" smtClean="0"/>
              <a:t>hF</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Learning is a mechanic process of habit formation and proceeds by means of the frequent reinforcement of a stimulus-response sequence.</a:t>
            </a:r>
          </a:p>
          <a:p>
            <a:r>
              <a:rPr lang="en-US" dirty="0" smtClean="0"/>
              <a:t>It provided the theoretical underpinning of the widely used audio lingual method</a:t>
            </a:r>
          </a:p>
          <a:p>
            <a:r>
              <a:rPr lang="en-US" dirty="0" smtClean="0"/>
              <a:t>The method is based firstly on the behaviorist stimulus-response concept and secondly on assumption that second language learning should reflect and imitate the perceived process of mother tongue learning.  </a:t>
            </a:r>
            <a:endParaRPr lang="en-US" dirty="0"/>
          </a:p>
        </p:txBody>
      </p:sp>
    </p:spTree>
    <p:extLst>
      <p:ext uri="{BB962C8B-B14F-4D97-AF65-F5344CB8AC3E}">
        <p14:creationId xmlns:p14="http://schemas.microsoft.com/office/powerpoint/2010/main" val="375427506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habits formed?</a:t>
            </a:r>
            <a:endParaRPr lang="en-US" dirty="0"/>
          </a:p>
        </p:txBody>
      </p:sp>
      <p:sp>
        <p:nvSpPr>
          <p:cNvPr id="3" name="Content Placeholder 2"/>
          <p:cNvSpPr>
            <a:spLocks noGrp="1"/>
          </p:cNvSpPr>
          <p:nvPr>
            <p:ph idx="1"/>
          </p:nvPr>
        </p:nvSpPr>
        <p:spPr/>
        <p:txBody>
          <a:bodyPr/>
          <a:lstStyle/>
          <a:p>
            <a:pPr marL="398463" indent="-398463"/>
            <a:r>
              <a:rPr lang="en-US" b="1" dirty="0"/>
              <a:t>Habit formation</a:t>
            </a:r>
            <a:r>
              <a:rPr lang="en-US" dirty="0"/>
              <a:t> is the process by which a behavior, through regular repetition, becomes automatic or habitual. </a:t>
            </a:r>
            <a:endParaRPr lang="en-US" dirty="0" smtClean="0"/>
          </a:p>
          <a:p>
            <a:pPr marL="398463" indent="-398463"/>
            <a:r>
              <a:rPr lang="en-US" dirty="0" smtClean="0"/>
              <a:t>This </a:t>
            </a:r>
            <a:r>
              <a:rPr lang="en-US" dirty="0"/>
              <a:t>is </a:t>
            </a:r>
            <a:r>
              <a:rPr lang="en-US" dirty="0" err="1"/>
              <a:t>modelled</a:t>
            </a:r>
            <a:r>
              <a:rPr lang="en-US" dirty="0"/>
              <a:t> as an increase in automaticity with number of repetitions up to an asymptote. This process of </a:t>
            </a:r>
            <a:r>
              <a:rPr lang="en-US" b="1" dirty="0"/>
              <a:t>habit formation</a:t>
            </a:r>
            <a:r>
              <a:rPr lang="en-US" dirty="0"/>
              <a:t> can be slow.</a:t>
            </a:r>
          </a:p>
        </p:txBody>
      </p:sp>
    </p:spTree>
    <p:extLst>
      <p:ext uri="{BB962C8B-B14F-4D97-AF65-F5344CB8AC3E}">
        <p14:creationId xmlns:p14="http://schemas.microsoft.com/office/powerpoint/2010/main" val="17572348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a:bodyPr>
          <a:lstStyle/>
          <a:p>
            <a:r>
              <a:rPr lang="en-US" sz="2800" dirty="0" smtClean="0"/>
              <a:t>Some perceptions:</a:t>
            </a:r>
          </a:p>
          <a:p>
            <a:pPr lvl="1"/>
            <a:r>
              <a:rPr lang="en-US" sz="2800" dirty="0"/>
              <a:t>Never translate </a:t>
            </a:r>
          </a:p>
          <a:p>
            <a:pPr lvl="1"/>
            <a:r>
              <a:rPr lang="en-US" sz="2800" dirty="0"/>
              <a:t>New language should always be dealt with in the </a:t>
            </a:r>
            <a:r>
              <a:rPr lang="en-US" sz="2800" dirty="0" smtClean="0"/>
              <a:t>sequence</a:t>
            </a:r>
          </a:p>
          <a:p>
            <a:pPr marL="292608" lvl="1" indent="0">
              <a:buNone/>
            </a:pPr>
            <a:endParaRPr lang="en-US" sz="2800" dirty="0"/>
          </a:p>
          <a:p>
            <a:pPr marL="530352" lvl="2" indent="0">
              <a:buNone/>
            </a:pPr>
            <a:r>
              <a:rPr lang="en-US" sz="2400" dirty="0"/>
              <a:t>Hear           Speak          Read            </a:t>
            </a:r>
            <a:r>
              <a:rPr lang="en-US" sz="2400" dirty="0" smtClean="0"/>
              <a:t>Write</a:t>
            </a:r>
          </a:p>
          <a:p>
            <a:pPr marL="530352" lvl="2" indent="0">
              <a:buNone/>
            </a:pPr>
            <a:endParaRPr lang="en-US" sz="2400" dirty="0"/>
          </a:p>
          <a:p>
            <a:r>
              <a:rPr lang="en-US" sz="2800" dirty="0" smtClean="0"/>
              <a:t>Frequent repetition is essential to effective learning</a:t>
            </a:r>
          </a:p>
          <a:p>
            <a:r>
              <a:rPr lang="en-US" sz="2800" dirty="0" smtClean="0"/>
              <a:t>All errors must be immediately corrected </a:t>
            </a:r>
          </a:p>
          <a:p>
            <a:pPr marL="292608" lvl="1" indent="0">
              <a:buNone/>
            </a:pPr>
            <a:endParaRPr lang="en-US" dirty="0"/>
          </a:p>
        </p:txBody>
      </p:sp>
      <p:cxnSp>
        <p:nvCxnSpPr>
          <p:cNvPr id="5" name="Straight Arrow Connector 4"/>
          <p:cNvCxnSpPr/>
          <p:nvPr/>
        </p:nvCxnSpPr>
        <p:spPr>
          <a:xfrm>
            <a:off x="1905000" y="3124200"/>
            <a:ext cx="609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a:off x="3657600" y="3124200"/>
            <a:ext cx="609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Straight Arrow Connector 6"/>
          <p:cNvCxnSpPr/>
          <p:nvPr/>
        </p:nvCxnSpPr>
        <p:spPr>
          <a:xfrm>
            <a:off x="5334000" y="3124200"/>
            <a:ext cx="609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8010586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239000" cy="5693736"/>
          </a:xfrm>
        </p:spPr>
        <p:txBody>
          <a:bodyPr>
            <a:normAutofit/>
          </a:bodyPr>
          <a:lstStyle/>
          <a:p>
            <a:pPr marL="633413" indent="-633413"/>
            <a:r>
              <a:rPr lang="en-US" sz="4000" dirty="0" smtClean="0"/>
              <a:t>The basic technique of a behaviorist methodology is </a:t>
            </a:r>
            <a:r>
              <a:rPr lang="en-US" sz="4000" b="1" dirty="0" smtClean="0">
                <a:solidFill>
                  <a:srgbClr val="FF0000"/>
                </a:solidFill>
              </a:rPr>
              <a:t>pattern practice</a:t>
            </a:r>
            <a:r>
              <a:rPr lang="en-US" sz="4000" dirty="0" smtClean="0"/>
              <a:t>.</a:t>
            </a:r>
          </a:p>
          <a:p>
            <a:pPr marL="633413" indent="-633413"/>
            <a:r>
              <a:rPr lang="en-US" sz="4000" dirty="0" smtClean="0"/>
              <a:t>Particularly in the form of language laboratory drills. </a:t>
            </a:r>
          </a:p>
          <a:p>
            <a:pPr marL="633413" indent="-633413"/>
            <a:r>
              <a:rPr lang="en-US" sz="4000" dirty="0" smtClean="0"/>
              <a:t>Such drills are still used in ESP  </a:t>
            </a:r>
            <a:endParaRPr lang="en-US" sz="4000" dirty="0"/>
          </a:p>
        </p:txBody>
      </p:sp>
    </p:spTree>
    <p:extLst>
      <p:ext uri="{BB962C8B-B14F-4D97-AF65-F5344CB8AC3E}">
        <p14:creationId xmlns:p14="http://schemas.microsoft.com/office/powerpoint/2010/main" val="243332312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533400"/>
            <a:ext cx="5576668" cy="2868168"/>
          </a:xfrm>
        </p:spPr>
        <p:txBody>
          <a:bodyPr>
            <a:noAutofit/>
          </a:bodyPr>
          <a:lstStyle/>
          <a:p>
            <a:r>
              <a:rPr lang="en-US" sz="5000" dirty="0" smtClean="0"/>
              <a:t>Piaget’s Theory on Language Learning</a:t>
            </a:r>
            <a:endParaRPr lang="en-US" sz="5000" dirty="0"/>
          </a:p>
        </p:txBody>
      </p:sp>
    </p:spTree>
    <p:extLst>
      <p:ext uri="{BB962C8B-B14F-4D97-AF65-F5344CB8AC3E}">
        <p14:creationId xmlns:p14="http://schemas.microsoft.com/office/powerpoint/2010/main" val="3679445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was Jean Piaget?</a:t>
            </a:r>
            <a:endParaRPr lang="en-US" dirty="0"/>
          </a:p>
        </p:txBody>
      </p:sp>
      <p:sp>
        <p:nvSpPr>
          <p:cNvPr id="3" name="Content Placeholder 2"/>
          <p:cNvSpPr>
            <a:spLocks noGrp="1"/>
          </p:cNvSpPr>
          <p:nvPr>
            <p:ph idx="1"/>
          </p:nvPr>
        </p:nvSpPr>
        <p:spPr>
          <a:xfrm>
            <a:off x="609600" y="2011680"/>
            <a:ext cx="7239000" cy="2941320"/>
          </a:xfrm>
        </p:spPr>
        <p:txBody>
          <a:bodyPr/>
          <a:lstStyle/>
          <a:p>
            <a:pPr marL="398463" indent="-398463"/>
            <a:r>
              <a:rPr lang="en-US" dirty="0" smtClean="0"/>
              <a:t>Born in </a:t>
            </a:r>
            <a:r>
              <a:rPr lang="en-US" dirty="0" smtClean="0"/>
              <a:t>August, 9 </a:t>
            </a:r>
            <a:r>
              <a:rPr lang="en-US" dirty="0" smtClean="0"/>
              <a:t>of </a:t>
            </a:r>
            <a:r>
              <a:rPr lang="en-US" dirty="0" smtClean="0"/>
              <a:t>1896 </a:t>
            </a:r>
            <a:r>
              <a:rPr lang="en-US" dirty="0" smtClean="0"/>
              <a:t>in Neuchatel, Switzerland</a:t>
            </a:r>
          </a:p>
          <a:p>
            <a:pPr marL="398463" indent="-398463"/>
            <a:r>
              <a:rPr lang="en-US" dirty="0" smtClean="0"/>
              <a:t>Psychologist and Biologist identified stages of mental development</a:t>
            </a:r>
            <a:endParaRPr lang="en-US" dirty="0"/>
          </a:p>
        </p:txBody>
      </p:sp>
    </p:spTree>
    <p:extLst>
      <p:ext uri="{BB962C8B-B14F-4D97-AF65-F5344CB8AC3E}">
        <p14:creationId xmlns:p14="http://schemas.microsoft.com/office/powerpoint/2010/main" val="25688720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316</TotalTime>
  <Words>1751</Words>
  <Application>Microsoft Office PowerPoint</Application>
  <PresentationFormat>On-screen Show (4:3)</PresentationFormat>
  <Paragraphs>99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Opulent</vt:lpstr>
      <vt:lpstr>Habit formation of language learning </vt:lpstr>
      <vt:lpstr>What is actually a habit formation in language learning?</vt:lpstr>
      <vt:lpstr>Who defined learning as habit formation?</vt:lpstr>
      <vt:lpstr>Theory of ‘hF’</vt:lpstr>
      <vt:lpstr>How are habits formed?</vt:lpstr>
      <vt:lpstr>PowerPoint Presentation</vt:lpstr>
      <vt:lpstr>PowerPoint Presentation</vt:lpstr>
      <vt:lpstr>Piaget’s Theory on Language Learning</vt:lpstr>
      <vt:lpstr>Who was Jean Piaget?</vt:lpstr>
      <vt:lpstr>What is Piaget's theory of language development?</vt:lpstr>
      <vt:lpstr>PowerPoint Presentation</vt:lpstr>
      <vt:lpstr>Four Stages of Piaget’s theory </vt:lpstr>
      <vt:lpstr>Sensory-motor Stage age: Birth - 2 years old</vt:lpstr>
      <vt:lpstr>The Preoperational Stage Age: 2 – 7 years old</vt:lpstr>
      <vt:lpstr>The concrete Operational stage Age: 7 – 12 years old</vt:lpstr>
      <vt:lpstr>The formal operational stage Age: Starts at 12 years old at the earliest</vt:lpstr>
      <vt:lpstr>Why is Piaget's theory important?</vt:lpstr>
      <vt:lpstr>Vygotsky theory of language learning </vt:lpstr>
      <vt:lpstr>Vygotsky’s Theory of Language learning</vt:lpstr>
      <vt:lpstr>What is Vygotsky’s ZPD meant?</vt:lpstr>
      <vt:lpstr>ZPD vs Scaffolding</vt:lpstr>
      <vt:lpstr>PowerPoint Presentation</vt:lpstr>
      <vt:lpstr>PowerPoint Presentation</vt:lpstr>
      <vt:lpstr>Cognition</vt:lpstr>
      <vt:lpstr>PowerPoint Presentation</vt:lpstr>
      <vt:lpstr>Development</vt:lpstr>
      <vt:lpstr>Considerations</vt:lpstr>
      <vt:lpstr>Vygotsky’s vs piaget’s theory of language learning</vt:lpstr>
      <vt:lpstr>How do you apply Lev Vygotsky's theory in the classroom?</vt:lpstr>
      <vt:lpstr>Thank you . . .</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Piaget’s Theory on Language Learning</dc:title>
  <dc:creator>admin</dc:creator>
  <cp:lastModifiedBy>admin</cp:lastModifiedBy>
  <cp:revision>28</cp:revision>
  <dcterms:created xsi:type="dcterms:W3CDTF">2019-09-27T14:12:45Z</dcterms:created>
  <dcterms:modified xsi:type="dcterms:W3CDTF">2019-09-30T14:17:45Z</dcterms:modified>
</cp:coreProperties>
</file>