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37"/>
  </p:notesMasterIdLst>
  <p:sldIdLst>
    <p:sldId id="257" r:id="rId2"/>
    <p:sldId id="306" r:id="rId3"/>
    <p:sldId id="258" r:id="rId4"/>
    <p:sldId id="259" r:id="rId5"/>
    <p:sldId id="302" r:id="rId6"/>
    <p:sldId id="310" r:id="rId7"/>
    <p:sldId id="261" r:id="rId8"/>
    <p:sldId id="262" r:id="rId9"/>
    <p:sldId id="263" r:id="rId10"/>
    <p:sldId id="264" r:id="rId11"/>
    <p:sldId id="265" r:id="rId12"/>
    <p:sldId id="301" r:id="rId13"/>
    <p:sldId id="266" r:id="rId14"/>
    <p:sldId id="271" r:id="rId15"/>
    <p:sldId id="267" r:id="rId16"/>
    <p:sldId id="272" r:id="rId17"/>
    <p:sldId id="273" r:id="rId18"/>
    <p:sldId id="274" r:id="rId19"/>
    <p:sldId id="268" r:id="rId20"/>
    <p:sldId id="308" r:id="rId21"/>
    <p:sldId id="307" r:id="rId22"/>
    <p:sldId id="309" r:id="rId23"/>
    <p:sldId id="275" r:id="rId24"/>
    <p:sldId id="276" r:id="rId25"/>
    <p:sldId id="299" r:id="rId26"/>
    <p:sldId id="300" r:id="rId27"/>
    <p:sldId id="277" r:id="rId28"/>
    <p:sldId id="280" r:id="rId29"/>
    <p:sldId id="278" r:id="rId30"/>
    <p:sldId id="279" r:id="rId31"/>
    <p:sldId id="292" r:id="rId32"/>
    <p:sldId id="312" r:id="rId33"/>
    <p:sldId id="293" r:id="rId34"/>
    <p:sldId id="294" r:id="rId35"/>
    <p:sldId id="31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3215DF"/>
    <a:srgbClr val="CC0000"/>
    <a:srgbClr val="660033"/>
    <a:srgbClr val="009A46"/>
    <a:srgbClr val="CC0099"/>
    <a:srgbClr val="99CC00"/>
    <a:srgbClr val="FFCCFF"/>
    <a:srgbClr val="00CC00"/>
    <a:srgbClr val="DC12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878" autoAdjust="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1F4C3C-F603-42C8-91AC-99A4CC629D5B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8871F-D5F8-4B00-A31A-9A2DB189F2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21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1447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 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sz="4000" dirty="0" smtClean="0">
                <a:solidFill>
                  <a:srgbClr val="C00000"/>
                </a:solidFill>
                <a:latin typeface="Arial Black" pitchFamily="34" charset="0"/>
              </a:rPr>
              <a:t>TEACHING AND LEARNING</a:t>
            </a:r>
            <a:br>
              <a:rPr lang="en-US" sz="40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en-US" sz="3100" dirty="0" smtClean="0">
                <a:solidFill>
                  <a:srgbClr val="C00000"/>
                </a:solidFill>
                <a:latin typeface="Arial Black" pitchFamily="34" charset="0"/>
              </a:rPr>
              <a:t>SUBJECT C</a:t>
            </a:r>
            <a:r>
              <a:rPr lang="en-US" sz="4000" dirty="0" smtClean="0">
                <a:solidFill>
                  <a:srgbClr val="C00000"/>
                </a:solidFill>
                <a:latin typeface="Arial Black" pitchFamily="34" charset="0"/>
              </a:rPr>
              <a:t>ode: BD1TL</a:t>
            </a:r>
            <a:endParaRPr lang="en-US" sz="3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TechForest\Desktop\downloadteaching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676400"/>
            <a:ext cx="5334000" cy="2801471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447800"/>
            <a:ext cx="1066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000" b="1" dirty="0" smtClean="0">
                <a:solidFill>
                  <a:srgbClr val="3215DF"/>
                </a:solidFill>
              </a:rPr>
              <a:t>Principles of Recency</a:t>
            </a:r>
          </a:p>
          <a:p>
            <a:pPr algn="just">
              <a:buFont typeface="Wingdings" pitchFamily="2" charset="2"/>
              <a:buChar char="ü"/>
            </a:pPr>
            <a:r>
              <a:rPr lang="en-US" b="1" dirty="0" smtClean="0">
                <a:solidFill>
                  <a:srgbClr val="002060"/>
                </a:solidFill>
              </a:rPr>
              <a:t>  </a:t>
            </a:r>
            <a:r>
              <a:rPr lang="en-US" dirty="0" smtClean="0"/>
              <a:t>The principle of  recency states that things most recently learned are best remembered. </a:t>
            </a:r>
          </a:p>
          <a:p>
            <a:pPr algn="just">
              <a:buFont typeface="Wingdings" pitchFamily="2" charset="2"/>
              <a:buChar char="ü"/>
            </a:pPr>
            <a:r>
              <a:rPr lang="en-US" dirty="0" smtClean="0"/>
              <a:t> The most recent learning tends to be remembered better.</a:t>
            </a:r>
          </a:p>
          <a:p>
            <a:pPr algn="just">
              <a:buFont typeface="Wingdings" pitchFamily="2" charset="2"/>
              <a:buChar char="ü"/>
            </a:pPr>
            <a:r>
              <a:rPr lang="en-US" dirty="0" smtClean="0"/>
              <a:t>Ex: Reviewing material at the end of a lesson helps retention.</a:t>
            </a:r>
          </a:p>
          <a:p>
            <a:pPr algn="just">
              <a:buFont typeface="Wingdings" pitchFamily="2" charset="2"/>
              <a:buChar char="ü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3000" b="1" dirty="0" smtClean="0">
                <a:solidFill>
                  <a:srgbClr val="3215DF"/>
                </a:solidFill>
              </a:rPr>
              <a:t>Principles of Intensity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b="1" dirty="0" smtClean="0"/>
              <a:t>   </a:t>
            </a:r>
            <a:r>
              <a:rPr lang="en-US" dirty="0" smtClean="0"/>
              <a:t>The student will learn more from the real things than from an alternate.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smtClean="0"/>
              <a:t> Engaging learning experiences are retained more easily.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smtClean="0"/>
              <a:t>Ex: Interactive experiments in science classes help students grasp concepts more clearly.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algn="just">
              <a:buNone/>
            </a:pPr>
            <a:endParaRPr lang="en-US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endParaRPr lang="en-US" b="1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52400"/>
            <a:ext cx="106680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endParaRPr lang="en-US" b="1" dirty="0" smtClean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rgbClr val="7030A0"/>
                </a:solidFill>
              </a:rPr>
              <a:t>Principles of Freedom</a:t>
            </a:r>
          </a:p>
          <a:p>
            <a:pPr algn="just"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means freely learned are best learned. Learning is an active   </a:t>
            </a:r>
          </a:p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process, students must have freedom. </a:t>
            </a:r>
          </a:p>
          <a:p>
            <a:pPr algn="just"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If no freedom is granted, students may have little interest in learning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Learning is more effective when students feel they have a choice in their learning activities.</a:t>
            </a:r>
          </a:p>
          <a:p>
            <a:pPr algn="just"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Example: Offering choices in project topics fosters intrinsic motivation.</a:t>
            </a:r>
          </a:p>
          <a:p>
            <a:pPr algn="just">
              <a:buNone/>
            </a:pPr>
            <a:endParaRPr lang="en-US" b="1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04800"/>
            <a:ext cx="106680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38200"/>
            <a:ext cx="7467600" cy="5635752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Principles of Requirement</a:t>
            </a:r>
          </a:p>
          <a:p>
            <a:pPr algn="just"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These principles ensure that learners are provided with the right environment, resources, and support to facilitate knowledge acquisition and skills development. </a:t>
            </a:r>
          </a:p>
          <a:p>
            <a:pPr lvl="1" algn="just">
              <a:lnSpc>
                <a:spcPct val="150000"/>
              </a:lnSpc>
            </a:pP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Clear Objectives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:  Ex; A math teacher stating that by the end of the lesson, students should be able to solve linear equations.</a:t>
            </a:r>
          </a:p>
          <a:p>
            <a:pPr lvl="1" algn="just">
              <a:lnSpc>
                <a:spcPct val="150000"/>
              </a:lnSpc>
            </a:pP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Motivation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i="1" dirty="0" smtClean="0">
                <a:latin typeface="Times New Roman" pitchFamily="18" charset="0"/>
                <a:cs typeface="Times New Roman" pitchFamily="18" charset="0"/>
              </a:rPr>
              <a:t>Ex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: Offering praise or rewards to students for completing assignments encourages further participation.</a:t>
            </a:r>
          </a:p>
          <a:p>
            <a:pPr lvl="1" algn="just">
              <a:lnSpc>
                <a:spcPct val="150000"/>
              </a:lnSpc>
            </a:pP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Active Participation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i="1" dirty="0" smtClean="0">
                <a:latin typeface="Times New Roman" pitchFamily="18" charset="0"/>
                <a:cs typeface="Times New Roman" pitchFamily="18" charset="0"/>
              </a:rPr>
              <a:t>Ex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: Group discussions and hands-on activities where students apply concepts help enhance engagement.</a:t>
            </a:r>
          </a:p>
          <a:p>
            <a:pPr lvl="1" algn="just">
              <a:lnSpc>
                <a:spcPct val="150000"/>
              </a:lnSpc>
            </a:pP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Appropriate Resources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i="1" dirty="0" smtClean="0">
                <a:latin typeface="Times New Roman" pitchFamily="18" charset="0"/>
                <a:cs typeface="Times New Roman" pitchFamily="18" charset="0"/>
              </a:rPr>
              <a:t>Ex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: In a science class, students using interactive simulations to understand chemical reactions can grasp concepts more effectively.</a:t>
            </a:r>
          </a:p>
          <a:p>
            <a:pPr lvl="1" algn="just">
              <a:lnSpc>
                <a:spcPct val="150000"/>
              </a:lnSpc>
            </a:pP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Continuous Feedback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i="1" dirty="0" smtClean="0">
                <a:latin typeface="Times New Roman" pitchFamily="18" charset="0"/>
                <a:cs typeface="Times New Roman" pitchFamily="18" charset="0"/>
              </a:rPr>
              <a:t>Ex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: A teacher providing constructive feedback on assignments helps students identify mistakes and improve.</a:t>
            </a:r>
          </a:p>
          <a:p>
            <a:pPr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81000"/>
            <a:ext cx="106680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Rote Learning vs. Meaningful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3215DF"/>
                </a:solidFill>
              </a:rPr>
              <a:t>Rote Learning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dirty="0" smtClean="0"/>
              <a:t>The learner is able to reproduce what he has learnt without understanding the subject learned, but he will recite it or write it from his memory.</a:t>
            </a:r>
          </a:p>
          <a:p>
            <a:pPr marL="0" indent="0" algn="just">
              <a:buNone/>
            </a:pPr>
            <a:endParaRPr lang="en-US" dirty="0" smtClean="0"/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dirty="0" smtClean="0"/>
              <a:t>Rote Learning is widely used in the mastery of foundational knowledge. </a:t>
            </a:r>
          </a:p>
          <a:p>
            <a:pPr marL="0" indent="0" algn="just">
              <a:buNone/>
            </a:pPr>
            <a:endParaRPr lang="en-US" dirty="0" smtClean="0"/>
          </a:p>
          <a:p>
            <a:pPr algn="just">
              <a:buNone/>
            </a:pPr>
            <a:r>
              <a:rPr lang="en-US" dirty="0" smtClean="0"/>
              <a:t>Ex: particular phone no, dates, names, periodic table in chemistry, multiplication table  in mathematics, etc.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81000"/>
            <a:ext cx="106680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3215DF"/>
                </a:solidFill>
              </a:rPr>
              <a:t>Advantages of Rote Learning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/>
              <a:t>Ability to quickly recall basic facts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/>
              <a:t>It helps to develop foundational Knowledge</a:t>
            </a:r>
          </a:p>
          <a:p>
            <a:pPr>
              <a:buNone/>
            </a:pPr>
            <a:endParaRPr lang="en-US" dirty="0" smtClean="0">
              <a:solidFill>
                <a:srgbClr val="3215DF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3215DF"/>
                </a:solidFill>
              </a:rPr>
              <a:t>Disadvantages: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/>
              <a:t>Can be repetitive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/>
              <a:t>Easy to lose focus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/>
              <a:t>It’s not allows to deep understanding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/>
              <a:t>It is not relate to new and prior knowledge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"/>
            <a:ext cx="106680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>
                <a:solidFill>
                  <a:srgbClr val="3215DF"/>
                </a:solidFill>
              </a:rPr>
              <a:t>Meaningful learning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concept of learning the subject or topic with the clear understanding.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 is tied and related and integrated to previous learning.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 is characterized by relating new information to prior knowledge.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Students should have a mind – map of what they learnt  for making a better understanding</a:t>
            </a:r>
            <a:r>
              <a:rPr lang="en-US" b="1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04800"/>
            <a:ext cx="106680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990600"/>
            <a:ext cx="8229600" cy="5486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Knowledge gained through meaningful learning applies to new learning situations.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is active, constructive  &amp; long lasting. 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Two type of learning goal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ability to remember        ability to use prior      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knowledge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10800000" flipV="1">
            <a:off x="2514600" y="3124200"/>
            <a:ext cx="9144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H="1">
            <a:off x="3429000" y="31242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1143000" y="4038600"/>
            <a:ext cx="2133600" cy="533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Retention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886200" y="4038600"/>
            <a:ext cx="2133600" cy="533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Transfer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5400000">
            <a:off x="1943894" y="50665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4953794" y="51046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76200"/>
            <a:ext cx="106680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3215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Advantages  of meaningful learning</a:t>
            </a:r>
            <a:r>
              <a:rPr lang="en-US" dirty="0" smtClean="0">
                <a:solidFill>
                  <a:srgbClr val="3215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Encourage understanding, not memorization.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Encourage active learning techniques.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Focus outcome of the learning process.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Relating new information to prior knowledge.</a:t>
            </a:r>
          </a:p>
          <a:p>
            <a:pPr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3215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Disadvantages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Takes longer to achieve.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should be tailored for different types of learner.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52400"/>
            <a:ext cx="106680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457200"/>
            <a:ext cx="8229600" cy="5668963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678704"/>
              </p:ext>
            </p:extLst>
          </p:nvPr>
        </p:nvGraphicFramePr>
        <p:xfrm>
          <a:off x="1219200" y="1371602"/>
          <a:ext cx="6400800" cy="464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622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003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223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S. No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9A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Rote learning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9A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Meaningful Learning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9A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 smtClean="0"/>
                        <a:t>1.</a:t>
                      </a:r>
                      <a:endParaRPr lang="en-US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 smtClean="0"/>
                        <a:t>Fragmented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 smtClean="0"/>
                        <a:t>Holistic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 smtClean="0"/>
                        <a:t>2.</a:t>
                      </a:r>
                      <a:endParaRPr lang="en-US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 smtClean="0"/>
                        <a:t>static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 smtClean="0"/>
                        <a:t>Dynamic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 smtClean="0"/>
                        <a:t>3.</a:t>
                      </a:r>
                      <a:endParaRPr lang="en-US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 smtClean="0"/>
                        <a:t>Repetitive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 smtClean="0"/>
                        <a:t>Original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 smtClean="0"/>
                        <a:t>4.</a:t>
                      </a:r>
                      <a:endParaRPr lang="en-US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 smtClean="0"/>
                        <a:t>Non Participatory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 smtClean="0"/>
                        <a:t>Participatory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 smtClean="0"/>
                        <a:t>5. </a:t>
                      </a:r>
                      <a:endParaRPr lang="en-US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 smtClean="0"/>
                        <a:t>Driven by need for learning  Parasitic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 smtClean="0"/>
                        <a:t>Driven by love for learning Independent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 smtClean="0"/>
                        <a:t>6.</a:t>
                      </a:r>
                      <a:endParaRPr lang="en-US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 smtClean="0"/>
                        <a:t>Input &gt; or = Output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 smtClean="0"/>
                        <a:t>Input</a:t>
                      </a:r>
                      <a:r>
                        <a:rPr lang="en-US" baseline="0" dirty="0" smtClean="0"/>
                        <a:t> &lt;Output</a:t>
                      </a:r>
                      <a:endParaRPr lang="en-US" dirty="0" smtClean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85800" y="457201"/>
            <a:ext cx="79632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CC00"/>
                </a:solidFill>
              </a:rPr>
              <a:t>Difference between Rote Learning and Meaningful learning</a:t>
            </a:r>
            <a:endParaRPr lang="en-US" sz="2400" b="1" dirty="0">
              <a:solidFill>
                <a:srgbClr val="00CC0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00773"/>
            <a:ext cx="106680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33400"/>
            <a:ext cx="8229600" cy="594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Active learning - Meaning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Active learning was first introduced by </a:t>
            </a:r>
            <a:r>
              <a:rPr lang="en-US" dirty="0" smtClean="0">
                <a:solidFill>
                  <a:srgbClr val="CC0000"/>
                </a:solidFill>
              </a:rPr>
              <a:t>R.W. </a:t>
            </a:r>
            <a:r>
              <a:rPr lang="en-US" dirty="0" err="1" smtClean="0">
                <a:solidFill>
                  <a:srgbClr val="CC0000"/>
                </a:solidFill>
              </a:rPr>
              <a:t>Revans</a:t>
            </a:r>
            <a:endParaRPr lang="en-US" dirty="0" smtClean="0">
              <a:solidFill>
                <a:srgbClr val="CC0000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en-US" dirty="0" smtClean="0"/>
              <a:t>Active learning is learning which engages and challenges children and young people’s thinking using real –life and imaginary situations.</a:t>
            </a:r>
          </a:p>
          <a:p>
            <a:pPr algn="just">
              <a:buFont typeface="Wingdings" pitchFamily="2" charset="2"/>
              <a:buChar char="v"/>
            </a:pPr>
            <a:r>
              <a:rPr lang="en-US" dirty="0" smtClean="0"/>
              <a:t>Active learning engages students in two aspects- 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dirty="0" smtClean="0"/>
              <a:t>1. Doing things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dirty="0" smtClean="0"/>
              <a:t>2.Thinking about the things they are doing</a:t>
            </a:r>
          </a:p>
          <a:p>
            <a:pPr algn="just">
              <a:buFont typeface="Wingdings" pitchFamily="2" charset="2"/>
              <a:buChar char="v"/>
            </a:pPr>
            <a:r>
              <a:rPr lang="en-US" dirty="0" smtClean="0"/>
              <a:t>Opportunities that facilitate active learning.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dirty="0" smtClean="0"/>
              <a:t>Spontaneous play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dirty="0" smtClean="0"/>
              <a:t>Planned, purposeful play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dirty="0" smtClean="0"/>
              <a:t>Exploring and investigating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dirty="0" smtClean="0"/>
              <a:t>Events and life experiences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dirty="0" smtClean="0"/>
              <a:t>Focused learning and teaching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28600"/>
            <a:ext cx="106680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- I: NATURE  OF LEARNING AND TEACHING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Learning: meaning and definitions 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Basic principles of learning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Rote learning vs. meaningful learning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Techniques of active learning and their implications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Self-learning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Teaching: meaning and definitions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Characteristics of good teaching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66411"/>
            <a:ext cx="106680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762000"/>
            <a:ext cx="7772400" cy="5711952"/>
          </a:xfrm>
        </p:spPr>
        <p:txBody>
          <a:bodyPr/>
          <a:lstStyle/>
          <a:p>
            <a:pPr algn="ctr">
              <a:buNone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Active learning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Definition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Active learning as anything that involves students in doing things and thinking about the things they are doing. (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Bonwell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Eison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1991).</a:t>
            </a:r>
          </a:p>
          <a:p>
            <a:pPr algn="just">
              <a:buFont typeface="Wingdings" pitchFamily="2" charset="2"/>
              <a:buChar char="Ø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Active learning is a method of learning in which students are actively or experientially involved in the learning process –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Weltman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Active learning as “ anything course- related that all students in a class session are called upon to do other than simply watching, listening and taking notes. – Felder &amp; Brent (2009).</a:t>
            </a:r>
          </a:p>
          <a:p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28600"/>
            <a:ext cx="106680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20762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3215DF"/>
                </a:solidFill>
                <a:latin typeface="Times New Roman" pitchFamily="18" charset="0"/>
                <a:cs typeface="Times New Roman" pitchFamily="18" charset="0"/>
              </a:rPr>
              <a:t>Principles Of Active Learning</a:t>
            </a:r>
            <a:endParaRPr lang="en-US" b="1" dirty="0">
              <a:solidFill>
                <a:srgbClr val="3215D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Learning involves the active construction of meaning by the learner.</a:t>
            </a:r>
          </a:p>
          <a:p>
            <a:r>
              <a:rPr lang="en-US" dirty="0" smtClean="0"/>
              <a:t>Learning facts and learning to do something are two different activities.</a:t>
            </a:r>
          </a:p>
          <a:p>
            <a:r>
              <a:rPr lang="en-US" dirty="0" smtClean="0"/>
              <a:t>Some things that are learned are specific to a particular domain.</a:t>
            </a:r>
          </a:p>
          <a:p>
            <a:r>
              <a:rPr lang="en-US" dirty="0" smtClean="0"/>
              <a:t>Individuals are likely to learn more when they learn with others when they learn alone.</a:t>
            </a:r>
          </a:p>
          <a:p>
            <a:r>
              <a:rPr lang="en-US" dirty="0" smtClean="0"/>
              <a:t>Meaningful learning is facilitated by articulating explanations.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28600"/>
            <a:ext cx="106680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Nature of  Active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Purposive</a:t>
            </a:r>
          </a:p>
          <a:p>
            <a:r>
              <a:rPr lang="en-US" dirty="0" smtClean="0"/>
              <a:t>Reflective</a:t>
            </a:r>
          </a:p>
          <a:p>
            <a:r>
              <a:rPr lang="en-US" dirty="0" smtClean="0"/>
              <a:t>Negotiated</a:t>
            </a:r>
          </a:p>
          <a:p>
            <a:r>
              <a:rPr lang="en-US" dirty="0" smtClean="0"/>
              <a:t>Critical</a:t>
            </a:r>
          </a:p>
          <a:p>
            <a:r>
              <a:rPr lang="en-US" dirty="0" smtClean="0"/>
              <a:t>Complex</a:t>
            </a:r>
          </a:p>
          <a:p>
            <a:r>
              <a:rPr lang="en-US" dirty="0" smtClean="0"/>
              <a:t>Situation- Driven</a:t>
            </a:r>
          </a:p>
          <a:p>
            <a:r>
              <a:rPr lang="en-US" dirty="0" smtClean="0"/>
              <a:t>Engaged</a:t>
            </a:r>
          </a:p>
          <a:p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85800"/>
            <a:ext cx="106680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Techniques of Active Learning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>
                <a:solidFill>
                  <a:srgbClr val="CC0099"/>
                </a:solidFill>
              </a:rPr>
              <a:t>Thick Pair Share</a:t>
            </a:r>
          </a:p>
          <a:p>
            <a:r>
              <a:rPr lang="en-US" dirty="0" smtClean="0">
                <a:solidFill>
                  <a:srgbClr val="CC0099"/>
                </a:solidFill>
              </a:rPr>
              <a:t>Role play</a:t>
            </a:r>
          </a:p>
          <a:p>
            <a:r>
              <a:rPr lang="en-US" dirty="0" smtClean="0">
                <a:solidFill>
                  <a:srgbClr val="CC0099"/>
                </a:solidFill>
              </a:rPr>
              <a:t>Discovering plate boundaries</a:t>
            </a:r>
          </a:p>
          <a:p>
            <a:r>
              <a:rPr lang="en-US" dirty="0" smtClean="0">
                <a:solidFill>
                  <a:srgbClr val="CC0099"/>
                </a:solidFill>
              </a:rPr>
              <a:t>Peer Review</a:t>
            </a:r>
          </a:p>
          <a:p>
            <a:r>
              <a:rPr lang="en-US" dirty="0" smtClean="0">
                <a:solidFill>
                  <a:srgbClr val="CC0099"/>
                </a:solidFill>
              </a:rPr>
              <a:t>Discussion</a:t>
            </a:r>
          </a:p>
          <a:p>
            <a:r>
              <a:rPr lang="en-US" dirty="0" smtClean="0">
                <a:solidFill>
                  <a:srgbClr val="CC0099"/>
                </a:solidFill>
              </a:rPr>
              <a:t>Problem solving using real data</a:t>
            </a:r>
          </a:p>
          <a:p>
            <a:r>
              <a:rPr lang="en-US" dirty="0" smtClean="0">
                <a:solidFill>
                  <a:srgbClr val="CC0099"/>
                </a:solidFill>
              </a:rPr>
              <a:t>Game based learning</a:t>
            </a:r>
          </a:p>
          <a:p>
            <a:r>
              <a:rPr lang="en-US" dirty="0" smtClean="0">
                <a:solidFill>
                  <a:srgbClr val="CC0099"/>
                </a:solidFill>
              </a:rPr>
              <a:t>‘Just in Time’ Teaching</a:t>
            </a:r>
          </a:p>
          <a:p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76200"/>
            <a:ext cx="106680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Techniques of Active Learning and their Implications</a:t>
            </a:r>
            <a:endParaRPr lang="en-US" sz="2800" b="1" dirty="0">
              <a:solidFill>
                <a:srgbClr val="CC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One minute paper</a:t>
            </a:r>
          </a:p>
          <a:p>
            <a:r>
              <a:rPr lang="en-US" sz="2000" dirty="0" smtClean="0"/>
              <a:t>Effective response</a:t>
            </a:r>
          </a:p>
          <a:p>
            <a:r>
              <a:rPr lang="en-US" sz="2000" dirty="0" smtClean="0"/>
              <a:t>Daily journal</a:t>
            </a:r>
          </a:p>
          <a:p>
            <a:r>
              <a:rPr lang="en-US" sz="2000" dirty="0" smtClean="0"/>
              <a:t>Reading quiz</a:t>
            </a:r>
          </a:p>
          <a:p>
            <a:r>
              <a:rPr lang="en-US" sz="2000" dirty="0" smtClean="0"/>
              <a:t>Clarification pauses</a:t>
            </a:r>
          </a:p>
          <a:p>
            <a:r>
              <a:rPr lang="en-US" sz="2000" dirty="0" smtClean="0"/>
              <a:t>Questions and Answers</a:t>
            </a:r>
          </a:p>
          <a:p>
            <a:r>
              <a:rPr lang="en-US" sz="2000" dirty="0" smtClean="0"/>
              <a:t>Socratic method</a:t>
            </a:r>
          </a:p>
          <a:p>
            <a:r>
              <a:rPr lang="en-US" sz="2000" dirty="0" smtClean="0"/>
              <a:t>Student Summary of another student answer</a:t>
            </a:r>
          </a:p>
          <a:p>
            <a:r>
              <a:rPr lang="en-US" sz="2000" dirty="0" smtClean="0"/>
              <a:t>Fish bowl</a:t>
            </a:r>
          </a:p>
          <a:p>
            <a:r>
              <a:rPr lang="en-US" sz="2000" dirty="0" smtClean="0"/>
              <a:t>Finger Signal</a:t>
            </a:r>
          </a:p>
          <a:p>
            <a:r>
              <a:rPr lang="en-US" sz="2000" dirty="0" smtClean="0"/>
              <a:t>Flash cards</a:t>
            </a:r>
          </a:p>
          <a:p>
            <a:r>
              <a:rPr lang="en-US" sz="2000" dirty="0" smtClean="0"/>
              <a:t>Share/ Pair</a:t>
            </a:r>
          </a:p>
          <a:p>
            <a:r>
              <a:rPr lang="en-US" sz="2000" dirty="0" smtClean="0"/>
              <a:t>Discussion</a:t>
            </a:r>
          </a:p>
          <a:p>
            <a:r>
              <a:rPr lang="en-US" sz="2000" dirty="0" smtClean="0"/>
              <a:t>Evaluation of another student work</a:t>
            </a:r>
          </a:p>
          <a:p>
            <a:endParaRPr lang="en-US" sz="20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745" y="78075"/>
            <a:ext cx="106680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54419726"/>
              </p:ext>
            </p:extLst>
          </p:nvPr>
        </p:nvGraphicFramePr>
        <p:xfrm>
          <a:off x="457200" y="304801"/>
          <a:ext cx="7924799" cy="6097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003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06697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Times New Roman" pitchFamily="18" charset="0"/>
                          <a:cs typeface="Times New Roman" pitchFamily="18" charset="0"/>
                        </a:rPr>
                        <a:t>Active Learning Technique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Description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Implications for Learning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73051">
                <a:tc>
                  <a:txBody>
                    <a:bodyPr/>
                    <a:lstStyle/>
                    <a:p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Think-Pair-Share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Students think individually about a question, pair up to discuss their thoughts, then share with the larger group.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Encourages collaboration, improves communication skills, and promotes deeper understanding through peer interaction.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39651">
                <a:tc>
                  <a:txBody>
                    <a:bodyPr/>
                    <a:lstStyle/>
                    <a:p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Group Discussions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Students discuss topics or problems in small groups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Enhances critical thinking, fosters cooperative learning, and allows for diverse perspectives.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93651">
                <a:tc>
                  <a:txBody>
                    <a:bodyPr/>
                    <a:lstStyle/>
                    <a:p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Case-Based Learning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Students analyze and solve real-world cases or scenarios.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Develops problem-solving skills, connects theoretical knowledge to real-life situations, and encourages active engagement.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87549">
                <a:tc>
                  <a:txBody>
                    <a:bodyPr/>
                    <a:lstStyle/>
                    <a:p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Problem-Based Learning (PBL)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Students work in teams to solve complex, open-ended problems.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Enhances critical thinking, self-directed learning, and teamwork. Encourages application of knowledge. 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17600">
                <a:tc>
                  <a:txBody>
                    <a:bodyPr/>
                    <a:lstStyle/>
                    <a:p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Peer Teaching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Students take turns teaching content to their peers. 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Reinforces knowledge, improves communication and leadership skills, and fosters a sense of responsibility. 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52400"/>
            <a:ext cx="106680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37410672"/>
              </p:ext>
            </p:extLst>
          </p:nvPr>
        </p:nvGraphicFramePr>
        <p:xfrm>
          <a:off x="457200" y="1049770"/>
          <a:ext cx="8001001" cy="5122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94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207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207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31776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Times New Roman" pitchFamily="18" charset="0"/>
                          <a:cs typeface="Times New Roman" pitchFamily="18" charset="0"/>
                        </a:rPr>
                        <a:t>Active Learning Technique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Description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Implications for Learning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72630"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Debates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Structured argumentation where students present and defend opposing viewpoints on a topic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Encourages critical thinking, research skills, and public speaking. Promotes understanding of multiple perspectives. 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59012"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Role-Playing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Students assume roles in simulations to explore different perspectives or practice real-life scenarios.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Promotes empathy, decision-making skills, and a deeper understanding of the subject matter.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59012"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Concept Mapping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Students create diagrams to represent the relationships between concepts.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Aids in the organization of knowledge, enhances understanding of complex ideas, and fosters creativity. 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2345"/>
            <a:ext cx="106680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990600"/>
            <a:ext cx="8229600" cy="50593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0066"/>
                </a:solidFill>
              </a:rPr>
              <a:t>Self Learning- </a:t>
            </a:r>
            <a:r>
              <a:rPr lang="en-US" sz="2400" dirty="0" smtClean="0"/>
              <a:t>Exploring perceiving and evaluating cycle is called self learning.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Suitable strategies for SL : observing ,writing, drawing, questioning and understanding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FF0066"/>
                </a:solidFill>
              </a:rPr>
              <a:t>Definition of SL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Learning on one’s own without of a teacher or instructor is self learning.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It is without formal education.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Not the act of learning about subject.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Student learn the subject independently at home without teacher and classroom learning.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dirty="0">
              <a:solidFill>
                <a:srgbClr val="FF0066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727" y="152400"/>
            <a:ext cx="106680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>
              <a:buNone/>
            </a:pPr>
            <a:endParaRPr lang="en-US" dirty="0" smtClean="0">
              <a:solidFill>
                <a:srgbClr val="FF0066"/>
              </a:solidFill>
            </a:endParaRPr>
          </a:p>
          <a:p>
            <a:pPr>
              <a:buNone/>
            </a:pPr>
            <a:r>
              <a:rPr lang="en-US" sz="2800" b="1" dirty="0" smtClean="0">
                <a:solidFill>
                  <a:srgbClr val="FF0066"/>
                </a:solidFill>
              </a:rPr>
              <a:t>Importance </a:t>
            </a:r>
            <a:r>
              <a:rPr lang="en-US" sz="2800" b="1" dirty="0" smtClean="0">
                <a:solidFill>
                  <a:srgbClr val="FF0066"/>
                </a:solidFill>
              </a:rPr>
              <a:t>of Self Learning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Understand how to learn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Preparing for future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It should take place under the control of the learner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Personal and financial level lead to success</a:t>
            </a:r>
            <a:r>
              <a:rPr lang="en-US" dirty="0" smtClean="0">
                <a:solidFill>
                  <a:srgbClr val="FF0066"/>
                </a:solidFill>
              </a:rPr>
              <a:t>.</a:t>
            </a:r>
            <a:endParaRPr lang="en-US" dirty="0">
              <a:solidFill>
                <a:srgbClr val="FF0066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727" y="152400"/>
            <a:ext cx="106680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>
                <a:solidFill>
                  <a:srgbClr val="FF0066"/>
                </a:solidFill>
              </a:rPr>
              <a:t>Advantages of Self Learning ( The Student)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/>
              <a:t>Becomes an independent thinker.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/>
              <a:t>Learners to accept responsibility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/>
              <a:t>Gains the freedom to learn without restrictions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/>
              <a:t>Earns accountability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/>
              <a:t>It gives the opportunity to develop a good work ethic.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727" y="152400"/>
            <a:ext cx="106680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Meaning  of Learning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7467600" cy="5330952"/>
          </a:xfrm>
        </p:spPr>
        <p:txBody>
          <a:bodyPr>
            <a:normAutofit/>
          </a:bodyPr>
          <a:lstStyle/>
          <a:p>
            <a:pPr algn="just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Learning is an act or process of acquiring knowledge, skills, and values.</a:t>
            </a:r>
          </a:p>
          <a:p>
            <a:pPr algn="just">
              <a:buNone/>
            </a:pPr>
            <a:endParaRPr lang="en-US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Learning is a key process in human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behaviour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en-US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Learning is a change in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behaviour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Better or worse.</a:t>
            </a:r>
          </a:p>
          <a:p>
            <a:pPr algn="just">
              <a:buNone/>
            </a:pPr>
            <a:endParaRPr lang="en-US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Learning  is a fundamental process of life.</a:t>
            </a:r>
          </a:p>
          <a:p>
            <a:pPr algn="just">
              <a:buNone/>
            </a:pPr>
            <a:endParaRPr lang="en-US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Learning is said to be equivalent to change modification, development, improvement and adjustment.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81000"/>
            <a:ext cx="106680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CC0000"/>
                </a:solidFill>
              </a:rPr>
              <a:t>Teaching</a:t>
            </a:r>
            <a:endParaRPr lang="en-US" sz="3600" b="1" dirty="0">
              <a:solidFill>
                <a:srgbClr val="CC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en-US" dirty="0" smtClean="0"/>
              <a:t>T- Transferring the knowledge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E- Enlightening with the present living conditions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A- Aligning with portion and real life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C-  Character building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H- Honesty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I- Involvement with the student in studies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N- Nurturing the thoughts into reality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G- Giving a final shape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727" y="152400"/>
            <a:ext cx="106680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83629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sym typeface="+mn-ea"/>
              </a:rPr>
              <a:t>Teaching: </a:t>
            </a:r>
            <a:r>
              <a:rPr lang="en-US" b="1" dirty="0" smtClean="0">
                <a:solidFill>
                  <a:srgbClr val="002060"/>
                </a:solidFill>
                <a:sym typeface="+mn-ea"/>
              </a:rPr>
              <a:t>Meaning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11250"/>
            <a:ext cx="8458200" cy="56870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Meaning of teaching</a:t>
            </a:r>
          </a:p>
          <a:p>
            <a:pPr>
              <a:buFont typeface="Wingdings" panose="05000000000000000000" charset="0"/>
              <a:buChar char="ü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Autocratic meaning of teaching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centred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task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centred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Traditional theory of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organisation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 is an only active member in the class</a:t>
            </a:r>
          </a:p>
          <a:p>
            <a:pPr>
              <a:buFont typeface="Wingdings" panose="05000000000000000000" charset="0"/>
              <a:buChar char="ü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Democratic meaning of teaching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 teaches according to the needs, interests, feelings and abilities of the learner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Free interaction between teacher and learner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charset="0"/>
              <a:buChar char="ü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charset="0"/>
              <a:buChar char="ü"/>
            </a:pP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727" y="152400"/>
            <a:ext cx="106680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newsflash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sym typeface="+mn-ea"/>
              </a:rPr>
              <a:t>Teaching: Meaning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Laissez faire meaning of teaching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 act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afriend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guide in the class.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are more active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Activities are performed by the learner not by the teacher.</a:t>
            </a:r>
          </a:p>
          <a:p>
            <a:pPr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Motivating the students.</a:t>
            </a:r>
          </a:p>
          <a:p>
            <a:pPr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Making the students think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creativiely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creating an atmosphere for teaching</a:t>
            </a:r>
            <a:endParaRPr lang="en-IN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727" y="152400"/>
            <a:ext cx="106680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69534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467600" cy="1143000"/>
          </a:xfrm>
        </p:spPr>
        <p:txBody>
          <a:bodyPr/>
          <a:lstStyle/>
          <a:p>
            <a:pPr algn="ctr"/>
            <a:r>
              <a:rPr lang="en-US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Definitions</a:t>
            </a:r>
            <a:r>
              <a:rPr lang="en-US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of Teaching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“Teaching is a system of action to </a:t>
            </a:r>
            <a:r>
              <a:rPr lang="en-US" dirty="0" err="1"/>
              <a:t>includer</a:t>
            </a:r>
            <a:r>
              <a:rPr lang="en-US" dirty="0"/>
              <a:t> learning”. -Smith</a:t>
            </a:r>
          </a:p>
          <a:p>
            <a:pPr>
              <a:lnSpc>
                <a:spcPct val="150000"/>
              </a:lnSpc>
            </a:pPr>
            <a:r>
              <a:rPr lang="en-US" dirty="0"/>
              <a:t>“Teaching is the task of a teacher which is performed for the development of a child”. - Thomas green.</a:t>
            </a:r>
          </a:p>
          <a:p>
            <a:pPr>
              <a:lnSpc>
                <a:spcPct val="150000"/>
              </a:lnSpc>
            </a:pPr>
            <a:r>
              <a:rPr lang="en-US" dirty="0"/>
              <a:t>“Teaching is the act of helping the learner in his learning”. </a:t>
            </a:r>
            <a:r>
              <a:rPr lang="en-US" dirty="0" err="1"/>
              <a:t>Galieleo</a:t>
            </a: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727" y="152400"/>
            <a:ext cx="106680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Characteristics of good Teaching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It essential involves an intellectual operation.</a:t>
            </a:r>
          </a:p>
          <a:p>
            <a:pPr>
              <a:lnSpc>
                <a:spcPct val="150000"/>
              </a:lnSpc>
            </a:pPr>
            <a:r>
              <a:rPr lang="en-US" dirty="0"/>
              <a:t>It is a factor of good learning.</a:t>
            </a:r>
          </a:p>
          <a:p>
            <a:pPr>
              <a:lnSpc>
                <a:spcPct val="150000"/>
              </a:lnSpc>
            </a:pPr>
            <a:r>
              <a:rPr lang="en-US" dirty="0"/>
              <a:t>It gives opportunities for children’s activities.</a:t>
            </a:r>
          </a:p>
          <a:p>
            <a:pPr>
              <a:lnSpc>
                <a:spcPct val="150000"/>
              </a:lnSpc>
            </a:pPr>
            <a:r>
              <a:rPr lang="en-US" dirty="0"/>
              <a:t>It is a Co-operative learning.</a:t>
            </a:r>
          </a:p>
          <a:p>
            <a:pPr>
              <a:lnSpc>
                <a:spcPct val="150000"/>
              </a:lnSpc>
            </a:pPr>
            <a:r>
              <a:rPr lang="en-US" dirty="0"/>
              <a:t>It is a planned activity.</a:t>
            </a:r>
          </a:p>
          <a:p>
            <a:pPr>
              <a:lnSpc>
                <a:spcPct val="150000"/>
              </a:lnSpc>
            </a:pPr>
            <a:r>
              <a:rPr lang="en-US" dirty="0"/>
              <a:t>It is democratic.</a:t>
            </a:r>
          </a:p>
          <a:p>
            <a:pPr>
              <a:lnSpc>
                <a:spcPct val="150000"/>
              </a:lnSpc>
            </a:pPr>
            <a:r>
              <a:rPr lang="en-US" dirty="0"/>
              <a:t>It is Progressive.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727" y="152400"/>
            <a:ext cx="106680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16" y="1219201"/>
            <a:ext cx="7428283" cy="514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727" y="152400"/>
            <a:ext cx="106680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529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Definitions of Learning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467600" cy="525475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Richard E. Mayer-  learning is the relatively permanent change in a person’s  knowledge or </a:t>
            </a:r>
            <a:r>
              <a:rPr lang="en-US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behaviour</a:t>
            </a: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due to experience.</a:t>
            </a:r>
          </a:p>
          <a:p>
            <a:pPr algn="just">
              <a:buNone/>
            </a:pPr>
            <a:endParaRPr lang="en-US" sz="2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Crow and crow – Learning is the acquisition of habits, knowledge and attitudes.</a:t>
            </a:r>
          </a:p>
          <a:p>
            <a:pPr algn="just">
              <a:buNone/>
            </a:pPr>
            <a:endParaRPr lang="en-US" sz="2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Wood Worth-  Learning is defined as the activity that modifies the </a:t>
            </a:r>
            <a:r>
              <a:rPr lang="en-US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behaviour</a:t>
            </a: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of the learner by making him feel the new experience.</a:t>
            </a:r>
          </a:p>
          <a:p>
            <a:pPr algn="just">
              <a:buNone/>
            </a:pPr>
            <a:endParaRPr lang="en-US" sz="2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Gates and other- Learning is the modification of </a:t>
            </a:r>
            <a:r>
              <a:rPr lang="en-US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behaviour</a:t>
            </a: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through experience to meet environmental requirements.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"/>
            <a:ext cx="106680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Characteristics of Learning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7467600" cy="5483352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Continuous Process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Learning is a lifelong process that occurs throughout a person’s life, not limited to formal education settings.</a:t>
            </a:r>
          </a:p>
          <a:p>
            <a:pPr algn="just">
              <a:buFont typeface="Wingdings" pitchFamily="2" charset="2"/>
              <a:buChar char="Ø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Active Process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It requires active participation from the learner, involving interaction, engagement, and personal effort to acquire knowledge or skills.</a:t>
            </a:r>
          </a:p>
          <a:p>
            <a:pPr algn="just">
              <a:buFont typeface="Wingdings" pitchFamily="2" charset="2"/>
              <a:buChar char="Ø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Goal-Oriented: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Learning is purposeful, driven by specific goals or objectives, whether they are academic, professional, or personal.</a:t>
            </a:r>
          </a:p>
          <a:p>
            <a:pPr algn="just"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Experience-Based: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Learning is influenced by previous experiences. The learner’s past knowledge, skills, and attitudes shape how new information is processed.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909" y="309851"/>
            <a:ext cx="106680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Characteristics of Learning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7467600" cy="5330952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Change in Behavior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Effective learning results in a change in behavior, thinking, or abilities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Adaptable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Learning can be adjusted based on the individual’s needs, environment, and context, making it a flexible process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Social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Interaction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Learning often occurs in social contexts, involving collaboration, communication, and feedback from peers, teachers, or mentors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Cognitive and Emotional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It involves both cognitive (thinking, reasoning) and emotional (motivation, attitudes) aspects, making it a holistic process.</a:t>
            </a:r>
          </a:p>
          <a:p>
            <a:endParaRPr lang="en-IN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04800"/>
            <a:ext cx="106680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5216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6324600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rgbClr val="002060"/>
                </a:solidFill>
              </a:rPr>
              <a:t>Basic Principles of Learning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352800" y="2895600"/>
            <a:ext cx="2209800" cy="1752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Basic Principles of learning</a:t>
            </a:r>
            <a:endParaRPr lang="en-US" sz="2000" dirty="0"/>
          </a:p>
        </p:txBody>
      </p:sp>
      <p:sp>
        <p:nvSpPr>
          <p:cNvPr id="9" name="Right Arrow 8"/>
          <p:cNvSpPr/>
          <p:nvPr/>
        </p:nvSpPr>
        <p:spPr>
          <a:xfrm rot="11612077">
            <a:off x="5791200" y="3352800"/>
            <a:ext cx="2971798" cy="990600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+mj-lt"/>
                <a:cs typeface="Arial" panose="020B0604020202020204" pitchFamily="34" charset="0"/>
              </a:rPr>
              <a:t>Freedom</a:t>
            </a:r>
            <a:endParaRPr lang="en-US" sz="28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19487438">
            <a:off x="1370591" y="5140885"/>
            <a:ext cx="2790458" cy="98529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Primacy</a:t>
            </a:r>
            <a:endParaRPr lang="en-US" sz="2800" b="1" dirty="0"/>
          </a:p>
        </p:txBody>
      </p:sp>
      <p:sp>
        <p:nvSpPr>
          <p:cNvPr id="11" name="Right Arrow 10"/>
          <p:cNvSpPr/>
          <p:nvPr/>
        </p:nvSpPr>
        <p:spPr>
          <a:xfrm rot="20620428">
            <a:off x="310858" y="4093469"/>
            <a:ext cx="3035883" cy="1109464"/>
          </a:xfrm>
          <a:prstGeom prst="rightArrow">
            <a:avLst/>
          </a:prstGeom>
          <a:solidFill>
            <a:srgbClr val="3215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Readiness</a:t>
            </a:r>
            <a:endParaRPr lang="en-US" sz="2800" b="1" dirty="0"/>
          </a:p>
        </p:txBody>
      </p:sp>
      <p:sp>
        <p:nvSpPr>
          <p:cNvPr id="14" name="Right Arrow 13"/>
          <p:cNvSpPr/>
          <p:nvPr/>
        </p:nvSpPr>
        <p:spPr>
          <a:xfrm>
            <a:off x="0" y="2743200"/>
            <a:ext cx="3429000" cy="1142999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Exercise or Repetition</a:t>
            </a:r>
            <a:endParaRPr lang="en-US" sz="2000" b="1" dirty="0"/>
          </a:p>
        </p:txBody>
      </p:sp>
      <p:sp>
        <p:nvSpPr>
          <p:cNvPr id="15" name="Right Arrow 14"/>
          <p:cNvSpPr/>
          <p:nvPr/>
        </p:nvSpPr>
        <p:spPr>
          <a:xfrm rot="1475950">
            <a:off x="526302" y="1278544"/>
            <a:ext cx="3593864" cy="1181289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Effect or Satisfaction</a:t>
            </a:r>
            <a:endParaRPr lang="en-US" sz="2400" b="1" dirty="0"/>
          </a:p>
        </p:txBody>
      </p:sp>
      <p:sp>
        <p:nvSpPr>
          <p:cNvPr id="16" name="Right Arrow 15"/>
          <p:cNvSpPr/>
          <p:nvPr/>
        </p:nvSpPr>
        <p:spPr>
          <a:xfrm rot="8794634">
            <a:off x="4385164" y="1243171"/>
            <a:ext cx="2477794" cy="994433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Recency</a:t>
            </a:r>
            <a:endParaRPr lang="en-US" sz="2800" b="1" dirty="0"/>
          </a:p>
        </p:txBody>
      </p:sp>
      <p:sp>
        <p:nvSpPr>
          <p:cNvPr id="17" name="Right Arrow 16"/>
          <p:cNvSpPr/>
          <p:nvPr/>
        </p:nvSpPr>
        <p:spPr>
          <a:xfrm rot="9368462">
            <a:off x="5461191" y="1837643"/>
            <a:ext cx="2885074" cy="967001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Intensity</a:t>
            </a:r>
            <a:endParaRPr lang="en-US" sz="2800" b="1" dirty="0"/>
          </a:p>
        </p:txBody>
      </p:sp>
      <p:sp>
        <p:nvSpPr>
          <p:cNvPr id="22" name="Right Arrow 21"/>
          <p:cNvSpPr/>
          <p:nvPr/>
        </p:nvSpPr>
        <p:spPr>
          <a:xfrm rot="13560029">
            <a:off x="4933169" y="5013695"/>
            <a:ext cx="3069878" cy="1036111"/>
          </a:xfrm>
          <a:prstGeom prst="right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Requirement</a:t>
            </a:r>
            <a:endParaRPr lang="en-US" sz="28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286" y="301122"/>
            <a:ext cx="106680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000" b="1" dirty="0" smtClean="0">
                <a:solidFill>
                  <a:srgbClr val="3215DF"/>
                </a:solidFill>
              </a:rPr>
              <a:t>Principles of Primacy</a:t>
            </a:r>
          </a:p>
          <a:p>
            <a:pPr algn="just">
              <a:buFont typeface="Wingdings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the state of being first often creates a strong almost constant feeling. </a:t>
            </a:r>
          </a:p>
          <a:p>
            <a:pPr algn="just">
              <a:buFont typeface="Wingdings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Things learned first create a strong impression on the mind that is difficult to remove. 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What is learned first creates a strong impression.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Ex: A well-structured introduction to a new topic is crucial for better understanding.</a:t>
            </a:r>
          </a:p>
          <a:p>
            <a:pPr algn="just">
              <a:buFont typeface="Wingdings" pitchFamily="2" charset="2"/>
              <a:buChar char="ü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3000" b="1" dirty="0" smtClean="0">
                <a:solidFill>
                  <a:srgbClr val="3215DF"/>
                </a:solidFill>
              </a:rPr>
              <a:t>Principles of Readiness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dirty="0" smtClean="0"/>
              <a:t>Readiness implies a degree of willingness and eagerness of an individual to learn something new.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dirty="0" smtClean="0"/>
              <a:t>Learning occurs best when learners are ready and motivated.</a:t>
            </a:r>
          </a:p>
          <a:p>
            <a:pPr lvl="1" algn="just">
              <a:buNone/>
            </a:pPr>
            <a:r>
              <a:rPr lang="en-US" dirty="0" smtClean="0"/>
              <a:t>Ex: Students are more engaged when learning aligns with their interests and needs.</a:t>
            </a:r>
            <a:r>
              <a:rPr lang="en-US" b="1" dirty="0" smtClean="0"/>
              <a:t> 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2345"/>
            <a:ext cx="106680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endParaRPr lang="en-US" b="1" dirty="0" smtClean="0">
              <a:solidFill>
                <a:srgbClr val="009A46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rgbClr val="3215DF"/>
                </a:solidFill>
              </a:rPr>
              <a:t>Principles of Exercise or Repetition</a:t>
            </a:r>
            <a:endParaRPr lang="en-US" sz="2800" dirty="0" smtClean="0">
              <a:solidFill>
                <a:srgbClr val="3215D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Repetition strengthens learning and retention.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Ex: Regular practice of mathematical problems helps students retain concepts better.</a:t>
            </a: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rgbClr val="3215DF"/>
                </a:solidFill>
              </a:rPr>
              <a:t>Principles of Effect or Satisfaction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principle of effect is that learning is strengthened when accompanied by a pleasant or satisfying feeling.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Positive reinforcement is more suitable to lead to success and motivate the learner.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Ex: Praising students for correct answers encourages continued effort.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52400"/>
            <a:ext cx="106680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636</TotalTime>
  <Words>1963</Words>
  <Application>Microsoft Office PowerPoint</Application>
  <PresentationFormat>On-screen Show (4:3)</PresentationFormat>
  <Paragraphs>307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Oriel</vt:lpstr>
      <vt:lpstr>            TEACHING AND LEARNING SUBJECT Code: BD1TL</vt:lpstr>
      <vt:lpstr>Unit - I: NATURE  OF LEARNING AND TEACHING</vt:lpstr>
      <vt:lpstr>Meaning  of Learning</vt:lpstr>
      <vt:lpstr>Definitions of Learning</vt:lpstr>
      <vt:lpstr>Characteristics of Learning</vt:lpstr>
      <vt:lpstr>Characteristics of Learning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Rote Learning vs. Meaningful Learning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Principles Of Active Learning</vt:lpstr>
      <vt:lpstr>Nature of  Active Learning</vt:lpstr>
      <vt:lpstr>Techniques of Active Learning</vt:lpstr>
      <vt:lpstr>Techniques of Active Learning and their Implications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Teaching</vt:lpstr>
      <vt:lpstr>Teaching: Meaning</vt:lpstr>
      <vt:lpstr>Teaching: Meaning</vt:lpstr>
      <vt:lpstr>Definitions of Teaching</vt:lpstr>
      <vt:lpstr>Characteristics of good Teaching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AND LEARNING</dc:title>
  <dc:creator>TechForest</dc:creator>
  <cp:lastModifiedBy>god win</cp:lastModifiedBy>
  <cp:revision>170</cp:revision>
  <dcterms:created xsi:type="dcterms:W3CDTF">2006-08-16T00:00:00Z</dcterms:created>
  <dcterms:modified xsi:type="dcterms:W3CDTF">2025-08-18T05:34:39Z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5C19F591C0B945BA8E427174C80AAE6E_12</vt:lpwstr>
  </property>
  <property fmtid="{D5CDD505-2E9C-101B-9397-08002B2CF9AE}" pid="3" name="KSOProductBuildVer">
    <vt:lpwstr>1033-12.2.0.13266</vt:lpwstr>
  </property>
</Properties>
</file>