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61" r:id="rId3"/>
    <p:sldId id="260" r:id="rId4"/>
    <p:sldId id="258" r:id="rId5"/>
    <p:sldId id="275" r:id="rId6"/>
    <p:sldId id="262" r:id="rId7"/>
    <p:sldId id="276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0" r:id="rId17"/>
    <p:sldId id="271" r:id="rId18"/>
    <p:sldId id="278" r:id="rId19"/>
    <p:sldId id="272" r:id="rId20"/>
    <p:sldId id="273" r:id="rId21"/>
    <p:sldId id="280" r:id="rId22"/>
    <p:sldId id="274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6309A-E9E5-4F9C-8723-15DEC23813D6}" type="datetimeFigureOut">
              <a:rPr lang="en-IN" smtClean="0"/>
              <a:t>23-06-2025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87E9E-91D3-4D06-A3CB-8F48B207CA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1299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87E9E-91D3-4D06-A3CB-8F48B207CA64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319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UNIT – IV: SCHOOL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6877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School administration : Meaning, nature, aims, objectives and principles – Institutional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planning–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School complex – Democratic administration in education – School plan – Time table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Role of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Headmaster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Headmistress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Teachers in school administration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7633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Objectives 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of institutional </a:t>
            </a:r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planning</a:t>
            </a:r>
            <a:endParaRPr lang="en-IN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Sh. J.P.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Education Advisor, Government of India, has listed the following four objectives of institutional planning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Giving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freedom to the teacher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Making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good teacher effective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Involving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every teacher in the formulation and implementation of plans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Emphasizing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what can be done here and how mobilizing our existing resources.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490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haracteristics  and Components of Institutional Planning</a:t>
            </a:r>
            <a:endParaRPr lang="en-IN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Important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characteristics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include being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eed-based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oal-oriented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tilizing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resources optimally, 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nvolving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cooperative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participation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Evaluation and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Development.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Components:</a:t>
            </a:r>
          </a:p>
          <a:p>
            <a:pPr marL="857250" lvl="1" indent="-45720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Objectives</a:t>
            </a:r>
          </a:p>
          <a:p>
            <a:pPr marL="857250" lvl="1" indent="-457200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Present status</a:t>
            </a:r>
          </a:p>
          <a:p>
            <a:pPr marL="857250" lvl="1" indent="-457200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Improvement needed</a:t>
            </a:r>
          </a:p>
          <a:p>
            <a:pPr marL="857250" lvl="1" indent="-457200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New resources required</a:t>
            </a:r>
          </a:p>
          <a:p>
            <a:pPr marL="857250" lvl="1" indent="-457200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 schedule and POA</a:t>
            </a:r>
          </a:p>
          <a:p>
            <a:pPr marL="857250" lvl="1" indent="-457200">
              <a:buFont typeface="Wingdings" pitchFamily="2" charset="2"/>
              <a:buChar char="ü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1" indent="-457200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122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620000" cy="8842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Steps in preparation and scope of institutional planning</a:t>
            </a:r>
            <a:endParaRPr lang="en-IN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Steps in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preparation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Survey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Preparation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Execution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Scope</a:t>
            </a:r>
          </a:p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Curricular Activities</a:t>
            </a:r>
          </a:p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Co- Curricular Activities</a:t>
            </a:r>
          </a:p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Beautification of campus</a:t>
            </a:r>
          </a:p>
          <a:p>
            <a:pPr>
              <a:buFont typeface="Wingdings" pitchFamily="2" charset="2"/>
              <a:buChar char="ü"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Social Service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90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248400" cy="685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School Complex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705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0304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School Complex</a:t>
            </a:r>
            <a:endParaRPr lang="en-IN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"school complex" refers to a group of public schools, typically located in a specific geographical area, that collaborate and share resources to enhance the overall educational experience for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students.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School Complex is organized by taking a group of Elementary Schools, Secondary Schools and Senior Secondary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Schools.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922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Objectives and Functions of School Complex</a:t>
            </a:r>
            <a:endParaRPr lang="en-I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Objectives: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To break the isolation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Encourage group efforts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Utilize resources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Assist solving problems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Assist common planning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Provide Guidance</a:t>
            </a:r>
          </a:p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Improve educational standards</a:t>
            </a:r>
          </a:p>
          <a:p>
            <a:pPr marL="0" indent="0">
              <a:buNone/>
            </a:pPr>
            <a:r>
              <a:rPr lang="en-US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Functions: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Academic guidance</a:t>
            </a:r>
          </a:p>
          <a:p>
            <a:pPr lvl="1">
              <a:buFont typeface="Wingdings" pitchFamily="2" charset="2"/>
              <a:buChar char="ü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Division of syllabus for preparing of unit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plan,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Discussion on new method of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teaching,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Team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teaching,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Tours and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excursions,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Inter-School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Tournaments, 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Helping various projects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Preparation of good lesson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plans.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Equipment assistance- 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Supervision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Evaluation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In service education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Educational information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Administration</a:t>
            </a:r>
          </a:p>
          <a:p>
            <a:pPr marL="0" indent="0">
              <a:buNone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673151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Democratic Administration in Education</a:t>
            </a:r>
            <a:endParaRPr lang="en-I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several principles guide the decision-making process and the interactions among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stakeholders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Sharing responsibility. All individuals involved in the educational management process share the responsibility of their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work.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26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School plan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54563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Recommendations of the Secondary education Commission(1952)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Buildings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Recommendation of Indian Education Commission(1964-1966)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Staffrooms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Classrooms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Library and Drawing room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Laboratories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Play ground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Washrooms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Garden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Furniture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Equipment</a:t>
            </a:r>
          </a:p>
          <a:p>
            <a:pPr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Canteen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8479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45720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-Table</a:t>
            </a:r>
            <a:endParaRPr lang="en-IN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716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00400" y="3429000"/>
            <a:ext cx="2362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Agency FB" pitchFamily="34" charset="0"/>
              </a:rPr>
              <a:t>Time Tables</a:t>
            </a:r>
            <a:endParaRPr lang="en-US" b="1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683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5257800" cy="1219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-Table</a:t>
            </a:r>
            <a:endParaRPr lang="en-I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school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 table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 a schedule that organizes and allocates time for different subjects, activities, and classes within a school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day.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table is a detailed plan showing the schedule of time allotment to various subjects and activities. 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sually, time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table is prepaid for a week, to be repeated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All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work in school is carried out systematically in tune with the time table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successful working of a school depends on a suitable time table.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66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Meaning of School Administration</a:t>
            </a:r>
            <a:r>
              <a:rPr lang="en-US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IN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Management of Resources: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School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administration involves managing various resources, including human resources (teachers, staff), financial resources, and physical resources (buildings, equipment).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Coordination and Leadership: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involves coordinating the efforts of different stakeholders (students, teachers, parents, community) and providing leadership to ensure effective implementation of policies and programs.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Creating a Positive Learning Environment: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core function of school administration is to create a conducive environment for learning, teaching, and overall development of students. </a:t>
            </a:r>
          </a:p>
          <a:p>
            <a:pPr algn="just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265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239000" cy="10207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Role of Headmaster/Headmistress in School Administration</a:t>
            </a:r>
            <a:endParaRPr lang="en-I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They are responsible for the overall leadership, management, and strategic direction of the institution, ensuring academic excellence, a positive school culture, and the well-being of students and staff.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74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6781800" cy="65563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Role of Head Master/Head Mistress</a:t>
            </a:r>
            <a:endParaRPr lang="en-I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1.Role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in Planning</a:t>
            </a:r>
          </a:p>
          <a:p>
            <a:pPr lvl="2">
              <a:buFont typeface="Wingdings" pitchFamily="2" charset="2"/>
              <a:buChar char="Ø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Planning before the opening of the school </a:t>
            </a:r>
          </a:p>
          <a:p>
            <a:pPr lvl="2">
              <a:buFont typeface="Wingdings" pitchFamily="2" charset="2"/>
              <a:buChar char="Ø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Planning during the first week</a:t>
            </a:r>
          </a:p>
          <a:p>
            <a:pPr lvl="2">
              <a:buFont typeface="Wingdings" pitchFamily="2" charset="2"/>
              <a:buChar char="Ø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Planning during the year </a:t>
            </a:r>
          </a:p>
          <a:p>
            <a:pPr lvl="2">
              <a:buFont typeface="Wingdings" pitchFamily="2" charset="2"/>
              <a:buChar char="Ø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Planning at the end of the year </a:t>
            </a:r>
          </a:p>
          <a:p>
            <a:pPr lvl="2">
              <a:buFont typeface="Wingdings" pitchFamily="2" charset="2"/>
              <a:buChar char="Ø"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Planning of the next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year</a:t>
            </a:r>
          </a:p>
          <a:p>
            <a:pPr lvl="1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Roll in school Organization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Organizing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instructional work 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organizing co- curricular activities  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organizing the school plan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Organizing school office </a:t>
            </a:r>
          </a:p>
          <a:p>
            <a:pPr lvl="1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Teaching role</a:t>
            </a:r>
          </a:p>
          <a:p>
            <a:pPr lvl="1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Rolling supervision</a:t>
            </a:r>
          </a:p>
          <a:p>
            <a:pPr lvl="1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Role in guidance </a:t>
            </a:r>
          </a:p>
          <a:p>
            <a:pPr lvl="1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6. Roll in maintaining relations-  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Relations with staff,  Relations with the pupils,  Relationship parents and Relations with the community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8124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Responsibilities of a </a:t>
            </a:r>
            <a:r>
              <a:rPr lang="en-IN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Headmaster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Leadership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and Vision: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Setting the school’s strategic vision and ensuring its goals align with the educational philosophy and values.</a:t>
            </a:r>
          </a:p>
          <a:p>
            <a:pPr algn="just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Academic Oversight: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Monitoring teaching standards, curriculum implementation, and student performance to maintain academic excellence.</a:t>
            </a:r>
          </a:p>
          <a:p>
            <a:pPr algn="just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Staff Management: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Recruiting, mentoring, and managing staff, including teachers and administrative teams, to create a motivated workforce.</a:t>
            </a:r>
          </a:p>
          <a:p>
            <a:pPr algn="just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Student Development: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Promoting student well-being, safeguarding, and opportunities for extracurricular engagement.</a:t>
            </a:r>
          </a:p>
          <a:p>
            <a:pPr algn="just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Operational Management: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Overseeing budgets, school policies, and daily operations, ensuring the institution runs efficiently and complies with legal and regulatory requirements.</a:t>
            </a:r>
          </a:p>
          <a:p>
            <a:pPr algn="just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Community Engagement: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Acting as the face of the school, fostering relationships with parents, alumni, local authorities, and other stakeholders.</a:t>
            </a:r>
          </a:p>
          <a:p>
            <a:pPr algn="just"/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18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 descr="C:\Users\TechForest\Desktop\stock-vector-thank-you-cute-phrase-with-leaves-and-branches-on-the-dark-background-great-for-gratitude-cards-17338021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6172200" cy="3382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936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Nature of School Administration</a:t>
            </a:r>
            <a:endParaRPr lang="en-IN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Human-Centered: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School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administration is focused on the needs and well-being of students, teachers, and other staff members. </a:t>
            </a: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Dynamic and Adaptive: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School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administration must be adaptable to changing educational needs, technological advancements, and community expectations. </a:t>
            </a: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Collaborative: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involves working collaboratively with different stakeholders to achieve shared educational goals. </a:t>
            </a:r>
          </a:p>
          <a:p>
            <a:pPr algn="just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46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Aims and Objectives of School Administration</a:t>
            </a:r>
            <a:endParaRPr lang="en-IN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Autofit/>
          </a:bodyPr>
          <a:lstStyle/>
          <a:p>
            <a:pPr algn="just" fontAlgn="ctr">
              <a:lnSpc>
                <a:spcPct val="12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Academic Excellence: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To provide quality education and ensure students achieve their full academic potential.</a:t>
            </a:r>
          </a:p>
          <a:p>
            <a:pPr algn="just" fontAlgn="ctr">
              <a:lnSpc>
                <a:spcPct val="12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Student Development: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To foster the intellectual, social, emotional, and physical growth of students. </a:t>
            </a:r>
          </a:p>
          <a:p>
            <a:pPr algn="just" fontAlgn="ctr">
              <a:lnSpc>
                <a:spcPct val="12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Community Engagement: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To build strong relationships between the school and the community. </a:t>
            </a:r>
          </a:p>
          <a:p>
            <a:pPr algn="just" fontAlgn="ctr">
              <a:lnSpc>
                <a:spcPct val="12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Teacher Professional Development: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To support teachers in their professional growth and development. </a:t>
            </a:r>
          </a:p>
          <a:p>
            <a:pPr algn="just">
              <a:lnSpc>
                <a:spcPct val="12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Resource Management: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 To ensure efficient and effective use of resources to maximize the impact of the school. </a:t>
            </a:r>
          </a:p>
          <a:p>
            <a:pPr>
              <a:lnSpc>
                <a:spcPct val="120000"/>
              </a:lnSpc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8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Principles of School Administration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91" y="1600200"/>
            <a:ext cx="689621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276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Principles of School Administration</a:t>
            </a:r>
            <a:endParaRPr lang="en-IN" sz="4000" b="1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Sharing Responsibility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Equality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Freedom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Co-operation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Justice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Recognition individuals worth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Leadership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Demographic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Philosophy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Efficiency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Optimism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Professional growth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Relative value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493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Institutional planning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568" y="1600200"/>
            <a:ext cx="6520864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8530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Definition of Institutional 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planning</a:t>
            </a:r>
            <a:endParaRPr lang="en-IN" sz="4000" b="1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“Institutional planning is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development and improvement prepared by an educational institution on the basis of its felt needs and the resources available or likely to be available, with a view to improving the school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school practices, constitutes a plan for an institution. It is based on the principle of optimum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utilisation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the resources available in the school and the community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.” – M.B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Buch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72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4676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Characteristics Or Requisites Of A Good Institutional Plan</a:t>
            </a:r>
            <a:endParaRPr lang="en-IN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based and not grant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Optimum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utilization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resources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Co-operative affair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Goal oriented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Prospective plan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Specific plan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Improvement motivation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Democratic outlook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Collaboration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community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Basis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district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Eliminate wastage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Developing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work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culture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Inspection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Child Centered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Scientific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8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771</Words>
  <Application>Microsoft Office PowerPoint</Application>
  <PresentationFormat>On-screen Show (4:3)</PresentationFormat>
  <Paragraphs>172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UNIT – IV: SCHOOL ADMINISTRATION</vt:lpstr>
      <vt:lpstr>Meaning of School Administration:</vt:lpstr>
      <vt:lpstr>Nature of School Administration</vt:lpstr>
      <vt:lpstr>Aims and Objectives of School Administration</vt:lpstr>
      <vt:lpstr>Principles of School Administration</vt:lpstr>
      <vt:lpstr>Principles of School Administration</vt:lpstr>
      <vt:lpstr>Institutional planning</vt:lpstr>
      <vt:lpstr>Definition of Institutional planning</vt:lpstr>
      <vt:lpstr>Characteristics Or Requisites Of A Good Institutional Plan</vt:lpstr>
      <vt:lpstr>Objectives of institutional planning</vt:lpstr>
      <vt:lpstr>Characteristics  and Components of Institutional Planning</vt:lpstr>
      <vt:lpstr>Steps in preparation and scope of institutional planning</vt:lpstr>
      <vt:lpstr>School Complex</vt:lpstr>
      <vt:lpstr>School Complex</vt:lpstr>
      <vt:lpstr>Objectives and Functions of School Complex</vt:lpstr>
      <vt:lpstr>Democratic Administration in Education</vt:lpstr>
      <vt:lpstr>School plan</vt:lpstr>
      <vt:lpstr>Time -Table</vt:lpstr>
      <vt:lpstr>Time -Table</vt:lpstr>
      <vt:lpstr>Role of Headmaster/Headmistress in School Administration</vt:lpstr>
      <vt:lpstr>Role of Head Master/Head Mistress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– IV: SCHOOL ADMINISTRATION</dc:title>
  <dc:creator>god win</dc:creator>
  <cp:lastModifiedBy>god win</cp:lastModifiedBy>
  <cp:revision>38</cp:revision>
  <dcterms:created xsi:type="dcterms:W3CDTF">2006-08-16T00:00:00Z</dcterms:created>
  <dcterms:modified xsi:type="dcterms:W3CDTF">2025-06-23T07:09:03Z</dcterms:modified>
</cp:coreProperties>
</file>