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CC"/>
    <a:srgbClr val="CC00CC"/>
    <a:srgbClr val="FF33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715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331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542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980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872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089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066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740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8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522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47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459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Types of Management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approaches</a:t>
            </a:r>
          </a:p>
          <a:p>
            <a:pPr lvl="1">
              <a:buFont typeface="Wingdings" pitchFamily="2" charset="2"/>
              <a:buChar char="v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Man power approach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Cost-benefit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approach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Social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demand approach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>
              <a:buFont typeface="Wingdings" pitchFamily="2" charset="2"/>
              <a:buChar char="v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Social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justice approach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Rate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of return approach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Intra-educational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extrapolation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approach</a:t>
            </a:r>
          </a:p>
          <a:p>
            <a:pPr lvl="1">
              <a:buFont typeface="Wingdings" pitchFamily="2" charset="2"/>
              <a:buChar char="v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Demographic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projection model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UNIT – II: MANAGEMENT APPROACHES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219200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948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Social Demand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Effective school management requires considering various societal needs and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values.</a:t>
            </a:r>
          </a:p>
          <a:p>
            <a:pPr marL="0" indent="0" algn="just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The Social Demand approach focuses on expanding access to meet societal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needs.</a:t>
            </a:r>
          </a:p>
          <a:p>
            <a:pPr lvl="0" algn="just"/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Focus: Responding to the expressed needs and desires of individuals and society for education.</a:t>
            </a:r>
          </a:p>
          <a:p>
            <a:pPr lvl="0" algn="just"/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Goal: To provide enough educational opportunities to meet the demand from various segments of the population.</a:t>
            </a:r>
          </a:p>
          <a:p>
            <a:pPr lvl="0" algn="just"/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Driven by the belief that education is a right and should be accessible to all who desire it.</a:t>
            </a:r>
          </a:p>
          <a:p>
            <a:pPr algn="just"/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Emphasizes quantitative expansion of the education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system.</a:t>
            </a:r>
          </a:p>
          <a:p>
            <a:pPr marL="0" indent="0" algn="just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467519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3617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I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Social Demand Approach - Key Aspects</a:t>
            </a:r>
          </a:p>
          <a:p>
            <a:pPr lvl="0" algn="just"/>
            <a:r>
              <a:rPr lang="en-IN" sz="2600" dirty="0" smtClean="0">
                <a:latin typeface="Times New Roman" pitchFamily="18" charset="0"/>
                <a:cs typeface="Times New Roman" pitchFamily="18" charset="0"/>
              </a:rPr>
              <a:t>Enrolment </a:t>
            </a:r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Projections: Forecasting the number of students seeking education at different levels.</a:t>
            </a:r>
          </a:p>
          <a:p>
            <a:pPr lvl="0" algn="just"/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Infrastructure Development: Expanding school buildings, facilities, and resources to accommodate increasing demand.</a:t>
            </a:r>
          </a:p>
          <a:p>
            <a:pPr lvl="0" algn="just"/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Teacher Recruitment and Training: Ensuring an adequate supply of qualified teachers for the growing student population.</a:t>
            </a:r>
          </a:p>
          <a:p>
            <a:pPr lvl="0" algn="just"/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Accessibility and Equity (Initial Focus): Primarily aims at increasing access for more people, though equity may be addressed secondarily</a:t>
            </a:r>
            <a:r>
              <a:rPr lang="en-IN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817562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5362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I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Advantages of the Social Demand Approach</a:t>
            </a:r>
            <a:endParaRPr lang="en-I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Leads to increased participation rates in education across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different social groups.</a:t>
            </a:r>
          </a:p>
          <a:p>
            <a:pPr lvl="0" algn="just">
              <a:buFont typeface="Wingdings" pitchFamily="2" charset="2"/>
              <a:buChar char="ü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Can contribute to a more educated populace, potentially fostering social and economic development.</a:t>
            </a:r>
          </a:p>
          <a:p>
            <a:pPr lvl="0" algn="just">
              <a:buFont typeface="Wingdings" pitchFamily="2" charset="2"/>
              <a:buChar char="ü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Addresses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the basic human right to education and individual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aspirations.</a:t>
            </a:r>
          </a:p>
          <a:p>
            <a:pPr lvl="0" algn="just">
              <a:buFont typeface="Wingdings" pitchFamily="2" charset="2"/>
              <a:buChar char="ü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Provides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a clear rationale for expanding educational resources and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infrastructure.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8600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96816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I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Limitations of the Social Demand Approach</a:t>
            </a:r>
            <a:endParaRPr lang="en-IN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IN" sz="3000" dirty="0">
                <a:latin typeface="Times New Roman" pitchFamily="18" charset="0"/>
                <a:cs typeface="Times New Roman" pitchFamily="18" charset="0"/>
              </a:rPr>
              <a:t>May not adequately address issues of quality, relevance, and equity within the education system.</a:t>
            </a:r>
          </a:p>
          <a:p>
            <a:pPr lvl="0" algn="just"/>
            <a:r>
              <a:rPr lang="en-IN" sz="3000" dirty="0">
                <a:latin typeface="Times New Roman" pitchFamily="18" charset="0"/>
                <a:cs typeface="Times New Roman" pitchFamily="18" charset="0"/>
              </a:rPr>
              <a:t>Can lead to the expansion of a system that perpetuates existing social inequalities if not implemented carefully.</a:t>
            </a:r>
          </a:p>
          <a:p>
            <a:pPr lvl="0" algn="just"/>
            <a:r>
              <a:rPr lang="en-IN" sz="3000" dirty="0">
                <a:latin typeface="Times New Roman" pitchFamily="18" charset="0"/>
                <a:cs typeface="Times New Roman" pitchFamily="18" charset="0"/>
              </a:rPr>
              <a:t>Might overemphasize quantity over the actual learning outcomes and individual needs.</a:t>
            </a:r>
          </a:p>
          <a:p>
            <a:pPr lvl="0" algn="just"/>
            <a:r>
              <a:rPr lang="en-IN" sz="3000" dirty="0">
                <a:latin typeface="Times New Roman" pitchFamily="18" charset="0"/>
                <a:cs typeface="Times New Roman" pitchFamily="18" charset="0"/>
              </a:rPr>
              <a:t>Can strain public resources if demand grows rapidly without careful planning and prioritization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4676" y="467519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5060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Social Justice Approach </a:t>
            </a:r>
            <a:endParaRPr lang="en-IN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The Social Justice approach prioritizes equity and fair outcomes for all learners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Focus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: Ensuring equitable access to quality education and promoting fair outcomes for all students, particularly marginalized groups.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Goal: To dismantle systemic barriers and address historical disadvantages in education.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Views education as a tool for social transformation and the creation of a more just society.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Prioritizes the needs of disadvantaged and vulnerable populations.</a:t>
            </a:r>
          </a:p>
          <a:p>
            <a:pPr marL="0" indent="0" algn="just">
              <a:buNone/>
            </a:pP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858838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7152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I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Social Justice Approach - Key Principles</a:t>
            </a:r>
            <a:endParaRPr lang="en-IN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Equity over Equality: Recognizing that different students have different needs and require differentiated support.</a:t>
            </a:r>
          </a:p>
          <a:p>
            <a:pPr lvl="0" algn="just"/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Inclusivity: Creating learning environments where all students feel valued, respected, and can fully participate.</a:t>
            </a:r>
          </a:p>
          <a:p>
            <a:pPr lvl="0" algn="just"/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Addressing Systemic Barriers: Identifying and dismantling policies, practices, and attitudes that perpetuate inequality.</a:t>
            </a:r>
          </a:p>
          <a:p>
            <a:pPr lvl="0" algn="just"/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Empowerment: Providing students with the knowledge, skills, and critical consciousness to challenge injustice.</a:t>
            </a:r>
          </a:p>
          <a:p>
            <a:pPr lvl="0" algn="just"/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Culturally Responsive Pedagogy: Recognizing and valuing students' diverse backgrounds and experiences.</a:t>
            </a:r>
          </a:p>
          <a:p>
            <a:pPr marL="0" indent="0" algn="just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643" y="476247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44333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I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Implementation of the Social Justice Approach</a:t>
            </a:r>
            <a:endParaRPr lang="en-IN" sz="3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Targeted Interventions: Providing additional resources and support to disadvantaged students and schools.</a:t>
            </a:r>
          </a:p>
          <a:p>
            <a:pPr lvl="0" algn="just">
              <a:lnSpc>
                <a:spcPct val="15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Curriculum Reform: Integrating diverse perspectives and addressing issues of social justice in the curriculum.</a:t>
            </a:r>
          </a:p>
          <a:p>
            <a:pPr lvl="0" algn="just">
              <a:lnSpc>
                <a:spcPct val="15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Teacher Training: Equipping educators with the skills and understanding to promote equity and inclusion.</a:t>
            </a:r>
          </a:p>
          <a:p>
            <a:pPr lvl="0" algn="just">
              <a:lnSpc>
                <a:spcPct val="15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Equitable Resource Allocation: Distributing resources based on student needs rather than equal distribution.</a:t>
            </a:r>
          </a:p>
          <a:p>
            <a:pPr lvl="0" algn="just">
              <a:lnSpc>
                <a:spcPct val="15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Community Engagement: Collaborating with families and communities to address systemic barriers</a:t>
            </a:r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4676" y="304800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5733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Advantages of the Social Justice </a:t>
            </a:r>
            <a:r>
              <a:rPr lang="en-I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Approach</a:t>
            </a:r>
          </a:p>
          <a:p>
            <a:pPr marL="0" indent="0">
              <a:buNone/>
            </a:pPr>
            <a:endParaRPr lang="en-IN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Promotes fairness and equal opportunities for all students, regardless of their background.</a:t>
            </a:r>
          </a:p>
          <a:p>
            <a:pPr lvl="0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Can lead to improved educational outcomes for marginalized groups.</a:t>
            </a:r>
          </a:p>
          <a:p>
            <a:pPr lvl="0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Fosters a more inclusive and equitable society.</a:t>
            </a:r>
          </a:p>
          <a:p>
            <a:pPr lvl="0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Encourages critical thinking and social awareness among students.</a:t>
            </a:r>
          </a:p>
          <a:p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Addresses the root causes of educational disparities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09600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11770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857" y="292101"/>
            <a:ext cx="8008143" cy="868362"/>
          </a:xfrm>
        </p:spPr>
        <p:txBody>
          <a:bodyPr>
            <a:noAutofit/>
          </a:bodyPr>
          <a:lstStyle/>
          <a:p>
            <a:r>
              <a:rPr lang="en-I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Intra-Educational Extrapolation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Effective school management often involves planning for the future needs of the education system</a:t>
            </a:r>
            <a:r>
              <a:rPr lang="en-IN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algn="just">
              <a:buNone/>
            </a:pPr>
            <a:endParaRPr lang="en-IN" sz="26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Focus: Predicting future educational trends based on past patterns and internal dynamics within the education system itself</a:t>
            </a:r>
            <a:r>
              <a:rPr lang="en-IN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en-IN" sz="26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Goal: To estimate future </a:t>
            </a:r>
            <a:r>
              <a:rPr lang="en-IN" sz="2600" dirty="0" smtClean="0">
                <a:latin typeface="Times New Roman" pitchFamily="18" charset="0"/>
                <a:cs typeface="Times New Roman" pitchFamily="18" charset="0"/>
              </a:rPr>
              <a:t>enrolments, </a:t>
            </a:r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resource requirements, and other key indicators by </a:t>
            </a:r>
            <a:r>
              <a:rPr lang="en-IN" sz="2600" dirty="0" smtClean="0">
                <a:latin typeface="Times New Roman" pitchFamily="18" charset="0"/>
                <a:cs typeface="Times New Roman" pitchFamily="18" charset="0"/>
              </a:rPr>
              <a:t>analysing </a:t>
            </a:r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historical data and current trends within schools and educational institutions.</a:t>
            </a:r>
          </a:p>
          <a:p>
            <a:pPr algn="just"/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4676" y="769144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64525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87438"/>
            <a:ext cx="8229600" cy="51355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I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Intra-Educational Extrapolation Approach - Application Areas</a:t>
            </a:r>
            <a:endParaRPr lang="en-IN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Enrolment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Forecasting: Predicting the number of students at different grade levels in the coming years.</a:t>
            </a:r>
          </a:p>
          <a:p>
            <a:pPr lvl="0" algn="just"/>
            <a:r>
              <a:rPr lang="en-IN" dirty="0">
                <a:latin typeface="Times New Roman" pitchFamily="18" charset="0"/>
                <a:cs typeface="Times New Roman" pitchFamily="18" charset="0"/>
              </a:rPr>
              <a:t>Teacher Demand Projections: Estimating the number of new teachers required based on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enrolment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changes and teacher attrition.</a:t>
            </a:r>
          </a:p>
          <a:p>
            <a:pPr lvl="0" algn="just"/>
            <a:r>
              <a:rPr lang="en-IN" dirty="0">
                <a:latin typeface="Times New Roman" pitchFamily="18" charset="0"/>
                <a:cs typeface="Times New Roman" pitchFamily="18" charset="0"/>
              </a:rPr>
              <a:t>Resource Allocation: Projecting future needs for classrooms, textbooks, and other educational resources.</a:t>
            </a:r>
          </a:p>
          <a:p>
            <a:pPr lvl="0" algn="just"/>
            <a:r>
              <a:rPr lang="en-IN" dirty="0">
                <a:latin typeface="Times New Roman" pitchFamily="18" charset="0"/>
                <a:cs typeface="Times New Roman" pitchFamily="18" charset="0"/>
              </a:rPr>
              <a:t>Financial Planning: Forecasting future budgetary requirements based on projected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enrolments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and resource needs.</a:t>
            </a:r>
          </a:p>
          <a:p>
            <a:pPr algn="just"/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04800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6084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731838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IN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Manpower Approach </a:t>
            </a:r>
            <a:endParaRPr lang="en-IN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Focus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: Aligning education with the human resource needs of the economy.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Goal: To produce the right number of skilled individuals in various fields.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Also known as the "Human Resource Development Approach."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Emphasizes the link between education and economic growth.</a:t>
            </a:r>
          </a:p>
          <a:p>
            <a:pPr marL="0" indent="0" algn="just">
              <a:buNone/>
            </a:pP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812007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85396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Advantages of the Intra-Educational Extrapolation </a:t>
            </a:r>
            <a:r>
              <a:rPr lang="en-I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Approach</a:t>
            </a:r>
          </a:p>
          <a:p>
            <a:pPr marL="0" indent="0">
              <a:buNone/>
            </a:pPr>
            <a:endParaRPr lang="en-IN" sz="28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Relatively simple to implement, especially for short-term projections.</a:t>
            </a:r>
          </a:p>
          <a:p>
            <a:pPr lvl="0" algn="just"/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Utilizes readily available data from within the education system.</a:t>
            </a:r>
          </a:p>
          <a:p>
            <a:pPr lvl="0" algn="just"/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Can provide a baseline for future planning and resource allocation.</a:t>
            </a:r>
          </a:p>
          <a:p>
            <a:pPr lvl="0" algn="just"/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Useful for identifying internal trends and potential bottlenecks within the system.</a:t>
            </a:r>
          </a:p>
          <a:p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066800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00118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001000" cy="975519"/>
          </a:xfrm>
        </p:spPr>
        <p:txBody>
          <a:bodyPr>
            <a:normAutofit fontScale="90000"/>
          </a:bodyPr>
          <a:lstStyle/>
          <a:p>
            <a:r>
              <a:rPr lang="en-I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Demographic Projection Approach </a:t>
            </a:r>
            <a:endParaRPr lang="en-IN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The Demographic Projection approach utilizes population dynamics to predict future student numbers.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Birth Rate Data: </a:t>
            </a:r>
            <a:r>
              <a:rPr lang="en-IN" sz="2800" dirty="0" err="1">
                <a:latin typeface="Times New Roman" pitchFamily="18" charset="0"/>
                <a:cs typeface="Times New Roman" pitchFamily="18" charset="0"/>
              </a:rPr>
              <a:t>Analyzing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 historical and projected birth rates to estimate the future number of school-entry age children.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Migration Data: </a:t>
            </a: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Age-Specific Enrolment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Rates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4676" y="858838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00564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Demographic Projection Approach - Application Areas</a:t>
            </a:r>
            <a:endParaRPr lang="en-IN" sz="2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Long-Term </a:t>
            </a:r>
            <a:r>
              <a:rPr lang="en-IN" sz="2600" dirty="0" smtClean="0">
                <a:latin typeface="Times New Roman" pitchFamily="18" charset="0"/>
                <a:cs typeface="Times New Roman" pitchFamily="18" charset="0"/>
              </a:rPr>
              <a:t>Enrolment </a:t>
            </a:r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Planning: Providing a foundation for long-range planning of school infrastructure and teacher supply.</a:t>
            </a:r>
          </a:p>
          <a:p>
            <a:pPr lvl="0"/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Regional Educational Planning: Accounting for variations in population growth and migration across different geographic areas.</a:t>
            </a:r>
          </a:p>
          <a:p>
            <a:pPr lvl="0"/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Policy Formulation: Informing decisions about the need for new schools, expansion of existing facilities, and teacher training programs.</a:t>
            </a:r>
          </a:p>
          <a:p>
            <a:pPr lvl="0"/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Budget Forecasting: Providing a basis for estimating future educational expenditures based on anticipated student numbers.</a:t>
            </a:r>
          </a:p>
          <a:p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1600200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09168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IN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Advantages of the Demographic Projection Approach</a:t>
            </a:r>
            <a:endParaRPr lang="en-IN" sz="2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Provides a more robust basis for long-term </a:t>
            </a:r>
            <a:r>
              <a:rPr lang="en-IN" sz="2600" dirty="0" smtClean="0">
                <a:latin typeface="Times New Roman" pitchFamily="18" charset="0"/>
                <a:cs typeface="Times New Roman" pitchFamily="18" charset="0"/>
              </a:rPr>
              <a:t>enrolment </a:t>
            </a:r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projections, especially when demographic shifts are significant.</a:t>
            </a:r>
          </a:p>
          <a:p>
            <a:pPr lvl="0" algn="just"/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Accounts for external factors that directly influence the potential student population.</a:t>
            </a:r>
          </a:p>
          <a:p>
            <a:pPr lvl="0" algn="just"/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Essential for proactive planning to avoid shortages or surpluses in educational resources.</a:t>
            </a:r>
          </a:p>
          <a:p>
            <a:pPr lvl="0" algn="just"/>
            <a:r>
              <a:rPr lang="en-IN" sz="2600" dirty="0">
                <a:latin typeface="Times New Roman" pitchFamily="18" charset="0"/>
                <a:cs typeface="Times New Roman" pitchFamily="18" charset="0"/>
              </a:rPr>
              <a:t>Can highlight the need for differentiated planning based on regional demographic variations.</a:t>
            </a:r>
          </a:p>
          <a:p>
            <a:pPr algn="just"/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4676" y="360362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14718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47800"/>
            <a:ext cx="73152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1904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Manpower Approach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IN" sz="3000" b="1" dirty="0">
                <a:latin typeface="Times New Roman" pitchFamily="18" charset="0"/>
                <a:cs typeface="Times New Roman" pitchFamily="18" charset="0"/>
              </a:rPr>
              <a:t>Key Aspects</a:t>
            </a:r>
            <a:endParaRPr lang="en-IN" sz="30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en-IN" sz="3000" dirty="0">
                <a:latin typeface="Times New Roman" pitchFamily="18" charset="0"/>
                <a:cs typeface="Times New Roman" pitchFamily="18" charset="0"/>
              </a:rPr>
              <a:t>Demand Forecasting: Estimating the future manpower requirements across different </a:t>
            </a: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sectors.</a:t>
            </a:r>
          </a:p>
          <a:p>
            <a:pPr lvl="0" algn="just">
              <a:buFont typeface="Wingdings" pitchFamily="2" charset="2"/>
              <a:buChar char="ü"/>
            </a:pP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Supply </a:t>
            </a:r>
            <a:r>
              <a:rPr lang="en-IN" sz="3000" dirty="0">
                <a:latin typeface="Times New Roman" pitchFamily="18" charset="0"/>
                <a:cs typeface="Times New Roman" pitchFamily="18" charset="0"/>
              </a:rPr>
              <a:t>Analysis: Assessing the current output of the education </a:t>
            </a: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system.</a:t>
            </a:r>
          </a:p>
          <a:p>
            <a:pPr lvl="0" algn="just">
              <a:buFont typeface="Wingdings" pitchFamily="2" charset="2"/>
              <a:buChar char="ü"/>
            </a:pP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Gap </a:t>
            </a:r>
            <a:r>
              <a:rPr lang="en-IN" sz="3000" dirty="0">
                <a:latin typeface="Times New Roman" pitchFamily="18" charset="0"/>
                <a:cs typeface="Times New Roman" pitchFamily="18" charset="0"/>
              </a:rPr>
              <a:t>Identification: Determining mismatches between the demand and supply of </a:t>
            </a: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skills.</a:t>
            </a:r>
          </a:p>
          <a:p>
            <a:pPr lvl="0" algn="just">
              <a:buFont typeface="Wingdings" pitchFamily="2" charset="2"/>
              <a:buChar char="ü"/>
            </a:pP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Educational </a:t>
            </a:r>
            <a:r>
              <a:rPr lang="en-IN" sz="3000" dirty="0">
                <a:latin typeface="Times New Roman" pitchFamily="18" charset="0"/>
                <a:cs typeface="Times New Roman" pitchFamily="18" charset="0"/>
              </a:rPr>
              <a:t>Planning: Adjusting curricula and programs to meet projected needs.</a:t>
            </a:r>
          </a:p>
          <a:p>
            <a:endParaRPr lang="en-IN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858838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548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I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Advantages of the Manpower </a:t>
            </a:r>
            <a:r>
              <a:rPr lang="en-I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Approach</a:t>
            </a:r>
          </a:p>
          <a:p>
            <a:pPr marL="0" indent="0" algn="just">
              <a:buNone/>
            </a:pPr>
            <a:endParaRPr lang="en-I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Helps in reducing educated unemployment by aligning education with job market demands.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Facilitates efficient allocation of resources to high-demand skill areas.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Provides guidance for curriculum development to meet future workforce needs.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Aims for national self-sufficiency in critical manpower resources.</a:t>
            </a:r>
          </a:p>
          <a:p>
            <a:endParaRPr lang="en-IN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06413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637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I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Limitations of the Manpower Approach</a:t>
            </a:r>
            <a:endParaRPr lang="en-I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Can oversimplify the goals of education, focusing primarily on economic needs.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May neglect the importance of primary and basic education.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Difficult to make accurate long-term forecasts due to economic uncertainties.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Reliability depends on the availability and accuracy of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labour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market data.</a:t>
            </a:r>
          </a:p>
          <a:p>
            <a:endParaRPr lang="en-IN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12762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314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Cost-Benefit Approach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en-IN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Focus: Evaluating the efficiency and returns on investment in education.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Goal: To determine if the benefits of educational programs outweigh their costs.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Treats education as an investment, similar to investments in other sectors.</a:t>
            </a:r>
          </a:p>
          <a:p>
            <a:pPr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Aims to maximize the benefits derived from limited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resources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The Cost-Benefit approach focuses on the efficiency and returns of educational investments.</a:t>
            </a:r>
          </a:p>
          <a:p>
            <a:pPr algn="just"/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990600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967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I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Benefit Approach - Key </a:t>
            </a:r>
            <a:r>
              <a:rPr lang="en-IN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Components</a:t>
            </a:r>
          </a:p>
          <a:p>
            <a:pPr marL="0" indent="0" algn="just">
              <a:buNone/>
            </a:pPr>
            <a:endParaRPr lang="en-IN" sz="30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Cost Analysis: Identifying and quantifying all costs associated with education (direct and indirect, private and social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>
              <a:buFont typeface="Wingdings" pitchFamily="2" charset="2"/>
              <a:buChar char="v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Benefit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Analysis: Identifying and quantifying all benefits resulting from education (economic and social, private and public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>
              <a:buFont typeface="Wingdings" pitchFamily="2" charset="2"/>
              <a:buChar char="v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Comparison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: Comparing the total benefits to the total costs to determine the net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return.</a:t>
            </a:r>
          </a:p>
          <a:p>
            <a:pPr lvl="0" algn="just">
              <a:buFont typeface="Wingdings" pitchFamily="2" charset="2"/>
              <a:buChar char="v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Decision-Making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: Using the cost-benefit ratio to inform decisions about resource allocation and program implementation</a:t>
            </a:r>
            <a:r>
              <a:rPr lang="en-IN" dirty="0"/>
              <a:t>.</a:t>
            </a:r>
          </a:p>
          <a:p>
            <a:endParaRPr lang="en-IN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88962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526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I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Advantages of the Cost-Benefit </a:t>
            </a:r>
            <a:r>
              <a:rPr lang="en-I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Approach</a:t>
            </a:r>
          </a:p>
          <a:p>
            <a:pPr marL="0" indent="0" algn="just">
              <a:buNone/>
            </a:pPr>
            <a:endParaRPr lang="en-IN" sz="28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Promotes data-driven decision-making in educational planning.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Helps in identifying the most efficient ways to achieve educational objectives.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Provides a framework for evaluating the economic viability of educational investments.</a:t>
            </a:r>
          </a:p>
          <a:p>
            <a:pPr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Can highlight both monetary and non-monetary benefits of education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769144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564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I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Limitations of the Cost-Benefit </a:t>
            </a:r>
            <a:r>
              <a:rPr lang="en-I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Approach</a:t>
            </a:r>
          </a:p>
          <a:p>
            <a:pPr marL="0" indent="0" algn="just">
              <a:buNone/>
            </a:pPr>
            <a:endParaRPr lang="en-IN" sz="28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Difficulty in quantifying all benefits of education, especially social and long-term impacts.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Can be challenging to accurately predict future earnings and economic conditions.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May not fully account for equity and social justice considerations.</a:t>
            </a:r>
          </a:p>
          <a:p>
            <a:pPr lvl="0"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Results can be sensitive to the assumptions and methodologies used.</a:t>
            </a:r>
          </a:p>
          <a:p>
            <a:pPr algn="just"/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762000"/>
            <a:ext cx="817562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3862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</TotalTime>
  <Words>1423</Words>
  <Application>Microsoft Office PowerPoint</Application>
  <PresentationFormat>On-screen Show (4:3)</PresentationFormat>
  <Paragraphs>136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UNIT – II: MANAGEMENT APPROACHES</vt:lpstr>
      <vt:lpstr>Manpower Approach </vt:lpstr>
      <vt:lpstr>Manpower Approach </vt:lpstr>
      <vt:lpstr>PowerPoint Presentation</vt:lpstr>
      <vt:lpstr>PowerPoint Presentation</vt:lpstr>
      <vt:lpstr>Cost-Benefit Approach</vt:lpstr>
      <vt:lpstr>PowerPoint Presentation</vt:lpstr>
      <vt:lpstr>PowerPoint Presentation</vt:lpstr>
      <vt:lpstr>PowerPoint Presentation</vt:lpstr>
      <vt:lpstr>Social Demand Approach</vt:lpstr>
      <vt:lpstr>PowerPoint Presentation</vt:lpstr>
      <vt:lpstr>PowerPoint Presentation</vt:lpstr>
      <vt:lpstr>PowerPoint Presentation</vt:lpstr>
      <vt:lpstr>Social Justice Approach </vt:lpstr>
      <vt:lpstr>PowerPoint Presentation</vt:lpstr>
      <vt:lpstr>PowerPoint Presentation</vt:lpstr>
      <vt:lpstr>PowerPoint Presentation</vt:lpstr>
      <vt:lpstr>Intra-Educational Extrapolation Approach</vt:lpstr>
      <vt:lpstr>PowerPoint Presentation</vt:lpstr>
      <vt:lpstr>PowerPoint Presentation</vt:lpstr>
      <vt:lpstr>Demographic Projection Approach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god win</dc:creator>
  <cp:lastModifiedBy>god win</cp:lastModifiedBy>
  <cp:revision>18</cp:revision>
  <dcterms:created xsi:type="dcterms:W3CDTF">2006-08-16T00:00:00Z</dcterms:created>
  <dcterms:modified xsi:type="dcterms:W3CDTF">2025-06-23T06:49:20Z</dcterms:modified>
</cp:coreProperties>
</file>