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61" r:id="rId2"/>
    <p:sldId id="262" r:id="rId3"/>
    <p:sldId id="263" r:id="rId4"/>
    <p:sldId id="257" r:id="rId5"/>
    <p:sldId id="258" r:id="rId6"/>
    <p:sldId id="259" r:id="rId7"/>
    <p:sldId id="260" r:id="rId8"/>
    <p:sldId id="273" r:id="rId9"/>
    <p:sldId id="274" r:id="rId10"/>
    <p:sldId id="287" r:id="rId11"/>
    <p:sldId id="281" r:id="rId12"/>
    <p:sldId id="275" r:id="rId13"/>
    <p:sldId id="276" r:id="rId14"/>
    <p:sldId id="277" r:id="rId15"/>
    <p:sldId id="280" r:id="rId16"/>
    <p:sldId id="278" r:id="rId17"/>
    <p:sldId id="286" r:id="rId18"/>
    <p:sldId id="283" r:id="rId19"/>
    <p:sldId id="284" r:id="rId20"/>
    <p:sldId id="285" r:id="rId21"/>
    <p:sldId id="288" r:id="rId22"/>
    <p:sldId id="26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0D6"/>
    <a:srgbClr val="810B3E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100" d="100"/>
          <a:sy n="100" d="100"/>
        </p:scale>
        <p:origin x="-46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45680-6648-49B8-ABF9-123794CEBD86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24CEB-DA9E-4D88-A69D-3E96876B8C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82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24CEB-DA9E-4D88-A69D-3E96876B8C3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F5C984-9CCA-4702-B251-BA43B054B8D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38F673D-F7FF-47CD-9A6B-3BBF0BFA7A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/>
          <a:lstStyle/>
          <a:p>
            <a:pPr algn="ctr">
              <a:buNone/>
            </a:pPr>
            <a:r>
              <a:rPr lang="en-US" sz="3200" b="1" dirty="0" smtClean="0">
                <a:solidFill>
                  <a:srgbClr val="339933"/>
                </a:solidFill>
              </a:rPr>
              <a:t>SCHOOL  MANAGEMENT  AND ADMINISTRATION  </a:t>
            </a:r>
          </a:p>
          <a:p>
            <a:pPr algn="r">
              <a:buNone/>
            </a:pPr>
            <a:endParaRPr lang="en-US" b="1" dirty="0" smtClean="0"/>
          </a:p>
          <a:p>
            <a:pPr algn="r">
              <a:buNone/>
            </a:pPr>
            <a:endParaRPr lang="en-US" b="1" dirty="0" smtClean="0"/>
          </a:p>
          <a:p>
            <a:pPr algn="r">
              <a:buNone/>
            </a:pPr>
            <a:endParaRPr lang="en-US" b="1" dirty="0"/>
          </a:p>
          <a:p>
            <a:pPr algn="r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                                      </a:t>
            </a:r>
            <a:r>
              <a:rPr lang="en-US" b="1" dirty="0" smtClean="0">
                <a:solidFill>
                  <a:srgbClr val="0070C0"/>
                </a:solidFill>
              </a:rPr>
              <a:t>Dr. A. PACKIAM</a:t>
            </a:r>
          </a:p>
          <a:p>
            <a:pPr algn="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Asst. Prof. in .Physical Science </a:t>
            </a:r>
          </a:p>
          <a:p>
            <a:pPr algn="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St.Charles college of Education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2" descr="D: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752600"/>
            <a:ext cx="32766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 algn="just" fontAlgn="base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K. Joshi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says that “school is not a building of bricks 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mortor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It is a meeting place of a two souls – teacher and taught. It is Spiritual development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 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Balakrishna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Joshi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says that “The progress of a nation is decided not in legislature, not in court, not in factories, but in schools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 fontAlgn="base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K.C.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Ottaway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says that “The school may be regarded as a social invention to serve society for the specialized teaching of the young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 fontAlgn="base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2390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Definition of School Management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384065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Paul Monroe (1913) - "School management, as a body of educational doctrine, comprises a number of principles and precepts relating primarily to the technique of classroom procedure and derived largely from the practice of successful teachers".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According to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John Dewey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“The school is a special environment where a certain quality of life and certain types of activities and occupations are provided with the object of securing child's development along desirable lines”.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6934200" cy="4407091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reflect and conserve basic values.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carry out educational futures.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manage social change.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profit by experience.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carry out modernization.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propagate science.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adopt technology.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realise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National Integration.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To form character and values.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Aims and Objectives of School Management</a:t>
            </a:r>
            <a:endParaRPr lang="en-US" sz="3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Objective based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Quality of Education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 best use of resources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Joint enterprise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Professional growth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Efficiency and Improvement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Continues process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Input –output Model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Community oriented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74638"/>
            <a:ext cx="7696200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Characteristics of good School Management</a:t>
            </a:r>
            <a:endParaRPr lang="en-US" sz="3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Anything done to improve the quality of education at any stage may be ranging from the supply of material, human and financial resources to the highest cultural or academic needs-comes under the scope of educational management.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867400" cy="114300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Scope of School Management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Preparing the curriculum for the different classes.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a systematic co-curricular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Preparing time-table.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Maintaining discipline.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library, museum, hostel etc.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health and physical education.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exhibitions and museums.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guidance service.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rgbClr val="1900D6"/>
                </a:solidFill>
                <a:latin typeface="Times New Roman" pitchFamily="18" charset="0"/>
                <a:cs typeface="Times New Roman" pitchFamily="18" charset="0"/>
              </a:rPr>
              <a:t>Participatory Management</a:t>
            </a:r>
            <a:r>
              <a:rPr lang="en-US" dirty="0" smtClean="0">
                <a:solidFill>
                  <a:srgbClr val="1900D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b="1" dirty="0" smtClean="0">
                <a:solidFill>
                  <a:srgbClr val="1900D6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b="1" dirty="0" smtClean="0">
                <a:solidFill>
                  <a:srgbClr val="1900D6"/>
                </a:solidFill>
              </a:rPr>
              <a:t>:</a:t>
            </a:r>
            <a:endParaRPr lang="en-US" dirty="0" smtClean="0">
              <a:solidFill>
                <a:srgbClr val="1900D6"/>
              </a:solidFill>
            </a:endParaRP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This approach emphasizes the active involvement of various stakeholders, including students, teachers, administrators, and community members, in the decision-making process. It involves seeking input and feedback from different groups to ensure that diverse perspectives are considered.</a:t>
            </a:r>
          </a:p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Examples</a:t>
            </a:r>
            <a:r>
              <a:rPr lang="en-US" b="1" dirty="0" smtClean="0"/>
              <a:t>:</a:t>
            </a:r>
            <a:endParaRPr lang="en-US" dirty="0" smtClean="0"/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Involving teachers in curriculum development.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Seeking student feedback on school policies.</a:t>
            </a:r>
          </a:p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Collaborating with parents and community members to address school issues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Participatory and Non-Participatory Management</a:t>
            </a:r>
            <a:endParaRPr lang="en-US" sz="3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en-IN" b="1" dirty="0">
                <a:solidFill>
                  <a:srgbClr val="1900D6"/>
                </a:solidFill>
              </a:rPr>
              <a:t>Participatory Management</a:t>
            </a:r>
            <a:r>
              <a:rPr lang="en-IN" b="1" dirty="0" smtClean="0">
                <a:solidFill>
                  <a:srgbClr val="1900D6"/>
                </a:solidFill>
              </a:rPr>
              <a:t>:</a:t>
            </a:r>
          </a:p>
          <a:p>
            <a:pPr marL="109728" indent="0" algn="just">
              <a:buNone/>
            </a:pPr>
            <a:r>
              <a:rPr lang="en-US" b="1" dirty="0">
                <a:solidFill>
                  <a:srgbClr val="1900D6"/>
                </a:solidFill>
              </a:rPr>
              <a:t>Benefits: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Improved decision quality: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By considering diverse perspectives, decisions are likely to be more informed and effective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Increased buy-in: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When stakeholders feel involved in the process, they are more likely to support and implement decisions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Enhanced communication: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Participatory management fosters open dialogue and communication among different stakeholders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en-US" sz="2600" b="1" dirty="0">
                <a:solidFill>
                  <a:srgbClr val="1900D6"/>
                </a:solidFill>
                <a:latin typeface="Times New Roman" pitchFamily="18" charset="0"/>
                <a:cs typeface="Times New Roman" pitchFamily="18" charset="0"/>
              </a:rPr>
              <a:t>Considerations:</a:t>
            </a:r>
            <a:endParaRPr lang="en-US" sz="2600" dirty="0">
              <a:solidFill>
                <a:srgbClr val="1900D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Time-consuming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Participatory processes can take more time than centralized decision-making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Potential for conflict: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Different stakeholders may have conflicting opinions, which can lead to conflict.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211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</a:rPr>
              <a:t>Non-Participatory Management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Definition: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approach is characterized by a more hierarchical structure, where decisions are made by a small group of administrators with limited input from other stakeholders. It may involve more directive leadership and less emphasis on collaboration.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Examples: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Administrators making curriculum decisions without teacher input.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School policies being implemented without student feedback.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Limited community involvement in school initiatives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>
                <a:solidFill>
                  <a:srgbClr val="C00000"/>
                </a:solidFill>
              </a:rPr>
              <a:t>Non-Participatory Management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Benefits: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Efficiency: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Decision-making can be quicker and more efficient, as there is less need for consultation and consensus-building.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Clarity of authority: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It can provide a clear chain of command and accountability.</a:t>
            </a:r>
          </a:p>
          <a:p>
            <a:pPr marL="109728" indent="0" algn="just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Considerations: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Reduced buy-in: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Decisions may not be well-received by those who were not involved in the decision-making process.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Potential for resentment: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Lack of involvement can lead to feelings of frustration and resentment among stakeholders. </a:t>
            </a:r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UNIT – I: SCHOOL MANAGEMENT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UNIT – II: MANAGEMENT APPROACHES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UNIT – III: EDUCATIONAL ADMINISTRATION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UNIT – IV: SCHOOL ADMINISTRATION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UNIT – V: FINANCING EDUCATION IN INDIA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SCHOOL MANAGEMENT AND ADMINISTRATION  Sub. Code: BD2SM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483303"/>
              </p:ext>
            </p:extLst>
          </p:nvPr>
        </p:nvGraphicFramePr>
        <p:xfrm>
          <a:off x="457200" y="1219200"/>
          <a:ext cx="8229600" cy="467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4114800"/>
                <a:gridCol w="3352800"/>
              </a:tblGrid>
              <a:tr h="2312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Participatory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Non- Participatory</a:t>
                      </a:r>
                      <a:endParaRPr lang="en-US" dirty="0"/>
                    </a:p>
                  </a:txBody>
                  <a:tcPr/>
                </a:tc>
              </a:tr>
              <a:tr h="231225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Participative decision making.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Centralized decision making.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1225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Leadership is cooperative.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Leadership is authoritative.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01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It is flexible and people oriented.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It is rigid and autocratic.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187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Also called as Participative  Decision Making, Employee Involvement or Industrial Democracy.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Also called as Authoritative Leadership/Autocratic Leadership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1225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It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is Dynamic.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 It is Static.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9101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Decision Emerges from within.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Decision Emerges from within.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1958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Decision making process is slow.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Fast decision making process.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Focuses on contribution of every member.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Focus on authoritarian decision.</a:t>
                      </a:r>
                    </a:p>
                  </a:txBody>
                  <a:tcPr/>
                </a:tc>
              </a:tr>
              <a:tr h="570144">
                <a:tc>
                  <a:txBody>
                    <a:bodyPr/>
                    <a:lstStyle/>
                    <a:p>
                      <a:r>
                        <a:rPr lang="en-U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The manager is more like a leader.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The manager is more like an administrator.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810B3E"/>
                </a:solidFill>
                <a:latin typeface="Times New Roman" pitchFamily="18" charset="0"/>
                <a:cs typeface="Times New Roman" pitchFamily="18" charset="0"/>
              </a:rPr>
              <a:t>Comparison between Participatory and Non- Participatory</a:t>
            </a:r>
            <a:endParaRPr lang="en-US" sz="2400" dirty="0">
              <a:solidFill>
                <a:srgbClr val="810B3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Decision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Making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Planning – it includes planning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of Material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Equipment</a:t>
            </a:r>
          </a:p>
          <a:p>
            <a:pPr fontAlgn="base"/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Organizing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Directing</a:t>
            </a: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Coordinating</a:t>
            </a: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Controlling or Supervising</a:t>
            </a: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Evaluating</a:t>
            </a:r>
          </a:p>
          <a:p>
            <a:pPr fontAlgn="base"/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Maintaining Records</a:t>
            </a:r>
          </a:p>
          <a:p>
            <a:endParaRPr lang="en-IN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838200"/>
            <a:ext cx="69342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Components of Educational management</a:t>
            </a:r>
            <a:endParaRPr lang="en-IN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113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TechForest\Desktop\stock-vector-thank-you-cute-phrase-with-leaves-and-branches-on-the-dark-background-great-for-gratitude-cards-17338021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838200"/>
            <a:ext cx="6172200" cy="5287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568891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Concept, definition, meaning, characteristics and scope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Participatory and non- participatory management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Planning, organizing and controlling in educational management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Resource Management: Human resource, Material resource, financial resource.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7030A0"/>
                </a:solidFill>
              </a:rPr>
              <a:t>UNIT – I: SCHOOL MANAGEMENT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Types of Management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approaches</a:t>
            </a:r>
          </a:p>
          <a:p>
            <a:pPr lvl="1">
              <a:buFont typeface="Wingdings" pitchFamily="2" charset="2"/>
              <a:buChar char="v"/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Man power approach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Cost-benefit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approach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demand approach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justice approach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return approach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Intra-educational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extrapolation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approach</a:t>
            </a:r>
          </a:p>
          <a:p>
            <a:pPr lvl="1">
              <a:buFont typeface="Wingdings" pitchFamily="2" charset="2"/>
              <a:buChar char="v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Demographic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projection model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7030A0"/>
                </a:solidFill>
              </a:rPr>
              <a:t>UNIT – II: MANAGEMENT APPROACHES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848600" cy="3721291"/>
          </a:xfrm>
        </p:spPr>
        <p:txBody>
          <a:bodyPr>
            <a:norm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Definition, aims, objectives, scope, types and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Relationship between educational management and educational administration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Theories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educational administration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Meaning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and nature of leadership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Styles of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leadership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Measurement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leadership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7030A0"/>
                </a:solidFill>
              </a:rPr>
              <a:t>UNIT – III: EDUCATIONAL ADMINISTRATION</a:t>
            </a:r>
            <a:endParaRPr lang="en-US" sz="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School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Administration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Meaning, nature, aims, objectives and principles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Institutional planning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School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complex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Democratic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administration in education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School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plan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Time table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Role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Headmaster / Headmistress and Teachers in school administration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467600" cy="80803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7030A0"/>
                </a:solidFill>
              </a:rPr>
              <a:t>UNIT – IV: SCHOOL ADMINISTRATION</a:t>
            </a:r>
            <a:endParaRPr lang="en-US" sz="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>
            <a:normAutofit/>
          </a:bodyPr>
          <a:lstStyle/>
          <a:p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Financing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education in India: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Role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of Union Government,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State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Government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Local Bodies/Government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UNESCO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UNICEF, UNDP, World Bank and UNFA in financing education 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Funding system of education: Public, fees, student loans, education chess, industry and external aids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620000" cy="838200"/>
          </a:xfrm>
        </p:spPr>
        <p:txBody>
          <a:bodyPr>
            <a:normAutofit fontScale="90000"/>
          </a:bodyPr>
          <a:lstStyle/>
          <a:p>
            <a:r>
              <a:rPr lang="en-US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– V: FINANCING EDUCATION IN INDIA</a:t>
            </a:r>
            <a:endParaRPr lang="en-US" sz="3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Definition of Management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is the multi purpose organ that manages workers and work – F.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Drucker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is the art of directing and inspiring people –J.D. Mooney &amp; A.C.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Railey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lvl="1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Management is the art and Science of decision making and leadership –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J. Clough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7030A0"/>
                </a:solidFill>
              </a:rPr>
              <a:t>UNIT – I: SCHOOL MANAGEMENT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001000" cy="4233672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School is a happy home, a sacred shrine, a social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centre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 state in miniature of society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School management is managing the affairs of a school.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Good school management motives the best efforts of the teachers and students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School management  means running the school along the desired educational policies.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G. Terry page and J.B. Thomas (1978) - "Theory and practice of the organization and administration of existing educational establishments and systems”.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914400"/>
            <a:ext cx="6858000" cy="457200"/>
          </a:xfrm>
        </p:spPr>
        <p:txBody>
          <a:bodyPr>
            <a:noAutofit/>
          </a:bodyPr>
          <a:lstStyle/>
          <a:p>
            <a:pPr algn="ctr"/>
            <a:r>
              <a:rPr lang="en-US" sz="25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Meaning and Concept of School Management </a:t>
            </a:r>
            <a:endParaRPr lang="en-US" sz="25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542</TotalTime>
  <Words>791</Words>
  <Application>Microsoft Office PowerPoint</Application>
  <PresentationFormat>On-screen Show (4:3)</PresentationFormat>
  <Paragraphs>177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PowerPoint Presentation</vt:lpstr>
      <vt:lpstr> SCHOOL MANAGEMENT AND ADMINISTRATION  Sub. Code: BD2SM  </vt:lpstr>
      <vt:lpstr> UNIT – I: SCHOOL MANAGEMENT  </vt:lpstr>
      <vt:lpstr>UNIT – II: MANAGEMENT APPROACHES</vt:lpstr>
      <vt:lpstr>UNIT – III: EDUCATIONAL ADMINISTRATION</vt:lpstr>
      <vt:lpstr>UNIT – IV: SCHOOL ADMINISTRATION</vt:lpstr>
      <vt:lpstr>UNIT – V: FINANCING EDUCATION IN INDIA</vt:lpstr>
      <vt:lpstr> UNIT – I: SCHOOL MANAGEMENT  </vt:lpstr>
      <vt:lpstr>Meaning and Concept of School Management </vt:lpstr>
      <vt:lpstr>Definition of School Management</vt:lpstr>
      <vt:lpstr>PowerPoint Presentation</vt:lpstr>
      <vt:lpstr>Aims and Objectives of School Management</vt:lpstr>
      <vt:lpstr>Characteristics of good School Management</vt:lpstr>
      <vt:lpstr>Scope of School Management</vt:lpstr>
      <vt:lpstr>PowerPoint Presentation</vt:lpstr>
      <vt:lpstr>Participatory and Non-Participatory Management</vt:lpstr>
      <vt:lpstr>PowerPoint Presentation</vt:lpstr>
      <vt:lpstr>PowerPoint Presentation</vt:lpstr>
      <vt:lpstr>PowerPoint Presentation</vt:lpstr>
      <vt:lpstr>Comparison between Participatory and Non- Participatory</vt:lpstr>
      <vt:lpstr>Components of Educational management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MANAGEMENT AND ADMINISTRATION </dc:title>
  <dc:creator>ELCOT</dc:creator>
  <cp:lastModifiedBy>god win</cp:lastModifiedBy>
  <cp:revision>63</cp:revision>
  <dcterms:created xsi:type="dcterms:W3CDTF">2023-08-09T08:43:16Z</dcterms:created>
  <dcterms:modified xsi:type="dcterms:W3CDTF">2025-06-23T06:48:00Z</dcterms:modified>
</cp:coreProperties>
</file>