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0" r:id="rId17"/>
    <p:sldId id="274" r:id="rId18"/>
    <p:sldId id="271" r:id="rId19"/>
    <p:sldId id="272" r:id="rId20"/>
    <p:sldId id="279" r:id="rId21"/>
    <p:sldId id="273" r:id="rId22"/>
    <p:sldId id="275" r:id="rId23"/>
    <p:sldId id="281" r:id="rId24"/>
    <p:sldId id="276" r:id="rId25"/>
    <p:sldId id="277" r:id="rId26"/>
    <p:sldId id="278"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09D7B4-A176-4D93-8775-65B62ABA6EC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0A6453F7-806C-47D0-9048-EF8118298569}">
      <dgm:prSet phldrT="[Text]"/>
      <dgm:spPr/>
      <dgm:t>
        <a:bodyPr/>
        <a:lstStyle/>
        <a:p>
          <a:r>
            <a:rPr lang="en-US" dirty="0" smtClean="0"/>
            <a:t>Pedagogical Analysis</a:t>
          </a:r>
          <a:endParaRPr lang="en-IN" dirty="0"/>
        </a:p>
      </dgm:t>
    </dgm:pt>
    <dgm:pt modelId="{BBF5DB6B-DCA8-4B3B-8D13-2C3757B74207}" type="parTrans" cxnId="{C5CB09A3-83B9-46B6-80A3-6F654E1269A7}">
      <dgm:prSet/>
      <dgm:spPr/>
      <dgm:t>
        <a:bodyPr/>
        <a:lstStyle/>
        <a:p>
          <a:endParaRPr lang="en-IN"/>
        </a:p>
      </dgm:t>
    </dgm:pt>
    <dgm:pt modelId="{FD462885-4BF6-457A-BAE9-415108B8B5C7}" type="sibTrans" cxnId="{C5CB09A3-83B9-46B6-80A3-6F654E1269A7}">
      <dgm:prSet/>
      <dgm:spPr/>
      <dgm:t>
        <a:bodyPr/>
        <a:lstStyle/>
        <a:p>
          <a:endParaRPr lang="en-IN"/>
        </a:p>
      </dgm:t>
    </dgm:pt>
    <dgm:pt modelId="{2ED8D985-7D8D-46D0-AAB2-1E19B88FBD2C}">
      <dgm:prSet phldrT="[Text]"/>
      <dgm:spPr/>
      <dgm:t>
        <a:bodyPr/>
        <a:lstStyle/>
        <a:p>
          <a:r>
            <a:rPr lang="en-US" dirty="0" smtClean="0"/>
            <a:t>Pedagogical</a:t>
          </a:r>
          <a:endParaRPr lang="en-IN" dirty="0"/>
        </a:p>
      </dgm:t>
    </dgm:pt>
    <dgm:pt modelId="{B4B75F84-8CB5-4A38-8DDF-B7D654E9D5BF}" type="parTrans" cxnId="{80ACCF5D-FCF7-4F92-8CEC-EF0B48F1E716}">
      <dgm:prSet/>
      <dgm:spPr/>
      <dgm:t>
        <a:bodyPr/>
        <a:lstStyle/>
        <a:p>
          <a:endParaRPr lang="en-IN"/>
        </a:p>
      </dgm:t>
    </dgm:pt>
    <dgm:pt modelId="{91CA0172-E8CB-47E4-9E5E-94BE71DFFA72}" type="sibTrans" cxnId="{80ACCF5D-FCF7-4F92-8CEC-EF0B48F1E716}">
      <dgm:prSet/>
      <dgm:spPr/>
      <dgm:t>
        <a:bodyPr/>
        <a:lstStyle/>
        <a:p>
          <a:endParaRPr lang="en-IN"/>
        </a:p>
      </dgm:t>
    </dgm:pt>
    <dgm:pt modelId="{F12E5230-2E06-41AE-9C55-5D48946A034A}">
      <dgm:prSet phldrT="[Text]"/>
      <dgm:spPr/>
      <dgm:t>
        <a:bodyPr/>
        <a:lstStyle/>
        <a:p>
          <a:r>
            <a:rPr lang="en-US" dirty="0" smtClean="0"/>
            <a:t>Science &amp; Art of Teaching</a:t>
          </a:r>
          <a:endParaRPr lang="en-IN" dirty="0"/>
        </a:p>
      </dgm:t>
    </dgm:pt>
    <dgm:pt modelId="{043E720E-3153-434F-88D1-B62DCDD3443A}" type="parTrans" cxnId="{B4A64D71-8DEB-4C0D-B4CC-B12192B5E87F}">
      <dgm:prSet/>
      <dgm:spPr/>
      <dgm:t>
        <a:bodyPr/>
        <a:lstStyle/>
        <a:p>
          <a:endParaRPr lang="en-IN"/>
        </a:p>
      </dgm:t>
    </dgm:pt>
    <dgm:pt modelId="{E4AE28C9-8D28-4F18-9DF0-ACF455B70EFA}" type="sibTrans" cxnId="{B4A64D71-8DEB-4C0D-B4CC-B12192B5E87F}">
      <dgm:prSet/>
      <dgm:spPr/>
      <dgm:t>
        <a:bodyPr/>
        <a:lstStyle/>
        <a:p>
          <a:endParaRPr lang="en-IN"/>
        </a:p>
      </dgm:t>
    </dgm:pt>
    <dgm:pt modelId="{47BC6C89-A6E6-4B80-8B88-1FD66C239E53}">
      <dgm:prSet phldrT="[Text]"/>
      <dgm:spPr/>
      <dgm:t>
        <a:bodyPr/>
        <a:lstStyle/>
        <a:p>
          <a:r>
            <a:rPr lang="en-US" dirty="0" smtClean="0"/>
            <a:t>Bifurcating a topic into units</a:t>
          </a:r>
          <a:endParaRPr lang="en-IN" dirty="0"/>
        </a:p>
      </dgm:t>
    </dgm:pt>
    <dgm:pt modelId="{91A2789D-93ED-4420-8E04-DA5D64C07AD9}" type="parTrans" cxnId="{5FEB42AE-DF51-40D6-B4E6-5AD30CC2C9F8}">
      <dgm:prSet/>
      <dgm:spPr/>
      <dgm:t>
        <a:bodyPr/>
        <a:lstStyle/>
        <a:p>
          <a:endParaRPr lang="en-IN"/>
        </a:p>
      </dgm:t>
    </dgm:pt>
    <dgm:pt modelId="{1348B4F6-2239-48FD-AAC9-0D08A0317990}" type="sibTrans" cxnId="{5FEB42AE-DF51-40D6-B4E6-5AD30CC2C9F8}">
      <dgm:prSet/>
      <dgm:spPr/>
      <dgm:t>
        <a:bodyPr/>
        <a:lstStyle/>
        <a:p>
          <a:endParaRPr lang="en-IN"/>
        </a:p>
      </dgm:t>
    </dgm:pt>
    <dgm:pt modelId="{F3470268-466F-4FFB-AC32-42A7F585C82F}">
      <dgm:prSet phldrT="[Text]"/>
      <dgm:spPr/>
      <dgm:t>
        <a:bodyPr/>
        <a:lstStyle/>
        <a:p>
          <a:r>
            <a:rPr lang="en-US" dirty="0" smtClean="0"/>
            <a:t>Analysis</a:t>
          </a:r>
          <a:endParaRPr lang="en-IN" dirty="0"/>
        </a:p>
      </dgm:t>
    </dgm:pt>
    <dgm:pt modelId="{81644C8B-B607-4872-B37B-3C675E9F523F}" type="parTrans" cxnId="{12470C5A-2046-445C-B029-03106144D0C5}">
      <dgm:prSet/>
      <dgm:spPr/>
      <dgm:t>
        <a:bodyPr/>
        <a:lstStyle/>
        <a:p>
          <a:endParaRPr lang="en-IN"/>
        </a:p>
      </dgm:t>
    </dgm:pt>
    <dgm:pt modelId="{55336A52-F69C-4931-A4CE-246D81970F77}" type="sibTrans" cxnId="{12470C5A-2046-445C-B029-03106144D0C5}">
      <dgm:prSet/>
      <dgm:spPr/>
      <dgm:t>
        <a:bodyPr/>
        <a:lstStyle/>
        <a:p>
          <a:endParaRPr lang="en-IN"/>
        </a:p>
      </dgm:t>
    </dgm:pt>
    <dgm:pt modelId="{E516F7DC-5536-48DF-9DB3-8FCA822D211C}" type="pres">
      <dgm:prSet presAssocID="{AB09D7B4-A176-4D93-8775-65B62ABA6ECF}" presName="hierChild1" presStyleCnt="0">
        <dgm:presLayoutVars>
          <dgm:chPref val="1"/>
          <dgm:dir/>
          <dgm:animOne val="branch"/>
          <dgm:animLvl val="lvl"/>
          <dgm:resizeHandles/>
        </dgm:presLayoutVars>
      </dgm:prSet>
      <dgm:spPr/>
      <dgm:t>
        <a:bodyPr/>
        <a:lstStyle/>
        <a:p>
          <a:endParaRPr lang="en-IN"/>
        </a:p>
      </dgm:t>
    </dgm:pt>
    <dgm:pt modelId="{112623FF-96C6-4119-94C7-B2C7E41AD963}" type="pres">
      <dgm:prSet presAssocID="{0A6453F7-806C-47D0-9048-EF8118298569}" presName="hierRoot1" presStyleCnt="0"/>
      <dgm:spPr/>
    </dgm:pt>
    <dgm:pt modelId="{119A8709-BDE6-4C8E-96E6-56E634C3D5DB}" type="pres">
      <dgm:prSet presAssocID="{0A6453F7-806C-47D0-9048-EF8118298569}" presName="composite" presStyleCnt="0"/>
      <dgm:spPr/>
    </dgm:pt>
    <dgm:pt modelId="{DE8A3E82-79FD-4E3A-818D-36CB332710A0}" type="pres">
      <dgm:prSet presAssocID="{0A6453F7-806C-47D0-9048-EF8118298569}" presName="background" presStyleLbl="node0" presStyleIdx="0" presStyleCnt="1"/>
      <dgm:spPr/>
    </dgm:pt>
    <dgm:pt modelId="{8A45D8D3-E3D1-487E-9C85-B905BAAF0AC2}" type="pres">
      <dgm:prSet presAssocID="{0A6453F7-806C-47D0-9048-EF8118298569}" presName="text" presStyleLbl="fgAcc0" presStyleIdx="0" presStyleCnt="1">
        <dgm:presLayoutVars>
          <dgm:chPref val="3"/>
        </dgm:presLayoutVars>
      </dgm:prSet>
      <dgm:spPr/>
      <dgm:t>
        <a:bodyPr/>
        <a:lstStyle/>
        <a:p>
          <a:endParaRPr lang="en-IN"/>
        </a:p>
      </dgm:t>
    </dgm:pt>
    <dgm:pt modelId="{56BA7F6F-924D-4F07-9724-7E66DFCAC880}" type="pres">
      <dgm:prSet presAssocID="{0A6453F7-806C-47D0-9048-EF8118298569}" presName="hierChild2" presStyleCnt="0"/>
      <dgm:spPr/>
    </dgm:pt>
    <dgm:pt modelId="{D7570C46-C4D1-44EF-A047-1DA10E4B4D2D}" type="pres">
      <dgm:prSet presAssocID="{B4B75F84-8CB5-4A38-8DDF-B7D654E9D5BF}" presName="Name10" presStyleLbl="parChTrans1D2" presStyleIdx="0" presStyleCnt="2"/>
      <dgm:spPr/>
      <dgm:t>
        <a:bodyPr/>
        <a:lstStyle/>
        <a:p>
          <a:endParaRPr lang="en-IN"/>
        </a:p>
      </dgm:t>
    </dgm:pt>
    <dgm:pt modelId="{7FB4696C-A3C2-42C6-B389-017E295F905A}" type="pres">
      <dgm:prSet presAssocID="{2ED8D985-7D8D-46D0-AAB2-1E19B88FBD2C}" presName="hierRoot2" presStyleCnt="0"/>
      <dgm:spPr/>
    </dgm:pt>
    <dgm:pt modelId="{93390453-40F6-4AF8-8DFB-8C915E3A97A1}" type="pres">
      <dgm:prSet presAssocID="{2ED8D985-7D8D-46D0-AAB2-1E19B88FBD2C}" presName="composite2" presStyleCnt="0"/>
      <dgm:spPr/>
    </dgm:pt>
    <dgm:pt modelId="{0F09E542-5169-4410-B1BE-0DDD4312DCE4}" type="pres">
      <dgm:prSet presAssocID="{2ED8D985-7D8D-46D0-AAB2-1E19B88FBD2C}" presName="background2" presStyleLbl="node2" presStyleIdx="0" presStyleCnt="2"/>
      <dgm:spPr/>
    </dgm:pt>
    <dgm:pt modelId="{45B36A99-2054-4E2F-8D9D-3F998B3CB8AB}" type="pres">
      <dgm:prSet presAssocID="{2ED8D985-7D8D-46D0-AAB2-1E19B88FBD2C}" presName="text2" presStyleLbl="fgAcc2" presStyleIdx="0" presStyleCnt="2">
        <dgm:presLayoutVars>
          <dgm:chPref val="3"/>
        </dgm:presLayoutVars>
      </dgm:prSet>
      <dgm:spPr/>
      <dgm:t>
        <a:bodyPr/>
        <a:lstStyle/>
        <a:p>
          <a:endParaRPr lang="en-IN"/>
        </a:p>
      </dgm:t>
    </dgm:pt>
    <dgm:pt modelId="{75E58113-C9B4-488C-AFFF-409FD026E8B1}" type="pres">
      <dgm:prSet presAssocID="{2ED8D985-7D8D-46D0-AAB2-1E19B88FBD2C}" presName="hierChild3" presStyleCnt="0"/>
      <dgm:spPr/>
    </dgm:pt>
    <dgm:pt modelId="{29D4BBF7-8B2C-499F-9B43-356CFFCDCE72}" type="pres">
      <dgm:prSet presAssocID="{043E720E-3153-434F-88D1-B62DCDD3443A}" presName="Name17" presStyleLbl="parChTrans1D3" presStyleIdx="0" presStyleCnt="2"/>
      <dgm:spPr/>
      <dgm:t>
        <a:bodyPr/>
        <a:lstStyle/>
        <a:p>
          <a:endParaRPr lang="en-IN"/>
        </a:p>
      </dgm:t>
    </dgm:pt>
    <dgm:pt modelId="{ECE0A41B-5FC0-4AA5-A289-13A88A308161}" type="pres">
      <dgm:prSet presAssocID="{F12E5230-2E06-41AE-9C55-5D48946A034A}" presName="hierRoot3" presStyleCnt="0"/>
      <dgm:spPr/>
    </dgm:pt>
    <dgm:pt modelId="{C5D9E435-3368-45F9-8816-6AA86C2E8A96}" type="pres">
      <dgm:prSet presAssocID="{F12E5230-2E06-41AE-9C55-5D48946A034A}" presName="composite3" presStyleCnt="0"/>
      <dgm:spPr/>
    </dgm:pt>
    <dgm:pt modelId="{C68EA400-C96D-4479-A3F9-09D8A354FEE5}" type="pres">
      <dgm:prSet presAssocID="{F12E5230-2E06-41AE-9C55-5D48946A034A}" presName="background3" presStyleLbl="node3" presStyleIdx="0" presStyleCnt="2"/>
      <dgm:spPr/>
    </dgm:pt>
    <dgm:pt modelId="{CF52B341-7702-4772-A517-8D313E0E83C8}" type="pres">
      <dgm:prSet presAssocID="{F12E5230-2E06-41AE-9C55-5D48946A034A}" presName="text3" presStyleLbl="fgAcc3" presStyleIdx="0" presStyleCnt="2">
        <dgm:presLayoutVars>
          <dgm:chPref val="3"/>
        </dgm:presLayoutVars>
      </dgm:prSet>
      <dgm:spPr/>
      <dgm:t>
        <a:bodyPr/>
        <a:lstStyle/>
        <a:p>
          <a:endParaRPr lang="en-IN"/>
        </a:p>
      </dgm:t>
    </dgm:pt>
    <dgm:pt modelId="{23106792-A453-4BDD-82C0-7B53F2325F47}" type="pres">
      <dgm:prSet presAssocID="{F12E5230-2E06-41AE-9C55-5D48946A034A}" presName="hierChild4" presStyleCnt="0"/>
      <dgm:spPr/>
    </dgm:pt>
    <dgm:pt modelId="{9E84623F-2C1E-4DE7-A699-F2CDE5FA3BFD}" type="pres">
      <dgm:prSet presAssocID="{91A2789D-93ED-4420-8E04-DA5D64C07AD9}" presName="Name17" presStyleLbl="parChTrans1D3" presStyleIdx="1" presStyleCnt="2"/>
      <dgm:spPr/>
      <dgm:t>
        <a:bodyPr/>
        <a:lstStyle/>
        <a:p>
          <a:endParaRPr lang="en-IN"/>
        </a:p>
      </dgm:t>
    </dgm:pt>
    <dgm:pt modelId="{45A49117-D695-49D1-993F-4DFC92A37B2F}" type="pres">
      <dgm:prSet presAssocID="{47BC6C89-A6E6-4B80-8B88-1FD66C239E53}" presName="hierRoot3" presStyleCnt="0"/>
      <dgm:spPr/>
    </dgm:pt>
    <dgm:pt modelId="{F9CF3D05-86A2-4115-B36B-E87AB890ADDA}" type="pres">
      <dgm:prSet presAssocID="{47BC6C89-A6E6-4B80-8B88-1FD66C239E53}" presName="composite3" presStyleCnt="0"/>
      <dgm:spPr/>
    </dgm:pt>
    <dgm:pt modelId="{EF477E2B-F7C7-41B6-B2BA-9976F68BD3CF}" type="pres">
      <dgm:prSet presAssocID="{47BC6C89-A6E6-4B80-8B88-1FD66C239E53}" presName="background3" presStyleLbl="node3" presStyleIdx="1" presStyleCnt="2"/>
      <dgm:spPr/>
    </dgm:pt>
    <dgm:pt modelId="{1F971393-73C4-44BC-AC12-B8207A75A3C9}" type="pres">
      <dgm:prSet presAssocID="{47BC6C89-A6E6-4B80-8B88-1FD66C239E53}" presName="text3" presStyleLbl="fgAcc3" presStyleIdx="1" presStyleCnt="2" custLinFactNeighborX="80219" custLinFactNeighborY="-16175">
        <dgm:presLayoutVars>
          <dgm:chPref val="3"/>
        </dgm:presLayoutVars>
      </dgm:prSet>
      <dgm:spPr/>
      <dgm:t>
        <a:bodyPr/>
        <a:lstStyle/>
        <a:p>
          <a:endParaRPr lang="en-IN"/>
        </a:p>
      </dgm:t>
    </dgm:pt>
    <dgm:pt modelId="{4B7A7DD1-002F-484D-87C8-D35850EBCE88}" type="pres">
      <dgm:prSet presAssocID="{47BC6C89-A6E6-4B80-8B88-1FD66C239E53}" presName="hierChild4" presStyleCnt="0"/>
      <dgm:spPr/>
    </dgm:pt>
    <dgm:pt modelId="{0BE58E0C-31E8-4AD1-9E10-89DABD4D62C8}" type="pres">
      <dgm:prSet presAssocID="{81644C8B-B607-4872-B37B-3C675E9F523F}" presName="Name10" presStyleLbl="parChTrans1D2" presStyleIdx="1" presStyleCnt="2"/>
      <dgm:spPr/>
      <dgm:t>
        <a:bodyPr/>
        <a:lstStyle/>
        <a:p>
          <a:endParaRPr lang="en-IN"/>
        </a:p>
      </dgm:t>
    </dgm:pt>
    <dgm:pt modelId="{FD6D21BE-67E6-40AC-845A-79D50F2BF529}" type="pres">
      <dgm:prSet presAssocID="{F3470268-466F-4FFB-AC32-42A7F585C82F}" presName="hierRoot2" presStyleCnt="0"/>
      <dgm:spPr/>
    </dgm:pt>
    <dgm:pt modelId="{228A2320-E650-43CE-86D9-7C740BC9FC5B}" type="pres">
      <dgm:prSet presAssocID="{F3470268-466F-4FFB-AC32-42A7F585C82F}" presName="composite2" presStyleCnt="0"/>
      <dgm:spPr/>
    </dgm:pt>
    <dgm:pt modelId="{A87CA328-044A-4893-844E-B2D071E5C210}" type="pres">
      <dgm:prSet presAssocID="{F3470268-466F-4FFB-AC32-42A7F585C82F}" presName="background2" presStyleLbl="node2" presStyleIdx="1" presStyleCnt="2"/>
      <dgm:spPr/>
    </dgm:pt>
    <dgm:pt modelId="{148277BE-B1C3-475F-A816-D76650C45CA0}" type="pres">
      <dgm:prSet presAssocID="{F3470268-466F-4FFB-AC32-42A7F585C82F}" presName="text2" presStyleLbl="fgAcc2" presStyleIdx="1" presStyleCnt="2">
        <dgm:presLayoutVars>
          <dgm:chPref val="3"/>
        </dgm:presLayoutVars>
      </dgm:prSet>
      <dgm:spPr/>
      <dgm:t>
        <a:bodyPr/>
        <a:lstStyle/>
        <a:p>
          <a:endParaRPr lang="en-IN"/>
        </a:p>
      </dgm:t>
    </dgm:pt>
    <dgm:pt modelId="{7F3FCAB1-AD09-4EB0-BA52-043186946FF1}" type="pres">
      <dgm:prSet presAssocID="{F3470268-466F-4FFB-AC32-42A7F585C82F}" presName="hierChild3" presStyleCnt="0"/>
      <dgm:spPr/>
    </dgm:pt>
  </dgm:ptLst>
  <dgm:cxnLst>
    <dgm:cxn modelId="{B4A64D71-8DEB-4C0D-B4CC-B12192B5E87F}" srcId="{2ED8D985-7D8D-46D0-AAB2-1E19B88FBD2C}" destId="{F12E5230-2E06-41AE-9C55-5D48946A034A}" srcOrd="0" destOrd="0" parTransId="{043E720E-3153-434F-88D1-B62DCDD3443A}" sibTransId="{E4AE28C9-8D28-4F18-9DF0-ACF455B70EFA}"/>
    <dgm:cxn modelId="{4F12A854-5F4C-4A9A-89AA-CC9BE0CB6782}" type="presOf" srcId="{B4B75F84-8CB5-4A38-8DDF-B7D654E9D5BF}" destId="{D7570C46-C4D1-44EF-A047-1DA10E4B4D2D}" srcOrd="0" destOrd="0" presId="urn:microsoft.com/office/officeart/2005/8/layout/hierarchy1"/>
    <dgm:cxn modelId="{5FEB42AE-DF51-40D6-B4E6-5AD30CC2C9F8}" srcId="{2ED8D985-7D8D-46D0-AAB2-1E19B88FBD2C}" destId="{47BC6C89-A6E6-4B80-8B88-1FD66C239E53}" srcOrd="1" destOrd="0" parTransId="{91A2789D-93ED-4420-8E04-DA5D64C07AD9}" sibTransId="{1348B4F6-2239-48FD-AAC9-0D08A0317990}"/>
    <dgm:cxn modelId="{D92084A1-DDC8-4FB9-B146-3881E5C9406D}" type="presOf" srcId="{81644C8B-B607-4872-B37B-3C675E9F523F}" destId="{0BE58E0C-31E8-4AD1-9E10-89DABD4D62C8}" srcOrd="0" destOrd="0" presId="urn:microsoft.com/office/officeart/2005/8/layout/hierarchy1"/>
    <dgm:cxn modelId="{385523C1-B895-4CDA-98B2-D9B5C950A99D}" type="presOf" srcId="{2ED8D985-7D8D-46D0-AAB2-1E19B88FBD2C}" destId="{45B36A99-2054-4E2F-8D9D-3F998B3CB8AB}" srcOrd="0" destOrd="0" presId="urn:microsoft.com/office/officeart/2005/8/layout/hierarchy1"/>
    <dgm:cxn modelId="{9F0172E1-7C2E-48CA-8F86-0DD88EC3A2F4}" type="presOf" srcId="{0A6453F7-806C-47D0-9048-EF8118298569}" destId="{8A45D8D3-E3D1-487E-9C85-B905BAAF0AC2}" srcOrd="0" destOrd="0" presId="urn:microsoft.com/office/officeart/2005/8/layout/hierarchy1"/>
    <dgm:cxn modelId="{67FE5DBE-ADBC-47CA-A7A1-E18066C93C4C}" type="presOf" srcId="{91A2789D-93ED-4420-8E04-DA5D64C07AD9}" destId="{9E84623F-2C1E-4DE7-A699-F2CDE5FA3BFD}" srcOrd="0" destOrd="0" presId="urn:microsoft.com/office/officeart/2005/8/layout/hierarchy1"/>
    <dgm:cxn modelId="{C5CB09A3-83B9-46B6-80A3-6F654E1269A7}" srcId="{AB09D7B4-A176-4D93-8775-65B62ABA6ECF}" destId="{0A6453F7-806C-47D0-9048-EF8118298569}" srcOrd="0" destOrd="0" parTransId="{BBF5DB6B-DCA8-4B3B-8D13-2C3757B74207}" sibTransId="{FD462885-4BF6-457A-BAE9-415108B8B5C7}"/>
    <dgm:cxn modelId="{0D23B407-8BCB-4984-BF77-0AE1EC7A684E}" type="presOf" srcId="{47BC6C89-A6E6-4B80-8B88-1FD66C239E53}" destId="{1F971393-73C4-44BC-AC12-B8207A75A3C9}" srcOrd="0" destOrd="0" presId="urn:microsoft.com/office/officeart/2005/8/layout/hierarchy1"/>
    <dgm:cxn modelId="{80ACCF5D-FCF7-4F92-8CEC-EF0B48F1E716}" srcId="{0A6453F7-806C-47D0-9048-EF8118298569}" destId="{2ED8D985-7D8D-46D0-AAB2-1E19B88FBD2C}" srcOrd="0" destOrd="0" parTransId="{B4B75F84-8CB5-4A38-8DDF-B7D654E9D5BF}" sibTransId="{91CA0172-E8CB-47E4-9E5E-94BE71DFFA72}"/>
    <dgm:cxn modelId="{CBCE7A01-24A1-46F0-A529-A272DD885DD8}" type="presOf" srcId="{AB09D7B4-A176-4D93-8775-65B62ABA6ECF}" destId="{E516F7DC-5536-48DF-9DB3-8FCA822D211C}" srcOrd="0" destOrd="0" presId="urn:microsoft.com/office/officeart/2005/8/layout/hierarchy1"/>
    <dgm:cxn modelId="{C368CC26-2BF3-44B9-BF15-52646591885E}" type="presOf" srcId="{F12E5230-2E06-41AE-9C55-5D48946A034A}" destId="{CF52B341-7702-4772-A517-8D313E0E83C8}" srcOrd="0" destOrd="0" presId="urn:microsoft.com/office/officeart/2005/8/layout/hierarchy1"/>
    <dgm:cxn modelId="{12470C5A-2046-445C-B029-03106144D0C5}" srcId="{0A6453F7-806C-47D0-9048-EF8118298569}" destId="{F3470268-466F-4FFB-AC32-42A7F585C82F}" srcOrd="1" destOrd="0" parTransId="{81644C8B-B607-4872-B37B-3C675E9F523F}" sibTransId="{55336A52-F69C-4931-A4CE-246D81970F77}"/>
    <dgm:cxn modelId="{264DFA95-782D-45AE-813B-32335814C575}" type="presOf" srcId="{F3470268-466F-4FFB-AC32-42A7F585C82F}" destId="{148277BE-B1C3-475F-A816-D76650C45CA0}" srcOrd="0" destOrd="0" presId="urn:microsoft.com/office/officeart/2005/8/layout/hierarchy1"/>
    <dgm:cxn modelId="{C2964A43-94F1-40E4-BE9F-E9D1E4616F53}" type="presOf" srcId="{043E720E-3153-434F-88D1-B62DCDD3443A}" destId="{29D4BBF7-8B2C-499F-9B43-356CFFCDCE72}" srcOrd="0" destOrd="0" presId="urn:microsoft.com/office/officeart/2005/8/layout/hierarchy1"/>
    <dgm:cxn modelId="{8C1F59DA-8AF0-4A97-A3C9-4DEAE94E1404}" type="presParOf" srcId="{E516F7DC-5536-48DF-9DB3-8FCA822D211C}" destId="{112623FF-96C6-4119-94C7-B2C7E41AD963}" srcOrd="0" destOrd="0" presId="urn:microsoft.com/office/officeart/2005/8/layout/hierarchy1"/>
    <dgm:cxn modelId="{7AD8A221-740C-4EC9-A9FD-2E85F07D5B42}" type="presParOf" srcId="{112623FF-96C6-4119-94C7-B2C7E41AD963}" destId="{119A8709-BDE6-4C8E-96E6-56E634C3D5DB}" srcOrd="0" destOrd="0" presId="urn:microsoft.com/office/officeart/2005/8/layout/hierarchy1"/>
    <dgm:cxn modelId="{84433555-C227-49BD-9AC0-50142C0B57AA}" type="presParOf" srcId="{119A8709-BDE6-4C8E-96E6-56E634C3D5DB}" destId="{DE8A3E82-79FD-4E3A-818D-36CB332710A0}" srcOrd="0" destOrd="0" presId="urn:microsoft.com/office/officeart/2005/8/layout/hierarchy1"/>
    <dgm:cxn modelId="{699A6738-3590-4AC3-AFEC-C97F03C8FC32}" type="presParOf" srcId="{119A8709-BDE6-4C8E-96E6-56E634C3D5DB}" destId="{8A45D8D3-E3D1-487E-9C85-B905BAAF0AC2}" srcOrd="1" destOrd="0" presId="urn:microsoft.com/office/officeart/2005/8/layout/hierarchy1"/>
    <dgm:cxn modelId="{DA9460E4-F84D-4A48-8113-C6E59959ECB7}" type="presParOf" srcId="{112623FF-96C6-4119-94C7-B2C7E41AD963}" destId="{56BA7F6F-924D-4F07-9724-7E66DFCAC880}" srcOrd="1" destOrd="0" presId="urn:microsoft.com/office/officeart/2005/8/layout/hierarchy1"/>
    <dgm:cxn modelId="{FE6744D1-2765-4750-BAD7-B01E243C4818}" type="presParOf" srcId="{56BA7F6F-924D-4F07-9724-7E66DFCAC880}" destId="{D7570C46-C4D1-44EF-A047-1DA10E4B4D2D}" srcOrd="0" destOrd="0" presId="urn:microsoft.com/office/officeart/2005/8/layout/hierarchy1"/>
    <dgm:cxn modelId="{FEE44BDE-99EC-40D0-B649-C9E0F060B354}" type="presParOf" srcId="{56BA7F6F-924D-4F07-9724-7E66DFCAC880}" destId="{7FB4696C-A3C2-42C6-B389-017E295F905A}" srcOrd="1" destOrd="0" presId="urn:microsoft.com/office/officeart/2005/8/layout/hierarchy1"/>
    <dgm:cxn modelId="{F782023A-BAAC-466C-8055-059B863AA278}" type="presParOf" srcId="{7FB4696C-A3C2-42C6-B389-017E295F905A}" destId="{93390453-40F6-4AF8-8DFB-8C915E3A97A1}" srcOrd="0" destOrd="0" presId="urn:microsoft.com/office/officeart/2005/8/layout/hierarchy1"/>
    <dgm:cxn modelId="{43806F11-91D9-42A4-912F-704D46B85F45}" type="presParOf" srcId="{93390453-40F6-4AF8-8DFB-8C915E3A97A1}" destId="{0F09E542-5169-4410-B1BE-0DDD4312DCE4}" srcOrd="0" destOrd="0" presId="urn:microsoft.com/office/officeart/2005/8/layout/hierarchy1"/>
    <dgm:cxn modelId="{F453F194-59BE-43DE-AAB5-B15A8C3D0E34}" type="presParOf" srcId="{93390453-40F6-4AF8-8DFB-8C915E3A97A1}" destId="{45B36A99-2054-4E2F-8D9D-3F998B3CB8AB}" srcOrd="1" destOrd="0" presId="urn:microsoft.com/office/officeart/2005/8/layout/hierarchy1"/>
    <dgm:cxn modelId="{C472DF06-C340-4EED-A885-DB899A1C82E8}" type="presParOf" srcId="{7FB4696C-A3C2-42C6-B389-017E295F905A}" destId="{75E58113-C9B4-488C-AFFF-409FD026E8B1}" srcOrd="1" destOrd="0" presId="urn:microsoft.com/office/officeart/2005/8/layout/hierarchy1"/>
    <dgm:cxn modelId="{02BAB548-D64A-41E5-A4C0-F20B628ABB99}" type="presParOf" srcId="{75E58113-C9B4-488C-AFFF-409FD026E8B1}" destId="{29D4BBF7-8B2C-499F-9B43-356CFFCDCE72}" srcOrd="0" destOrd="0" presId="urn:microsoft.com/office/officeart/2005/8/layout/hierarchy1"/>
    <dgm:cxn modelId="{FA5EE461-C7B3-4BBB-A7F5-F6D0C33B7C65}" type="presParOf" srcId="{75E58113-C9B4-488C-AFFF-409FD026E8B1}" destId="{ECE0A41B-5FC0-4AA5-A289-13A88A308161}" srcOrd="1" destOrd="0" presId="urn:microsoft.com/office/officeart/2005/8/layout/hierarchy1"/>
    <dgm:cxn modelId="{374999C3-D6C0-49E0-8956-DEAD4D6F7E6A}" type="presParOf" srcId="{ECE0A41B-5FC0-4AA5-A289-13A88A308161}" destId="{C5D9E435-3368-45F9-8816-6AA86C2E8A96}" srcOrd="0" destOrd="0" presId="urn:microsoft.com/office/officeart/2005/8/layout/hierarchy1"/>
    <dgm:cxn modelId="{6EB7050A-FFEF-4A01-9EC5-51DEFDC76773}" type="presParOf" srcId="{C5D9E435-3368-45F9-8816-6AA86C2E8A96}" destId="{C68EA400-C96D-4479-A3F9-09D8A354FEE5}" srcOrd="0" destOrd="0" presId="urn:microsoft.com/office/officeart/2005/8/layout/hierarchy1"/>
    <dgm:cxn modelId="{04F7E455-D4AD-4D23-BA0B-4B31304E41B5}" type="presParOf" srcId="{C5D9E435-3368-45F9-8816-6AA86C2E8A96}" destId="{CF52B341-7702-4772-A517-8D313E0E83C8}" srcOrd="1" destOrd="0" presId="urn:microsoft.com/office/officeart/2005/8/layout/hierarchy1"/>
    <dgm:cxn modelId="{834ACF15-634B-492F-B00E-63E135F72591}" type="presParOf" srcId="{ECE0A41B-5FC0-4AA5-A289-13A88A308161}" destId="{23106792-A453-4BDD-82C0-7B53F2325F47}" srcOrd="1" destOrd="0" presId="urn:microsoft.com/office/officeart/2005/8/layout/hierarchy1"/>
    <dgm:cxn modelId="{756517A8-55BD-4312-B3BD-355CC6E62846}" type="presParOf" srcId="{75E58113-C9B4-488C-AFFF-409FD026E8B1}" destId="{9E84623F-2C1E-4DE7-A699-F2CDE5FA3BFD}" srcOrd="2" destOrd="0" presId="urn:microsoft.com/office/officeart/2005/8/layout/hierarchy1"/>
    <dgm:cxn modelId="{078B04F9-66B6-4C7F-AFF2-6E80BD0754E3}" type="presParOf" srcId="{75E58113-C9B4-488C-AFFF-409FD026E8B1}" destId="{45A49117-D695-49D1-993F-4DFC92A37B2F}" srcOrd="3" destOrd="0" presId="urn:microsoft.com/office/officeart/2005/8/layout/hierarchy1"/>
    <dgm:cxn modelId="{37B5EC43-5DDD-400C-A4D9-BBD9641E714B}" type="presParOf" srcId="{45A49117-D695-49D1-993F-4DFC92A37B2F}" destId="{F9CF3D05-86A2-4115-B36B-E87AB890ADDA}" srcOrd="0" destOrd="0" presId="urn:microsoft.com/office/officeart/2005/8/layout/hierarchy1"/>
    <dgm:cxn modelId="{EA5FD701-C675-4812-8A8D-8DB02C298C09}" type="presParOf" srcId="{F9CF3D05-86A2-4115-B36B-E87AB890ADDA}" destId="{EF477E2B-F7C7-41B6-B2BA-9976F68BD3CF}" srcOrd="0" destOrd="0" presId="urn:microsoft.com/office/officeart/2005/8/layout/hierarchy1"/>
    <dgm:cxn modelId="{C29706F6-E259-4678-A332-D5ECB26D872B}" type="presParOf" srcId="{F9CF3D05-86A2-4115-B36B-E87AB890ADDA}" destId="{1F971393-73C4-44BC-AC12-B8207A75A3C9}" srcOrd="1" destOrd="0" presId="urn:microsoft.com/office/officeart/2005/8/layout/hierarchy1"/>
    <dgm:cxn modelId="{A519CB38-11A4-4DF4-A88A-824B9270BD25}" type="presParOf" srcId="{45A49117-D695-49D1-993F-4DFC92A37B2F}" destId="{4B7A7DD1-002F-484D-87C8-D35850EBCE88}" srcOrd="1" destOrd="0" presId="urn:microsoft.com/office/officeart/2005/8/layout/hierarchy1"/>
    <dgm:cxn modelId="{B8F21C3F-0134-4D34-B805-ECDDFD540F55}" type="presParOf" srcId="{56BA7F6F-924D-4F07-9724-7E66DFCAC880}" destId="{0BE58E0C-31E8-4AD1-9E10-89DABD4D62C8}" srcOrd="2" destOrd="0" presId="urn:microsoft.com/office/officeart/2005/8/layout/hierarchy1"/>
    <dgm:cxn modelId="{6908999F-72F4-4B04-A385-91061636B275}" type="presParOf" srcId="{56BA7F6F-924D-4F07-9724-7E66DFCAC880}" destId="{FD6D21BE-67E6-40AC-845A-79D50F2BF529}" srcOrd="3" destOrd="0" presId="urn:microsoft.com/office/officeart/2005/8/layout/hierarchy1"/>
    <dgm:cxn modelId="{732A0AF8-85A0-4296-AA60-D897A1B1B446}" type="presParOf" srcId="{FD6D21BE-67E6-40AC-845A-79D50F2BF529}" destId="{228A2320-E650-43CE-86D9-7C740BC9FC5B}" srcOrd="0" destOrd="0" presId="urn:microsoft.com/office/officeart/2005/8/layout/hierarchy1"/>
    <dgm:cxn modelId="{162FC2E3-8741-43A2-B8A4-A1D641C80195}" type="presParOf" srcId="{228A2320-E650-43CE-86D9-7C740BC9FC5B}" destId="{A87CA328-044A-4893-844E-B2D071E5C210}" srcOrd="0" destOrd="0" presId="urn:microsoft.com/office/officeart/2005/8/layout/hierarchy1"/>
    <dgm:cxn modelId="{3346C1E7-6D48-4C3E-B844-295A9ECED9E1}" type="presParOf" srcId="{228A2320-E650-43CE-86D9-7C740BC9FC5B}" destId="{148277BE-B1C3-475F-A816-D76650C45CA0}" srcOrd="1" destOrd="0" presId="urn:microsoft.com/office/officeart/2005/8/layout/hierarchy1"/>
    <dgm:cxn modelId="{1DFA7455-625B-4846-B8B7-19BE86EF5BF0}" type="presParOf" srcId="{FD6D21BE-67E6-40AC-845A-79D50F2BF529}" destId="{7F3FCAB1-AD09-4EB0-BA52-043186946FF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58E0C-31E8-4AD1-9E10-89DABD4D62C8}">
      <dsp:nvSpPr>
        <dsp:cNvPr id="0" name=""/>
        <dsp:cNvSpPr/>
      </dsp:nvSpPr>
      <dsp:spPr>
        <a:xfrm>
          <a:off x="4203077" y="1195834"/>
          <a:ext cx="1147122" cy="545926"/>
        </a:xfrm>
        <a:custGeom>
          <a:avLst/>
          <a:gdLst/>
          <a:ahLst/>
          <a:cxnLst/>
          <a:rect l="0" t="0" r="0" b="0"/>
          <a:pathLst>
            <a:path>
              <a:moveTo>
                <a:pt x="0" y="0"/>
              </a:moveTo>
              <a:lnTo>
                <a:pt x="0" y="372032"/>
              </a:lnTo>
              <a:lnTo>
                <a:pt x="1147122" y="372032"/>
              </a:lnTo>
              <a:lnTo>
                <a:pt x="1147122" y="5459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84623F-2C1E-4DE7-A699-F2CDE5FA3BFD}">
      <dsp:nvSpPr>
        <dsp:cNvPr id="0" name=""/>
        <dsp:cNvSpPr/>
      </dsp:nvSpPr>
      <dsp:spPr>
        <a:xfrm>
          <a:off x="3055954" y="2933725"/>
          <a:ext cx="2652921" cy="353125"/>
        </a:xfrm>
        <a:custGeom>
          <a:avLst/>
          <a:gdLst/>
          <a:ahLst/>
          <a:cxnLst/>
          <a:rect l="0" t="0" r="0" b="0"/>
          <a:pathLst>
            <a:path>
              <a:moveTo>
                <a:pt x="0" y="0"/>
              </a:moveTo>
              <a:lnTo>
                <a:pt x="0" y="179232"/>
              </a:lnTo>
              <a:lnTo>
                <a:pt x="2652921" y="179232"/>
              </a:lnTo>
              <a:lnTo>
                <a:pt x="2652921" y="3531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D4BBF7-8B2C-499F-9B43-356CFFCDCE72}">
      <dsp:nvSpPr>
        <dsp:cNvPr id="0" name=""/>
        <dsp:cNvSpPr/>
      </dsp:nvSpPr>
      <dsp:spPr>
        <a:xfrm>
          <a:off x="1908832" y="2933725"/>
          <a:ext cx="1147122" cy="545926"/>
        </a:xfrm>
        <a:custGeom>
          <a:avLst/>
          <a:gdLst/>
          <a:ahLst/>
          <a:cxnLst/>
          <a:rect l="0" t="0" r="0" b="0"/>
          <a:pathLst>
            <a:path>
              <a:moveTo>
                <a:pt x="1147122" y="0"/>
              </a:moveTo>
              <a:lnTo>
                <a:pt x="1147122" y="372032"/>
              </a:lnTo>
              <a:lnTo>
                <a:pt x="0" y="372032"/>
              </a:lnTo>
              <a:lnTo>
                <a:pt x="0" y="5459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570C46-C4D1-44EF-A047-1DA10E4B4D2D}">
      <dsp:nvSpPr>
        <dsp:cNvPr id="0" name=""/>
        <dsp:cNvSpPr/>
      </dsp:nvSpPr>
      <dsp:spPr>
        <a:xfrm>
          <a:off x="3055954" y="1195834"/>
          <a:ext cx="1147122" cy="545926"/>
        </a:xfrm>
        <a:custGeom>
          <a:avLst/>
          <a:gdLst/>
          <a:ahLst/>
          <a:cxnLst/>
          <a:rect l="0" t="0" r="0" b="0"/>
          <a:pathLst>
            <a:path>
              <a:moveTo>
                <a:pt x="1147122" y="0"/>
              </a:moveTo>
              <a:lnTo>
                <a:pt x="1147122" y="372032"/>
              </a:lnTo>
              <a:lnTo>
                <a:pt x="0" y="372032"/>
              </a:lnTo>
              <a:lnTo>
                <a:pt x="0" y="5459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8A3E82-79FD-4E3A-818D-36CB332710A0}">
      <dsp:nvSpPr>
        <dsp:cNvPr id="0" name=""/>
        <dsp:cNvSpPr/>
      </dsp:nvSpPr>
      <dsp:spPr>
        <a:xfrm>
          <a:off x="3264522" y="3869"/>
          <a:ext cx="1877109" cy="1191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45D8D3-E3D1-487E-9C85-B905BAAF0AC2}">
      <dsp:nvSpPr>
        <dsp:cNvPr id="0" name=""/>
        <dsp:cNvSpPr/>
      </dsp:nvSpPr>
      <dsp:spPr>
        <a:xfrm>
          <a:off x="3473090" y="202009"/>
          <a:ext cx="1877109" cy="11919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Pedagogical Analysis</a:t>
          </a:r>
          <a:endParaRPr lang="en-IN" sz="2200" kern="1200" dirty="0"/>
        </a:p>
      </dsp:txBody>
      <dsp:txXfrm>
        <a:off x="3508001" y="236920"/>
        <a:ext cx="1807287" cy="1122142"/>
      </dsp:txXfrm>
    </dsp:sp>
    <dsp:sp modelId="{0F09E542-5169-4410-B1BE-0DDD4312DCE4}">
      <dsp:nvSpPr>
        <dsp:cNvPr id="0" name=""/>
        <dsp:cNvSpPr/>
      </dsp:nvSpPr>
      <dsp:spPr>
        <a:xfrm>
          <a:off x="2117400" y="1741760"/>
          <a:ext cx="1877109" cy="1191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B36A99-2054-4E2F-8D9D-3F998B3CB8AB}">
      <dsp:nvSpPr>
        <dsp:cNvPr id="0" name=""/>
        <dsp:cNvSpPr/>
      </dsp:nvSpPr>
      <dsp:spPr>
        <a:xfrm>
          <a:off x="2325967" y="1939899"/>
          <a:ext cx="1877109" cy="11919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Pedagogical</a:t>
          </a:r>
          <a:endParaRPr lang="en-IN" sz="2200" kern="1200" dirty="0"/>
        </a:p>
      </dsp:txBody>
      <dsp:txXfrm>
        <a:off x="2360878" y="1974810"/>
        <a:ext cx="1807287" cy="1122142"/>
      </dsp:txXfrm>
    </dsp:sp>
    <dsp:sp modelId="{C68EA400-C96D-4479-A3F9-09D8A354FEE5}">
      <dsp:nvSpPr>
        <dsp:cNvPr id="0" name=""/>
        <dsp:cNvSpPr/>
      </dsp:nvSpPr>
      <dsp:spPr>
        <a:xfrm>
          <a:off x="970277" y="3479651"/>
          <a:ext cx="1877109" cy="1191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52B341-7702-4772-A517-8D313E0E83C8}">
      <dsp:nvSpPr>
        <dsp:cNvPr id="0" name=""/>
        <dsp:cNvSpPr/>
      </dsp:nvSpPr>
      <dsp:spPr>
        <a:xfrm>
          <a:off x="1178845" y="3677790"/>
          <a:ext cx="1877109" cy="11919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Science &amp; Art of Teaching</a:t>
          </a:r>
          <a:endParaRPr lang="en-IN" sz="2200" kern="1200" dirty="0"/>
        </a:p>
      </dsp:txBody>
      <dsp:txXfrm>
        <a:off x="1213756" y="3712701"/>
        <a:ext cx="1807287" cy="1122142"/>
      </dsp:txXfrm>
    </dsp:sp>
    <dsp:sp modelId="{EF477E2B-F7C7-41B6-B2BA-9976F68BD3CF}">
      <dsp:nvSpPr>
        <dsp:cNvPr id="0" name=""/>
        <dsp:cNvSpPr/>
      </dsp:nvSpPr>
      <dsp:spPr>
        <a:xfrm>
          <a:off x="4770321" y="3286850"/>
          <a:ext cx="1877109" cy="1191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971393-73C4-44BC-AC12-B8207A75A3C9}">
      <dsp:nvSpPr>
        <dsp:cNvPr id="0" name=""/>
        <dsp:cNvSpPr/>
      </dsp:nvSpPr>
      <dsp:spPr>
        <a:xfrm>
          <a:off x="4978888" y="3484990"/>
          <a:ext cx="1877109" cy="11919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Bifurcating a topic into units</a:t>
          </a:r>
          <a:endParaRPr lang="en-IN" sz="2200" kern="1200" dirty="0"/>
        </a:p>
      </dsp:txBody>
      <dsp:txXfrm>
        <a:off x="5013799" y="3519901"/>
        <a:ext cx="1807287" cy="1122142"/>
      </dsp:txXfrm>
    </dsp:sp>
    <dsp:sp modelId="{A87CA328-044A-4893-844E-B2D071E5C210}">
      <dsp:nvSpPr>
        <dsp:cNvPr id="0" name=""/>
        <dsp:cNvSpPr/>
      </dsp:nvSpPr>
      <dsp:spPr>
        <a:xfrm>
          <a:off x="4411645" y="1741760"/>
          <a:ext cx="1877109" cy="1191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8277BE-B1C3-475F-A816-D76650C45CA0}">
      <dsp:nvSpPr>
        <dsp:cNvPr id="0" name=""/>
        <dsp:cNvSpPr/>
      </dsp:nvSpPr>
      <dsp:spPr>
        <a:xfrm>
          <a:off x="4620212" y="1939899"/>
          <a:ext cx="1877109" cy="11919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Analysis</a:t>
          </a:r>
          <a:endParaRPr lang="en-IN" sz="2200" kern="1200" dirty="0"/>
        </a:p>
      </dsp:txBody>
      <dsp:txXfrm>
        <a:off x="4655123" y="1974810"/>
        <a:ext cx="1807287" cy="11221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FDD4559-855F-4C6F-9AC1-990AA0CA3514}" type="datetimeFigureOut">
              <a:rPr lang="en-IN" smtClean="0"/>
              <a:t>23-03-2026</a:t>
            </a:fld>
            <a:endParaRPr lang="en-IN"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IN"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2397182-3962-4021-9744-2D4EF0035A0C}" type="slidenum">
              <a:rPr lang="en-IN" smtClean="0"/>
              <a:t>‹#›</a:t>
            </a:fld>
            <a:endParaRPr lang="en-IN"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DD4559-855F-4C6F-9AC1-990AA0CA3514}" type="datetimeFigureOut">
              <a:rPr lang="en-IN" smtClean="0"/>
              <a:t>23-03-2026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2397182-3962-4021-9744-2D4EF0035A0C}" type="slidenum">
              <a:rPr lang="en-IN" smtClean="0"/>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DD4559-855F-4C6F-9AC1-990AA0CA3514}" type="datetimeFigureOut">
              <a:rPr lang="en-IN" smtClean="0"/>
              <a:t>23-03-2026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2397182-3962-4021-9744-2D4EF0035A0C}" type="slidenum">
              <a:rPr lang="en-IN" smtClean="0"/>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FDD4559-855F-4C6F-9AC1-990AA0CA3514}" type="datetimeFigureOut">
              <a:rPr lang="en-IN" smtClean="0"/>
              <a:t>23-03-2026</a:t>
            </a:fld>
            <a:endParaRPr lang="en-IN" dirty="0"/>
          </a:p>
        </p:txBody>
      </p:sp>
      <p:sp>
        <p:nvSpPr>
          <p:cNvPr id="9" name="Slide Number Placeholder 8"/>
          <p:cNvSpPr>
            <a:spLocks noGrp="1"/>
          </p:cNvSpPr>
          <p:nvPr>
            <p:ph type="sldNum" sz="quarter" idx="15"/>
          </p:nvPr>
        </p:nvSpPr>
        <p:spPr/>
        <p:txBody>
          <a:bodyPr rtlCol="0"/>
          <a:lstStyle/>
          <a:p>
            <a:fld id="{D2397182-3962-4021-9744-2D4EF0035A0C}" type="slidenum">
              <a:rPr lang="en-IN" smtClean="0"/>
              <a:t>‹#›</a:t>
            </a:fld>
            <a:endParaRPr lang="en-IN" dirty="0"/>
          </a:p>
        </p:txBody>
      </p:sp>
      <p:sp>
        <p:nvSpPr>
          <p:cNvPr id="10" name="Footer Placeholder 9"/>
          <p:cNvSpPr>
            <a:spLocks noGrp="1"/>
          </p:cNvSpPr>
          <p:nvPr>
            <p:ph type="ftr" sz="quarter" idx="16"/>
          </p:nvPr>
        </p:nvSpPr>
        <p:spPr/>
        <p:txBody>
          <a:bodyPr rtlCol="0"/>
          <a:lstStyle/>
          <a:p>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FDD4559-855F-4C6F-9AC1-990AA0CA3514}" type="datetimeFigureOut">
              <a:rPr lang="en-IN" smtClean="0"/>
              <a:t>23-03-2026</a:t>
            </a:fld>
            <a:endParaRPr lang="en-IN"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IN"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D2397182-3962-4021-9744-2D4EF0035A0C}" type="slidenum">
              <a:rPr lang="en-IN" smtClean="0"/>
              <a:t>‹#›</a:t>
            </a:fld>
            <a:endParaRPr lang="en-IN"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FDD4559-855F-4C6F-9AC1-990AA0CA3514}" type="datetimeFigureOut">
              <a:rPr lang="en-IN" smtClean="0"/>
              <a:t>23-03-2026</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2397182-3962-4021-9744-2D4EF0035A0C}" type="slidenum">
              <a:rPr lang="en-IN" smtClean="0"/>
              <a:t>‹#›</a:t>
            </a:fld>
            <a:endParaRPr lang="en-IN"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FDD4559-855F-4C6F-9AC1-990AA0CA3514}" type="datetimeFigureOut">
              <a:rPr lang="en-IN" smtClean="0"/>
              <a:t>23-03-2026</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D2397182-3962-4021-9744-2D4EF0035A0C}" type="slidenum">
              <a:rPr lang="en-IN" smtClean="0"/>
              <a:t>‹#›</a:t>
            </a:fld>
            <a:endParaRPr lang="en-IN"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FDD4559-855F-4C6F-9AC1-990AA0CA3514}" type="datetimeFigureOut">
              <a:rPr lang="en-IN" smtClean="0"/>
              <a:t>23-03-2026</a:t>
            </a:fld>
            <a:endParaRPr lang="en-IN" dirty="0"/>
          </a:p>
        </p:txBody>
      </p:sp>
      <p:sp>
        <p:nvSpPr>
          <p:cNvPr id="7" name="Slide Number Placeholder 6"/>
          <p:cNvSpPr>
            <a:spLocks noGrp="1"/>
          </p:cNvSpPr>
          <p:nvPr>
            <p:ph type="sldNum" sz="quarter" idx="11"/>
          </p:nvPr>
        </p:nvSpPr>
        <p:spPr/>
        <p:txBody>
          <a:bodyPr rtlCol="0"/>
          <a:lstStyle/>
          <a:p>
            <a:fld id="{D2397182-3962-4021-9744-2D4EF0035A0C}" type="slidenum">
              <a:rPr lang="en-IN" smtClean="0"/>
              <a:t>‹#›</a:t>
            </a:fld>
            <a:endParaRPr lang="en-IN" dirty="0"/>
          </a:p>
        </p:txBody>
      </p:sp>
      <p:sp>
        <p:nvSpPr>
          <p:cNvPr id="8" name="Footer Placeholder 7"/>
          <p:cNvSpPr>
            <a:spLocks noGrp="1"/>
          </p:cNvSpPr>
          <p:nvPr>
            <p:ph type="ftr" sz="quarter" idx="12"/>
          </p:nvPr>
        </p:nvSpPr>
        <p:spPr/>
        <p:txBody>
          <a:bodyPr rtlCol="0"/>
          <a:lstStyle/>
          <a:p>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D4559-855F-4C6F-9AC1-990AA0CA3514}" type="datetimeFigureOut">
              <a:rPr lang="en-IN" smtClean="0"/>
              <a:t>23-03-2026</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D2397182-3962-4021-9744-2D4EF0035A0C}" type="slidenum">
              <a:rPr lang="en-IN" smtClean="0"/>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FDD4559-855F-4C6F-9AC1-990AA0CA3514}" type="datetimeFigureOut">
              <a:rPr lang="en-IN" smtClean="0"/>
              <a:t>23-03-2026</a:t>
            </a:fld>
            <a:endParaRPr lang="en-IN" dirty="0"/>
          </a:p>
        </p:txBody>
      </p:sp>
      <p:sp>
        <p:nvSpPr>
          <p:cNvPr id="22" name="Slide Number Placeholder 21"/>
          <p:cNvSpPr>
            <a:spLocks noGrp="1"/>
          </p:cNvSpPr>
          <p:nvPr>
            <p:ph type="sldNum" sz="quarter" idx="15"/>
          </p:nvPr>
        </p:nvSpPr>
        <p:spPr/>
        <p:txBody>
          <a:bodyPr rtlCol="0"/>
          <a:lstStyle/>
          <a:p>
            <a:fld id="{D2397182-3962-4021-9744-2D4EF0035A0C}" type="slidenum">
              <a:rPr lang="en-IN" smtClean="0"/>
              <a:t>‹#›</a:t>
            </a:fld>
            <a:endParaRPr lang="en-IN" dirty="0"/>
          </a:p>
        </p:txBody>
      </p:sp>
      <p:sp>
        <p:nvSpPr>
          <p:cNvPr id="23" name="Footer Placeholder 22"/>
          <p:cNvSpPr>
            <a:spLocks noGrp="1"/>
          </p:cNvSpPr>
          <p:nvPr>
            <p:ph type="ftr" sz="quarter" idx="16"/>
          </p:nvPr>
        </p:nvSpPr>
        <p:spPr/>
        <p:txBody>
          <a:bodyPr rtlCol="0"/>
          <a:lstStyle/>
          <a:p>
            <a:endParaRPr lang="en-IN"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FDD4559-855F-4C6F-9AC1-990AA0CA3514}" type="datetimeFigureOut">
              <a:rPr lang="en-IN" smtClean="0"/>
              <a:t>23-03-2026</a:t>
            </a:fld>
            <a:endParaRPr lang="en-IN" dirty="0"/>
          </a:p>
        </p:txBody>
      </p:sp>
      <p:sp>
        <p:nvSpPr>
          <p:cNvPr id="18" name="Slide Number Placeholder 17"/>
          <p:cNvSpPr>
            <a:spLocks noGrp="1"/>
          </p:cNvSpPr>
          <p:nvPr>
            <p:ph type="sldNum" sz="quarter" idx="11"/>
          </p:nvPr>
        </p:nvSpPr>
        <p:spPr/>
        <p:txBody>
          <a:bodyPr rtlCol="0"/>
          <a:lstStyle/>
          <a:p>
            <a:fld id="{D2397182-3962-4021-9744-2D4EF0035A0C}" type="slidenum">
              <a:rPr lang="en-IN" smtClean="0"/>
              <a:t>‹#›</a:t>
            </a:fld>
            <a:endParaRPr lang="en-IN" dirty="0"/>
          </a:p>
        </p:txBody>
      </p:sp>
      <p:sp>
        <p:nvSpPr>
          <p:cNvPr id="21" name="Footer Placeholder 20"/>
          <p:cNvSpPr>
            <a:spLocks noGrp="1"/>
          </p:cNvSpPr>
          <p:nvPr>
            <p:ph type="ftr" sz="quarter" idx="12"/>
          </p:nvPr>
        </p:nvSpPr>
        <p:spPr/>
        <p:txBody>
          <a:bodyPr rtlCol="0"/>
          <a:lstStyle/>
          <a:p>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FDD4559-855F-4C6F-9AC1-990AA0CA3514}" type="datetimeFigureOut">
              <a:rPr lang="en-IN" smtClean="0"/>
              <a:t>23-03-2026</a:t>
            </a:fld>
            <a:endParaRPr lang="en-IN"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IN"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2397182-3962-4021-9744-2D4EF0035A0C}" type="slidenum">
              <a:rPr lang="en-IN" smtClean="0"/>
              <a:t>‹#›</a:t>
            </a:fld>
            <a:endParaRPr lang="en-IN"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581" y="188641"/>
            <a:ext cx="7786867" cy="1080120"/>
          </a:xfrm>
        </p:spPr>
        <p:txBody>
          <a:bodyPr>
            <a:normAutofit fontScale="90000"/>
          </a:bodyPr>
          <a:lstStyle/>
          <a:p>
            <a:pPr algn="ctr"/>
            <a:r>
              <a:rPr lang="en-IN" sz="4000" dirty="0" smtClean="0">
                <a:latin typeface="Times New Roman" pitchFamily="18" charset="0"/>
                <a:cs typeface="Times New Roman" pitchFamily="18" charset="0"/>
              </a:rPr>
              <a:t>Pedagogy Part </a:t>
            </a:r>
            <a:r>
              <a:rPr lang="en-IN" sz="4000" dirty="0" smtClean="0">
                <a:latin typeface="Times New Roman" pitchFamily="18" charset="0"/>
                <a:cs typeface="Times New Roman" pitchFamily="18" charset="0"/>
              </a:rPr>
              <a:t>–II</a:t>
            </a:r>
            <a:br>
              <a:rPr lang="en-IN" sz="4000" dirty="0" smtClean="0">
                <a:latin typeface="Times New Roman" pitchFamily="18" charset="0"/>
                <a:cs typeface="Times New Roman" pitchFamily="18" charset="0"/>
              </a:rPr>
            </a:br>
            <a:endParaRPr lang="en-IN" sz="2700" dirty="0">
              <a:latin typeface="Times New Roman" pitchFamily="18" charset="0"/>
              <a:cs typeface="Times New Roman" pitchFamily="18" charset="0"/>
            </a:endParaRPr>
          </a:p>
        </p:txBody>
      </p:sp>
      <p:sp>
        <p:nvSpPr>
          <p:cNvPr id="3" name="Subtitle 2"/>
          <p:cNvSpPr>
            <a:spLocks noGrp="1"/>
          </p:cNvSpPr>
          <p:nvPr>
            <p:ph type="subTitle" idx="1"/>
          </p:nvPr>
        </p:nvSpPr>
        <p:spPr>
          <a:xfrm>
            <a:off x="1331640" y="1052736"/>
            <a:ext cx="7416824" cy="5400600"/>
          </a:xfrm>
        </p:spPr>
        <p:txBody>
          <a:bodyPr>
            <a:normAutofit fontScale="70000" lnSpcReduction="20000"/>
          </a:bodyPr>
          <a:lstStyle/>
          <a:p>
            <a:pPr algn="ctr"/>
            <a:r>
              <a:rPr lang="en-US" sz="4000" dirty="0" smtClean="0">
                <a:latin typeface="Times New Roman" pitchFamily="18" charset="0"/>
                <a:cs typeface="Times New Roman" pitchFamily="18" charset="0"/>
              </a:rPr>
              <a:t>Unit-I</a:t>
            </a:r>
          </a:p>
          <a:p>
            <a:pPr algn="ctr"/>
            <a:r>
              <a:rPr lang="en-US" sz="4000" dirty="0" smtClean="0">
                <a:latin typeface="Times New Roman" pitchFamily="18" charset="0"/>
                <a:cs typeface="Times New Roman" pitchFamily="18" charset="0"/>
              </a:rPr>
              <a:t>UNIT-LPEDAGOGICALANALYSIS             </a:t>
            </a:r>
            <a:endParaRPr lang="en-US" sz="4000" dirty="0" smtClean="0">
              <a:latin typeface="Times New Roman" pitchFamily="18" charset="0"/>
              <a:cs typeface="Times New Roman" pitchFamily="18" charset="0"/>
            </a:endParaRPr>
          </a:p>
          <a:p>
            <a:pPr algn="just"/>
            <a:r>
              <a:rPr lang="en-US" sz="4000" dirty="0" smtClean="0">
                <a:latin typeface="Times New Roman" pitchFamily="18" charset="0"/>
                <a:cs typeface="Times New Roman" pitchFamily="18" charset="0"/>
              </a:rPr>
              <a:t>Paradigm </a:t>
            </a:r>
            <a:r>
              <a:rPr lang="en-US" sz="4000" dirty="0">
                <a:latin typeface="Times New Roman" pitchFamily="18" charset="0"/>
                <a:cs typeface="Times New Roman" pitchFamily="18" charset="0"/>
              </a:rPr>
              <a:t>shift from pedagogy to Andragogy to </a:t>
            </a:r>
            <a:r>
              <a:rPr lang="en-US" sz="4000" dirty="0" err="1">
                <a:latin typeface="Times New Roman" pitchFamily="18" charset="0"/>
                <a:cs typeface="Times New Roman" pitchFamily="18" charset="0"/>
              </a:rPr>
              <a:t>Heutagogy</a:t>
            </a:r>
            <a:r>
              <a:rPr lang="en-US" sz="4000" dirty="0">
                <a:latin typeface="Times New Roman" pitchFamily="18" charset="0"/>
                <a:cs typeface="Times New Roman" pitchFamily="18" charset="0"/>
              </a:rPr>
              <a:t> Concept and stages Critical Pedagogy Meaning Foster independent thinking through critical pedagogy. Need and its implications in Teacher Education Interaction Analysis Flanders Interaction analysis, Galloway's system of interaction analysts (Recording of Classroom Events, Construction and Interpretation of Interaction Matrix</a:t>
            </a:r>
            <a:r>
              <a:rPr lang="en-US" sz="4000" dirty="0" smtClean="0">
                <a:latin typeface="Times New Roman" pitchFamily="18" charset="0"/>
                <a:cs typeface="Times New Roman" pitchFamily="18" charset="0"/>
              </a:rPr>
              <a:t>)</a:t>
            </a:r>
          </a:p>
          <a:p>
            <a:pPr algn="r"/>
            <a:r>
              <a:rPr lang="en-IN" sz="4000" dirty="0" err="1">
                <a:latin typeface="Times New Roman" pitchFamily="18" charset="0"/>
                <a:cs typeface="Times New Roman" pitchFamily="18" charset="0"/>
              </a:rPr>
              <a:t>Dr.</a:t>
            </a:r>
            <a:r>
              <a:rPr lang="en-IN" sz="4000" dirty="0">
                <a:latin typeface="Times New Roman" pitchFamily="18" charset="0"/>
                <a:cs typeface="Times New Roman" pitchFamily="18" charset="0"/>
              </a:rPr>
              <a:t> A. </a:t>
            </a:r>
            <a:r>
              <a:rPr lang="en-IN" sz="4000" dirty="0" err="1" smtClean="0">
                <a:latin typeface="Times New Roman" pitchFamily="18" charset="0"/>
                <a:cs typeface="Times New Roman" pitchFamily="18" charset="0"/>
              </a:rPr>
              <a:t>Packiam</a:t>
            </a:r>
            <a:r>
              <a:rPr lang="en-IN" sz="4000" dirty="0" smtClean="0">
                <a:latin typeface="Times New Roman" pitchFamily="18" charset="0"/>
                <a:cs typeface="Times New Roman" pitchFamily="18" charset="0"/>
              </a:rPr>
              <a:t>,</a:t>
            </a:r>
          </a:p>
          <a:p>
            <a:pPr algn="r"/>
            <a:r>
              <a:rPr lang="en-US" sz="4000" dirty="0" smtClean="0">
                <a:latin typeface="Times New Roman" pitchFamily="18" charset="0"/>
                <a:cs typeface="Times New Roman" pitchFamily="18" charset="0"/>
              </a:rPr>
              <a:t>Asst. Prof . </a:t>
            </a:r>
            <a:r>
              <a:rPr lang="en-US" sz="4000" dirty="0" err="1" smtClean="0">
                <a:latin typeface="Times New Roman" pitchFamily="18" charset="0"/>
                <a:cs typeface="Times New Roman" pitchFamily="18" charset="0"/>
              </a:rPr>
              <a:t>Phy</a:t>
            </a:r>
            <a:r>
              <a:rPr lang="en-US" sz="4000" dirty="0" smtClean="0">
                <a:latin typeface="Times New Roman" pitchFamily="18" charset="0"/>
                <a:cs typeface="Times New Roman" pitchFamily="18" charset="0"/>
              </a:rPr>
              <a:t>. Science </a:t>
            </a:r>
            <a:r>
              <a:rPr lang="en-US" sz="4000" dirty="0" err="1" smtClean="0">
                <a:latin typeface="Times New Roman" pitchFamily="18" charset="0"/>
                <a:cs typeface="Times New Roman" pitchFamily="18" charset="0"/>
              </a:rPr>
              <a:t>Edn</a:t>
            </a:r>
            <a:r>
              <a:rPr lang="en-US" sz="4000" dirty="0" smtClean="0">
                <a:latin typeface="Times New Roman" pitchFamily="18" charset="0"/>
                <a:cs typeface="Times New Roman" pitchFamily="18" charset="0"/>
              </a:rPr>
              <a:t>.</a:t>
            </a:r>
          </a:p>
          <a:p>
            <a:pPr algn="r"/>
            <a:endParaRPr lang="en-IN" sz="4000" dirty="0">
              <a:latin typeface="Times New Roman" pitchFamily="18" charset="0"/>
              <a:cs typeface="Times New Roman" pitchFamily="18" charset="0"/>
            </a:endParaRPr>
          </a:p>
        </p:txBody>
      </p:sp>
    </p:spTree>
    <p:extLst>
      <p:ext uri="{BB962C8B-B14F-4D97-AF65-F5344CB8AC3E}">
        <p14:creationId xmlns:p14="http://schemas.microsoft.com/office/powerpoint/2010/main" val="692987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Pedagogy Andragogy and </a:t>
            </a:r>
            <a:r>
              <a:rPr lang="en-US" dirty="0" err="1" smtClean="0"/>
              <a:t>heutagogy</a:t>
            </a:r>
            <a:endParaRPr lang="en-IN"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927774950"/>
              </p:ext>
            </p:extLst>
          </p:nvPr>
        </p:nvGraphicFramePr>
        <p:xfrm>
          <a:off x="457200" y="1600200"/>
          <a:ext cx="8147248" cy="4709120"/>
        </p:xfrm>
        <a:graphic>
          <a:graphicData uri="http://schemas.openxmlformats.org/drawingml/2006/table">
            <a:tbl>
              <a:tblPr firstRow="1" bandRow="1">
                <a:tableStyleId>{5C22544A-7EE6-4342-B048-85BDC9FD1C3A}</a:tableStyleId>
              </a:tblPr>
              <a:tblGrid>
                <a:gridCol w="2036812"/>
                <a:gridCol w="2036812"/>
                <a:gridCol w="2036812"/>
                <a:gridCol w="2036812"/>
              </a:tblGrid>
              <a:tr h="761003">
                <a:tc>
                  <a:txBody>
                    <a:bodyPr/>
                    <a:lstStyle/>
                    <a:p>
                      <a:r>
                        <a:rPr lang="en-IN" sz="2400" dirty="0" smtClean="0"/>
                        <a:t>Feature</a:t>
                      </a:r>
                      <a:endParaRPr lang="en-IN" sz="2400" dirty="0"/>
                    </a:p>
                  </a:txBody>
                  <a:tcPr/>
                </a:tc>
                <a:tc>
                  <a:txBody>
                    <a:bodyPr/>
                    <a:lstStyle/>
                    <a:p>
                      <a:r>
                        <a:rPr lang="en-IN" sz="2400" dirty="0" smtClean="0"/>
                        <a:t> Pedagogy  </a:t>
                      </a:r>
                      <a:endParaRPr lang="en-IN" sz="2400" dirty="0"/>
                    </a:p>
                  </a:txBody>
                  <a:tcPr/>
                </a:tc>
                <a:tc>
                  <a:txBody>
                    <a:bodyPr/>
                    <a:lstStyle/>
                    <a:p>
                      <a:r>
                        <a:rPr lang="en-IN" sz="2400" dirty="0" smtClean="0"/>
                        <a:t> Andragogy</a:t>
                      </a:r>
                      <a:endParaRPr lang="en-IN" sz="2400" dirty="0"/>
                    </a:p>
                  </a:txBody>
                  <a:tcPr/>
                </a:tc>
                <a:tc>
                  <a:txBody>
                    <a:bodyPr/>
                    <a:lstStyle/>
                    <a:p>
                      <a:r>
                        <a:rPr lang="en-IN" sz="2400" dirty="0" smtClean="0"/>
                        <a:t> </a:t>
                      </a:r>
                      <a:r>
                        <a:rPr lang="en-IN" sz="2400" dirty="0" err="1" smtClean="0"/>
                        <a:t>Heutagogy</a:t>
                      </a:r>
                      <a:r>
                        <a:rPr lang="en-IN" sz="2400" dirty="0" smtClean="0"/>
                        <a:t> </a:t>
                      </a:r>
                      <a:endParaRPr lang="en-IN" sz="2400" dirty="0"/>
                    </a:p>
                  </a:txBody>
                  <a:tcPr/>
                </a:tc>
              </a:tr>
              <a:tr h="925291">
                <a:tc>
                  <a:txBody>
                    <a:bodyPr/>
                    <a:lstStyle/>
                    <a:p>
                      <a:r>
                        <a:rPr lang="en-IN" sz="2400" b="1" dirty="0" smtClean="0"/>
                        <a:t>Learner Status</a:t>
                      </a:r>
                      <a:endParaRPr lang="en-IN" sz="2400" dirty="0"/>
                    </a:p>
                  </a:txBody>
                  <a:tcPr/>
                </a:tc>
                <a:tc>
                  <a:txBody>
                    <a:bodyPr/>
                    <a:lstStyle/>
                    <a:p>
                      <a:r>
                        <a:rPr lang="en-IN" sz="2400" dirty="0" smtClean="0"/>
                        <a:t>Dependent </a:t>
                      </a:r>
                      <a:endParaRPr lang="en-IN" sz="2400" dirty="0"/>
                    </a:p>
                  </a:txBody>
                  <a:tcPr/>
                </a:tc>
                <a:tc>
                  <a:txBody>
                    <a:bodyPr/>
                    <a:lstStyle/>
                    <a:p>
                      <a:r>
                        <a:rPr lang="en-IN" sz="2400" dirty="0" smtClean="0"/>
                        <a:t>Independent </a:t>
                      </a:r>
                      <a:endParaRPr lang="en-IN" sz="2400" dirty="0"/>
                    </a:p>
                  </a:txBody>
                  <a:tcPr/>
                </a:tc>
                <a:tc>
                  <a:txBody>
                    <a:bodyPr/>
                    <a:lstStyle/>
                    <a:p>
                      <a:r>
                        <a:rPr lang="en-IN" sz="2400" dirty="0" smtClean="0"/>
                        <a:t>Independent </a:t>
                      </a:r>
                      <a:endParaRPr lang="en-IN" sz="2400" dirty="0"/>
                    </a:p>
                  </a:txBody>
                  <a:tcPr/>
                </a:tc>
              </a:tr>
              <a:tr h="1336532">
                <a:tc>
                  <a:txBody>
                    <a:bodyPr/>
                    <a:lstStyle/>
                    <a:p>
                      <a:r>
                        <a:rPr lang="en-IN" sz="2400" b="1" dirty="0" smtClean="0"/>
                        <a:t>Focus</a:t>
                      </a:r>
                      <a:endParaRPr lang="en-IN" sz="2400" dirty="0"/>
                    </a:p>
                  </a:txBody>
                  <a:tcPr/>
                </a:tc>
                <a:tc>
                  <a:txBody>
                    <a:bodyPr/>
                    <a:lstStyle/>
                    <a:p>
                      <a:r>
                        <a:rPr lang="en-IN" sz="2400" dirty="0" smtClean="0"/>
                        <a:t>Subject-</a:t>
                      </a:r>
                      <a:r>
                        <a:rPr lang="en-IN" sz="2400" dirty="0" err="1" smtClean="0"/>
                        <a:t>centered</a:t>
                      </a:r>
                      <a:endParaRPr lang="en-IN" sz="2400" dirty="0"/>
                    </a:p>
                  </a:txBody>
                  <a:tcPr/>
                </a:tc>
                <a:tc>
                  <a:txBody>
                    <a:bodyPr/>
                    <a:lstStyle/>
                    <a:p>
                      <a:r>
                        <a:rPr lang="en-IN" sz="2400" dirty="0" smtClean="0"/>
                        <a:t>Problem-</a:t>
                      </a:r>
                      <a:r>
                        <a:rPr lang="en-IN" sz="2400" dirty="0" err="1" smtClean="0"/>
                        <a:t>centered</a:t>
                      </a:r>
                      <a:endParaRPr lang="en-IN" sz="2400" dirty="0"/>
                    </a:p>
                  </a:txBody>
                  <a:tcPr/>
                </a:tc>
                <a:tc>
                  <a:txBody>
                    <a:bodyPr/>
                    <a:lstStyle/>
                    <a:p>
                      <a:r>
                        <a:rPr lang="en-IN" sz="2400" dirty="0" smtClean="0"/>
                        <a:t>Problem-oriented / Capability </a:t>
                      </a:r>
                      <a:endParaRPr lang="en-IN" sz="2400" dirty="0"/>
                    </a:p>
                  </a:txBody>
                  <a:tcPr/>
                </a:tc>
              </a:tr>
              <a:tr h="761003">
                <a:tc>
                  <a:txBody>
                    <a:bodyPr/>
                    <a:lstStyle/>
                    <a:p>
                      <a:r>
                        <a:rPr lang="en-IN" sz="2400" b="1" dirty="0" smtClean="0"/>
                        <a:t>Motivation</a:t>
                      </a:r>
                      <a:endParaRPr lang="en-IN" sz="2400" dirty="0"/>
                    </a:p>
                  </a:txBody>
                  <a:tcPr/>
                </a:tc>
                <a:tc>
                  <a:txBody>
                    <a:bodyPr/>
                    <a:lstStyle/>
                    <a:p>
                      <a:r>
                        <a:rPr lang="en-IN" sz="2400" dirty="0" smtClean="0"/>
                        <a:t>External</a:t>
                      </a:r>
                      <a:endParaRPr lang="en-IN" sz="2400" dirty="0"/>
                    </a:p>
                  </a:txBody>
                  <a:tcPr/>
                </a:tc>
                <a:tc>
                  <a:txBody>
                    <a:bodyPr/>
                    <a:lstStyle/>
                    <a:p>
                      <a:r>
                        <a:rPr lang="en-IN" sz="2400" dirty="0" smtClean="0"/>
                        <a:t>Internal</a:t>
                      </a:r>
                      <a:endParaRPr lang="en-IN" sz="2400" dirty="0"/>
                    </a:p>
                  </a:txBody>
                  <a:tcPr/>
                </a:tc>
                <a:tc>
                  <a:txBody>
                    <a:bodyPr/>
                    <a:lstStyle/>
                    <a:p>
                      <a:r>
                        <a:rPr lang="en-IN" sz="2400" dirty="0" smtClean="0"/>
                        <a:t>Self-efficacy </a:t>
                      </a:r>
                      <a:endParaRPr lang="en-IN" sz="2400" dirty="0"/>
                    </a:p>
                  </a:txBody>
                  <a:tcPr/>
                </a:tc>
              </a:tr>
              <a:tr h="925291">
                <a:tc>
                  <a:txBody>
                    <a:bodyPr/>
                    <a:lstStyle/>
                    <a:p>
                      <a:r>
                        <a:rPr lang="en-IN" sz="2400" b="1" dirty="0" smtClean="0"/>
                        <a:t>Teacher's Role</a:t>
                      </a:r>
                      <a:endParaRPr lang="en-IN" sz="2400" dirty="0"/>
                    </a:p>
                  </a:txBody>
                  <a:tcPr/>
                </a:tc>
                <a:tc>
                  <a:txBody>
                    <a:bodyPr/>
                    <a:lstStyle/>
                    <a:p>
                      <a:r>
                        <a:rPr lang="en-IN" sz="2400" dirty="0" smtClean="0"/>
                        <a:t>Director</a:t>
                      </a:r>
                      <a:endParaRPr lang="en-IN" sz="2400" dirty="0"/>
                    </a:p>
                  </a:txBody>
                  <a:tcPr/>
                </a:tc>
                <a:tc>
                  <a:txBody>
                    <a:bodyPr/>
                    <a:lstStyle/>
                    <a:p>
                      <a:r>
                        <a:rPr lang="en-IN" sz="2400" dirty="0" smtClean="0"/>
                        <a:t>Collaborator</a:t>
                      </a:r>
                      <a:endParaRPr lang="en-IN" sz="2400" dirty="0"/>
                    </a:p>
                  </a:txBody>
                  <a:tcPr/>
                </a:tc>
                <a:tc>
                  <a:txBody>
                    <a:bodyPr/>
                    <a:lstStyle/>
                    <a:p>
                      <a:r>
                        <a:rPr lang="en-IN" sz="2400" dirty="0" smtClean="0"/>
                        <a:t>Capability-builder</a:t>
                      </a:r>
                      <a:endParaRPr lang="en-IN" sz="2400" dirty="0"/>
                    </a:p>
                  </a:txBody>
                  <a:tcPr/>
                </a:tc>
              </a:tr>
            </a:tbl>
          </a:graphicData>
        </a:graphic>
      </p:graphicFrame>
    </p:spTree>
    <p:extLst>
      <p:ext uri="{BB962C8B-B14F-4D97-AF65-F5344CB8AC3E}">
        <p14:creationId xmlns:p14="http://schemas.microsoft.com/office/powerpoint/2010/main" val="131137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The Pedagogy Andragogy </a:t>
            </a:r>
            <a:r>
              <a:rPr lang="en-IN" b="1" dirty="0" err="1"/>
              <a:t>Heutagogy</a:t>
            </a:r>
            <a:r>
              <a:rPr lang="en-IN" b="1" dirty="0"/>
              <a:t> Continuum PAH Continuum</a:t>
            </a:r>
          </a:p>
        </p:txBody>
      </p:sp>
      <p:sp>
        <p:nvSpPr>
          <p:cNvPr id="3" name="Content Placeholder 2"/>
          <p:cNvSpPr>
            <a:spLocks noGrp="1"/>
          </p:cNvSpPr>
          <p:nvPr>
            <p:ph sz="quarter" idx="1"/>
          </p:nvPr>
        </p:nvSpPr>
        <p:spPr/>
        <p:txBody>
          <a:bodyPr>
            <a:normAutofit/>
          </a:bodyPr>
          <a:lstStyle/>
          <a:p>
            <a:pPr marL="0" indent="0" algn="just">
              <a:buNone/>
            </a:pPr>
            <a:r>
              <a:rPr lang="en-US" sz="2800" dirty="0">
                <a:latin typeface="Times New Roman" pitchFamily="18" charset="0"/>
                <a:cs typeface="Times New Roman" pitchFamily="18" charset="0"/>
              </a:rPr>
              <a:t>Pedagogy: Start with a known subject, the delivery of which a teacher is confident with</a:t>
            </a:r>
            <a:r>
              <a:rPr lang="en-US" sz="2800" dirty="0" smtClean="0">
                <a:latin typeface="Times New Roman" pitchFamily="18" charset="0"/>
                <a:cs typeface="Times New Roman" pitchFamily="18" charset="0"/>
              </a:rPr>
              <a:t>.</a:t>
            </a:r>
          </a:p>
          <a:p>
            <a:pPr marL="0" indent="0" algn="just">
              <a:buNone/>
            </a:pPr>
            <a:endParaRPr lang="en-US" sz="2800" dirty="0">
              <a:latin typeface="Times New Roman" pitchFamily="18" charset="0"/>
              <a:cs typeface="Times New Roman" pitchFamily="18" charset="0"/>
            </a:endParaRPr>
          </a:p>
          <a:p>
            <a:pPr marL="0" indent="0" algn="just">
              <a:buNone/>
            </a:pPr>
            <a:r>
              <a:rPr lang="en-US" sz="2800" dirty="0" smtClean="0">
                <a:latin typeface="Times New Roman" pitchFamily="18" charset="0"/>
                <a:cs typeface="Times New Roman" pitchFamily="18" charset="0"/>
              </a:rPr>
              <a:t>Andragogy</a:t>
            </a:r>
            <a:r>
              <a:rPr lang="en-US" sz="2800" dirty="0">
                <a:latin typeface="Times New Roman" pitchFamily="18" charset="0"/>
                <a:cs typeface="Times New Roman" pitchFamily="18" charset="0"/>
              </a:rPr>
              <a:t>: Negotiate with the learners how they might study that subject in ways that motivate them</a:t>
            </a:r>
            <a:r>
              <a:rPr lang="en-US" sz="2800" dirty="0" smtClean="0">
                <a:latin typeface="Times New Roman" pitchFamily="18" charset="0"/>
                <a:cs typeface="Times New Roman" pitchFamily="18" charset="0"/>
              </a:rPr>
              <a:t>.</a:t>
            </a:r>
          </a:p>
          <a:p>
            <a:pPr marL="0" indent="0" algn="just">
              <a:buNone/>
            </a:pPr>
            <a:endParaRPr lang="en-US" sz="2800" dirty="0">
              <a:latin typeface="Times New Roman" pitchFamily="18" charset="0"/>
              <a:cs typeface="Times New Roman" pitchFamily="18" charset="0"/>
            </a:endParaRPr>
          </a:p>
          <a:p>
            <a:pPr marL="0" indent="0" algn="just">
              <a:buNone/>
            </a:pPr>
            <a:r>
              <a:rPr lang="en-US" sz="2800" dirty="0" err="1" smtClean="0">
                <a:latin typeface="Times New Roman" pitchFamily="18" charset="0"/>
                <a:cs typeface="Times New Roman" pitchFamily="18" charset="0"/>
              </a:rPr>
              <a:t>Heutagogy</a:t>
            </a:r>
            <a:r>
              <a:rPr lang="en-US" sz="2800" dirty="0">
                <a:latin typeface="Times New Roman" pitchFamily="18" charset="0"/>
                <a:cs typeface="Times New Roman" pitchFamily="18" charset="0"/>
              </a:rPr>
              <a:t>: Offer creative ways in which they might express what they have learned</a:t>
            </a:r>
            <a:endParaRPr lang="en-IN" sz="2800" dirty="0">
              <a:latin typeface="Times New Roman" pitchFamily="18" charset="0"/>
              <a:cs typeface="Times New Roman" pitchFamily="18" charset="0"/>
            </a:endParaRPr>
          </a:p>
        </p:txBody>
      </p:sp>
    </p:spTree>
    <p:extLst>
      <p:ext uri="{BB962C8B-B14F-4D97-AF65-F5344CB8AC3E}">
        <p14:creationId xmlns:p14="http://schemas.microsoft.com/office/powerpoint/2010/main" val="4050122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Principles of </a:t>
            </a:r>
            <a:r>
              <a:rPr lang="en-US" sz="3600" b="1" dirty="0" err="1" smtClean="0"/>
              <a:t>Heutagogy</a:t>
            </a:r>
            <a:endParaRPr lang="en-IN" sz="3600" b="1" dirty="0"/>
          </a:p>
        </p:txBody>
      </p:sp>
      <p:sp>
        <p:nvSpPr>
          <p:cNvPr id="3" name="Content Placeholder 2"/>
          <p:cNvSpPr>
            <a:spLocks noGrp="1"/>
          </p:cNvSpPr>
          <p:nvPr>
            <p:ph sz="quarter" idx="1"/>
          </p:nvPr>
        </p:nvSpPr>
        <p:spPr/>
        <p:txBody>
          <a:bodyPr/>
          <a:lstStyle/>
          <a:p>
            <a:r>
              <a:rPr lang="en-US" dirty="0"/>
              <a:t>Recognize that learning is </a:t>
            </a:r>
            <a:r>
              <a:rPr lang="en-US" dirty="0" smtClean="0"/>
              <a:t>non-linear.</a:t>
            </a:r>
          </a:p>
          <a:p>
            <a:r>
              <a:rPr lang="en-US" dirty="0" smtClean="0"/>
              <a:t> </a:t>
            </a:r>
            <a:r>
              <a:rPr lang="en-US" dirty="0"/>
              <a:t>Individualize learning as much as </a:t>
            </a:r>
            <a:r>
              <a:rPr lang="en-US" dirty="0" smtClean="0"/>
              <a:t>possible.</a:t>
            </a:r>
          </a:p>
          <a:p>
            <a:r>
              <a:rPr lang="en-US" dirty="0" smtClean="0"/>
              <a:t> </a:t>
            </a:r>
            <a:r>
              <a:rPr lang="en-US" dirty="0"/>
              <a:t>Provide flexible or negotiated </a:t>
            </a:r>
            <a:r>
              <a:rPr lang="en-US" dirty="0" smtClean="0"/>
              <a:t>assessment.</a:t>
            </a:r>
          </a:p>
          <a:p>
            <a:r>
              <a:rPr lang="en-US" dirty="0"/>
              <a:t>Use experiential learning </a:t>
            </a:r>
            <a:r>
              <a:rPr lang="en-US" dirty="0" smtClean="0"/>
              <a:t>techniques.</a:t>
            </a:r>
          </a:p>
          <a:p>
            <a:r>
              <a:rPr lang="en-US" dirty="0" smtClean="0"/>
              <a:t> </a:t>
            </a:r>
            <a:r>
              <a:rPr lang="en-US" dirty="0"/>
              <a:t>Facilitate collaborative </a:t>
            </a:r>
            <a:r>
              <a:rPr lang="en-US" dirty="0" smtClean="0"/>
              <a:t>learning.</a:t>
            </a:r>
          </a:p>
          <a:p>
            <a:r>
              <a:rPr lang="en-US" dirty="0"/>
              <a:t>Provide lots of resources and let the learner </a:t>
            </a:r>
            <a:r>
              <a:rPr lang="en-US" dirty="0" smtClean="0"/>
              <a:t>explore.</a:t>
            </a:r>
          </a:p>
          <a:p>
            <a:r>
              <a:rPr lang="en-US" dirty="0"/>
              <a:t>Differentiate between knowledge and skill acquisition (competencies) and deep </a:t>
            </a:r>
            <a:r>
              <a:rPr lang="en-US" dirty="0" smtClean="0"/>
              <a:t>Learning.</a:t>
            </a:r>
          </a:p>
          <a:p>
            <a:r>
              <a:rPr lang="en-US" dirty="0"/>
              <a:t>Have confidence in the </a:t>
            </a:r>
            <a:r>
              <a:rPr lang="en-US" dirty="0" smtClean="0"/>
              <a:t>learner.</a:t>
            </a:r>
            <a:endParaRPr lang="en-IN" dirty="0"/>
          </a:p>
        </p:txBody>
      </p:sp>
    </p:spTree>
    <p:extLst>
      <p:ext uri="{BB962C8B-B14F-4D97-AF65-F5344CB8AC3E}">
        <p14:creationId xmlns:p14="http://schemas.microsoft.com/office/powerpoint/2010/main" val="856120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normAutofit/>
          </a:bodyPr>
          <a:lstStyle/>
          <a:p>
            <a:pPr algn="ctr"/>
            <a:r>
              <a:rPr lang="en-US" sz="4000" b="1" dirty="0"/>
              <a:t>Critical pedagogy</a:t>
            </a:r>
            <a:endParaRPr lang="en-IN" sz="4000" b="1" dirty="0"/>
          </a:p>
        </p:txBody>
      </p:sp>
      <p:sp>
        <p:nvSpPr>
          <p:cNvPr id="3" name="Content Placeholder 2"/>
          <p:cNvSpPr>
            <a:spLocks noGrp="1"/>
          </p:cNvSpPr>
          <p:nvPr>
            <p:ph sz="quarter" idx="1"/>
          </p:nvPr>
        </p:nvSpPr>
        <p:spPr>
          <a:xfrm>
            <a:off x="457200" y="1196752"/>
            <a:ext cx="7467600" cy="5277200"/>
          </a:xfrm>
        </p:spPr>
        <p:txBody>
          <a:bodyPr/>
          <a:lstStyle/>
          <a:p>
            <a:pPr marL="0" indent="0" algn="just">
              <a:buNone/>
            </a:pPr>
            <a:r>
              <a:rPr lang="en-US" dirty="0" smtClean="0"/>
              <a:t> </a:t>
            </a:r>
            <a:r>
              <a:rPr lang="en-US" b="1" dirty="0" smtClean="0"/>
              <a:t>Meaning:</a:t>
            </a:r>
            <a:r>
              <a:rPr lang="en-US" dirty="0" smtClean="0"/>
              <a:t> Critical </a:t>
            </a:r>
            <a:r>
              <a:rPr lang="en-US" dirty="0"/>
              <a:t>pedagogy is a philosophy of education and social movement that developed and applied concepts from critical theory and related traditions to the field of education and the study of </a:t>
            </a:r>
            <a:r>
              <a:rPr lang="en-US" dirty="0" smtClean="0"/>
              <a:t>culture.</a:t>
            </a:r>
          </a:p>
          <a:p>
            <a:pPr marL="0" indent="0" algn="just">
              <a:buNone/>
            </a:pPr>
            <a:r>
              <a:rPr lang="en-US" b="1" dirty="0" smtClean="0"/>
              <a:t>Implication of Critical Pedagogy:</a:t>
            </a:r>
          </a:p>
          <a:p>
            <a:pPr algn="just">
              <a:buFont typeface="Wingdings" pitchFamily="2" charset="2"/>
              <a:buChar char="ü"/>
            </a:pPr>
            <a:r>
              <a:rPr lang="en-US" dirty="0" smtClean="0"/>
              <a:t>Challenge yourself</a:t>
            </a:r>
          </a:p>
          <a:p>
            <a:pPr algn="just">
              <a:buFont typeface="Wingdings" pitchFamily="2" charset="2"/>
              <a:buChar char="ü"/>
            </a:pPr>
            <a:r>
              <a:rPr lang="en-US" dirty="0" smtClean="0"/>
              <a:t>Change the classroom dynamic</a:t>
            </a:r>
          </a:p>
          <a:p>
            <a:pPr algn="just">
              <a:buFont typeface="Wingdings" pitchFamily="2" charset="2"/>
              <a:buChar char="ü"/>
            </a:pPr>
            <a:r>
              <a:rPr lang="en-US" dirty="0" smtClean="0"/>
              <a:t>Present alternative views</a:t>
            </a:r>
          </a:p>
          <a:p>
            <a:pPr algn="just">
              <a:buFont typeface="Wingdings" pitchFamily="2" charset="2"/>
              <a:buChar char="ü"/>
            </a:pPr>
            <a:r>
              <a:rPr lang="en-US" dirty="0" smtClean="0"/>
              <a:t>Change your assessments</a:t>
            </a:r>
          </a:p>
          <a:p>
            <a:pPr algn="just">
              <a:buFont typeface="Wingdings" pitchFamily="2" charset="2"/>
              <a:buChar char="ü"/>
            </a:pPr>
            <a:r>
              <a:rPr lang="en-US" dirty="0" smtClean="0"/>
              <a:t>Encourage activism</a:t>
            </a:r>
          </a:p>
          <a:p>
            <a:pPr marL="0" indent="0" algn="just">
              <a:buNone/>
            </a:pPr>
            <a:endParaRPr lang="en-IN" b="1" dirty="0"/>
          </a:p>
        </p:txBody>
      </p:sp>
    </p:spTree>
    <p:extLst>
      <p:ext uri="{BB962C8B-B14F-4D97-AF65-F5344CB8AC3E}">
        <p14:creationId xmlns:p14="http://schemas.microsoft.com/office/powerpoint/2010/main" val="1035458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5240" cy="1143000"/>
          </a:xfrm>
        </p:spPr>
        <p:txBody>
          <a:bodyPr/>
          <a:lstStyle/>
          <a:p>
            <a:r>
              <a:rPr lang="en-US" b="1" dirty="0" smtClean="0"/>
              <a:t>Foster common Techniques through critical pedagogy</a:t>
            </a:r>
            <a:endParaRPr lang="en-IN" b="1" dirty="0"/>
          </a:p>
        </p:txBody>
      </p:sp>
      <p:sp>
        <p:nvSpPr>
          <p:cNvPr id="3" name="Content Placeholder 2"/>
          <p:cNvSpPr>
            <a:spLocks noGrp="1"/>
          </p:cNvSpPr>
          <p:nvPr>
            <p:ph sz="quarter" idx="1"/>
          </p:nvPr>
        </p:nvSpPr>
        <p:spPr/>
        <p:txBody>
          <a:bodyPr>
            <a:normAutofit fontScale="85000" lnSpcReduction="20000"/>
          </a:bodyPr>
          <a:lstStyle/>
          <a:p>
            <a:r>
              <a:rPr lang="en-US" dirty="0" smtClean="0">
                <a:latin typeface="Times New Roman" pitchFamily="18" charset="0"/>
                <a:cs typeface="Times New Roman" pitchFamily="18" charset="0"/>
              </a:rPr>
              <a:t>Reading</a:t>
            </a:r>
          </a:p>
          <a:p>
            <a:r>
              <a:rPr lang="en-US" dirty="0" smtClean="0">
                <a:latin typeface="Times New Roman" pitchFamily="18" charset="0"/>
                <a:cs typeface="Times New Roman" pitchFamily="18" charset="0"/>
              </a:rPr>
              <a:t>Questioning ( student )</a:t>
            </a:r>
          </a:p>
          <a:p>
            <a:r>
              <a:rPr lang="en-US" dirty="0" smtClean="0">
                <a:latin typeface="Times New Roman" pitchFamily="18" charset="0"/>
                <a:cs typeface="Times New Roman" pitchFamily="18" charset="0"/>
              </a:rPr>
              <a:t>Questioning ( Teacher)</a:t>
            </a:r>
          </a:p>
          <a:p>
            <a:r>
              <a:rPr lang="en-US" dirty="0" smtClean="0">
                <a:latin typeface="Times New Roman" pitchFamily="18" charset="0"/>
                <a:cs typeface="Times New Roman" pitchFamily="18" charset="0"/>
              </a:rPr>
              <a:t>Argumentative essays</a:t>
            </a:r>
          </a:p>
          <a:p>
            <a:r>
              <a:rPr lang="en-US" dirty="0" smtClean="0">
                <a:latin typeface="Times New Roman" pitchFamily="18" charset="0"/>
                <a:cs typeface="Times New Roman" pitchFamily="18" charset="0"/>
              </a:rPr>
              <a:t>Discussion </a:t>
            </a:r>
          </a:p>
          <a:p>
            <a:r>
              <a:rPr lang="en-US" dirty="0" smtClean="0">
                <a:latin typeface="Times New Roman" pitchFamily="18" charset="0"/>
                <a:cs typeface="Times New Roman" pitchFamily="18" charset="0"/>
              </a:rPr>
              <a:t>Debate</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Modeling</a:t>
            </a:r>
          </a:p>
          <a:p>
            <a:r>
              <a:rPr lang="en-US" dirty="0" smtClean="0">
                <a:latin typeface="Times New Roman" pitchFamily="18" charset="0"/>
                <a:cs typeface="Times New Roman" pitchFamily="18" charset="0"/>
              </a:rPr>
              <a:t>New Media</a:t>
            </a:r>
          </a:p>
          <a:p>
            <a:r>
              <a:rPr lang="en-US" dirty="0" smtClean="0">
                <a:latin typeface="Times New Roman" pitchFamily="18" charset="0"/>
                <a:cs typeface="Times New Roman" pitchFamily="18" charset="0"/>
              </a:rPr>
              <a:t>Conference</a:t>
            </a:r>
          </a:p>
          <a:p>
            <a:r>
              <a:rPr lang="en-US" dirty="0" smtClean="0">
                <a:latin typeface="Times New Roman" pitchFamily="18" charset="0"/>
                <a:cs typeface="Times New Roman" pitchFamily="18" charset="0"/>
              </a:rPr>
              <a:t>Role playing</a:t>
            </a:r>
          </a:p>
          <a:p>
            <a:r>
              <a:rPr lang="en-US" dirty="0" smtClean="0">
                <a:latin typeface="Times New Roman" pitchFamily="18" charset="0"/>
                <a:cs typeface="Times New Roman" pitchFamily="18" charset="0"/>
              </a:rPr>
              <a:t>Concept maps</a:t>
            </a:r>
          </a:p>
          <a:p>
            <a:r>
              <a:rPr lang="en-US" dirty="0" smtClean="0">
                <a:latin typeface="Times New Roman" pitchFamily="18" charset="0"/>
                <a:cs typeface="Times New Roman" pitchFamily="18" charset="0"/>
              </a:rPr>
              <a:t> written feedback</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Case studies</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thought experiments</a:t>
            </a:r>
          </a:p>
          <a:p>
            <a:endParaRPr lang="en-IN" dirty="0"/>
          </a:p>
        </p:txBody>
      </p:sp>
    </p:spTree>
    <p:extLst>
      <p:ext uri="{BB962C8B-B14F-4D97-AF65-F5344CB8AC3E}">
        <p14:creationId xmlns:p14="http://schemas.microsoft.com/office/powerpoint/2010/main" val="1973906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8058"/>
          </a:xfrm>
        </p:spPr>
        <p:txBody>
          <a:bodyPr>
            <a:normAutofit fontScale="90000"/>
          </a:bodyPr>
          <a:lstStyle/>
          <a:p>
            <a:pPr algn="ctr"/>
            <a:r>
              <a:rPr lang="en-US" b="1" dirty="0"/>
              <a:t>Interaction analysis</a:t>
            </a:r>
            <a:endParaRPr lang="en-IN" b="1" dirty="0"/>
          </a:p>
        </p:txBody>
      </p:sp>
      <p:sp>
        <p:nvSpPr>
          <p:cNvPr id="3" name="Content Placeholder 2"/>
          <p:cNvSpPr>
            <a:spLocks noGrp="1"/>
          </p:cNvSpPr>
          <p:nvPr>
            <p:ph sz="quarter" idx="1"/>
          </p:nvPr>
        </p:nvSpPr>
        <p:spPr>
          <a:xfrm>
            <a:off x="457200" y="836712"/>
            <a:ext cx="7467600" cy="5637240"/>
          </a:xfrm>
        </p:spPr>
        <p:txBody>
          <a:bodyPr>
            <a:normAutofit/>
          </a:bodyPr>
          <a:lstStyle/>
          <a:p>
            <a:pPr algn="just"/>
            <a:r>
              <a:rPr lang="en-US" dirty="0"/>
              <a:t>Interaction analysis is a systematic technique used to observe, record, and evaluate communication, primarily focusing on teacher-student dynamics in educational settings. </a:t>
            </a:r>
            <a:r>
              <a:rPr lang="en-US" dirty="0" smtClean="0"/>
              <a:t>Flanders Interaction </a:t>
            </a:r>
            <a:r>
              <a:rPr lang="en-US" dirty="0"/>
              <a:t>Analysis </a:t>
            </a:r>
            <a:r>
              <a:rPr lang="en-US" dirty="0" smtClean="0"/>
              <a:t>Categories</a:t>
            </a:r>
            <a:r>
              <a:rPr lang="en-US" dirty="0" smtClean="0"/>
              <a:t>.</a:t>
            </a:r>
          </a:p>
          <a:p>
            <a:pPr algn="just"/>
            <a:r>
              <a:rPr lang="en-US" dirty="0"/>
              <a:t>System of Interaction Analysis </a:t>
            </a:r>
            <a:endParaRPr lang="en-US" dirty="0" smtClean="0"/>
          </a:p>
          <a:p>
            <a:pPr lvl="1" algn="just">
              <a:buFont typeface="Wingdings" pitchFamily="2" charset="2"/>
              <a:buChar char="Ø"/>
            </a:pPr>
            <a:r>
              <a:rPr lang="en-US" dirty="0" smtClean="0"/>
              <a:t>Method </a:t>
            </a:r>
            <a:r>
              <a:rPr lang="en-US" dirty="0"/>
              <a:t>to study classroom interaction </a:t>
            </a:r>
            <a:endParaRPr lang="en-US" dirty="0" smtClean="0"/>
          </a:p>
          <a:p>
            <a:pPr lvl="1" algn="just">
              <a:buFont typeface="Wingdings" pitchFamily="2" charset="2"/>
              <a:buChar char="Ø"/>
            </a:pPr>
            <a:r>
              <a:rPr lang="en-US" dirty="0" smtClean="0"/>
              <a:t>Observes </a:t>
            </a:r>
            <a:r>
              <a:rPr lang="en-US" dirty="0"/>
              <a:t>teacher and student behavior </a:t>
            </a:r>
            <a:endParaRPr lang="en-US" dirty="0" smtClean="0"/>
          </a:p>
          <a:p>
            <a:pPr lvl="1" algn="just">
              <a:buFont typeface="Wingdings" pitchFamily="2" charset="2"/>
              <a:buChar char="Ø"/>
            </a:pPr>
            <a:r>
              <a:rPr lang="en-US" dirty="0" smtClean="0"/>
              <a:t>Records </a:t>
            </a:r>
            <a:r>
              <a:rPr lang="en-US" dirty="0"/>
              <a:t>classroom events </a:t>
            </a:r>
            <a:endParaRPr lang="en-US" dirty="0" smtClean="0"/>
          </a:p>
          <a:p>
            <a:pPr lvl="1" algn="just">
              <a:buFont typeface="Wingdings" pitchFamily="2" charset="2"/>
              <a:buChar char="Ø"/>
            </a:pPr>
            <a:r>
              <a:rPr lang="en-US" dirty="0" smtClean="0"/>
              <a:t>Measures </a:t>
            </a:r>
            <a:r>
              <a:rPr lang="en-US" dirty="0"/>
              <a:t>teaching effectiveness </a:t>
            </a:r>
            <a:endParaRPr lang="en-US" dirty="0" smtClean="0"/>
          </a:p>
          <a:p>
            <a:pPr lvl="1" algn="just">
              <a:buFont typeface="Wingdings" pitchFamily="2" charset="2"/>
              <a:buChar char="Ø"/>
            </a:pPr>
            <a:r>
              <a:rPr lang="en-US" dirty="0" smtClean="0"/>
              <a:t>Improves </a:t>
            </a:r>
            <a:r>
              <a:rPr lang="en-US" dirty="0"/>
              <a:t>teaching methods </a:t>
            </a:r>
            <a:endParaRPr lang="en-US" dirty="0" smtClean="0"/>
          </a:p>
          <a:p>
            <a:pPr lvl="1" algn="just">
              <a:buFont typeface="Wingdings" pitchFamily="2" charset="2"/>
              <a:buChar char="Ø"/>
            </a:pPr>
            <a:r>
              <a:rPr lang="en-US" dirty="0" smtClean="0"/>
              <a:t>Helps </a:t>
            </a:r>
            <a:r>
              <a:rPr lang="en-US" dirty="0"/>
              <a:t>classroom </a:t>
            </a:r>
            <a:r>
              <a:rPr lang="en-US" dirty="0" smtClean="0"/>
              <a:t>management</a:t>
            </a:r>
            <a:endParaRPr lang="en-US" dirty="0" smtClean="0"/>
          </a:p>
        </p:txBody>
      </p:sp>
    </p:spTree>
    <p:extLst>
      <p:ext uri="{BB962C8B-B14F-4D97-AF65-F5344CB8AC3E}">
        <p14:creationId xmlns:p14="http://schemas.microsoft.com/office/powerpoint/2010/main" val="2865682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lstStyle/>
          <a:p>
            <a:pPr algn="ctr"/>
            <a:r>
              <a:rPr lang="en-US" b="1" dirty="0"/>
              <a:t>Interaction analysis</a:t>
            </a:r>
            <a:endParaRPr lang="en-IN" dirty="0"/>
          </a:p>
        </p:txBody>
      </p:sp>
      <p:sp>
        <p:nvSpPr>
          <p:cNvPr id="3" name="Content Placeholder 2"/>
          <p:cNvSpPr>
            <a:spLocks noGrp="1"/>
          </p:cNvSpPr>
          <p:nvPr>
            <p:ph sz="quarter" idx="1"/>
          </p:nvPr>
        </p:nvSpPr>
        <p:spPr/>
        <p:txBody>
          <a:bodyPr/>
          <a:lstStyle/>
          <a:p>
            <a:pPr marL="0" indent="0" algn="just">
              <a:buNone/>
            </a:pPr>
            <a:r>
              <a:rPr lang="en-US" b="1" dirty="0"/>
              <a:t>Assumption of interaction analysis:</a:t>
            </a:r>
          </a:p>
          <a:p>
            <a:pPr algn="just">
              <a:buFont typeface="Wingdings" pitchFamily="2" charset="2"/>
              <a:buChar char="ü"/>
            </a:pPr>
            <a:r>
              <a:rPr lang="en-US" dirty="0"/>
              <a:t>Predominance of verbal communication</a:t>
            </a:r>
          </a:p>
          <a:p>
            <a:pPr algn="just">
              <a:buFont typeface="Wingdings" pitchFamily="2" charset="2"/>
              <a:buChar char="ü"/>
            </a:pPr>
            <a:r>
              <a:rPr lang="en-US" dirty="0"/>
              <a:t>Higher reliability of verbal behavior</a:t>
            </a:r>
          </a:p>
          <a:p>
            <a:pPr algn="just">
              <a:buFont typeface="Wingdings" pitchFamily="2" charset="2"/>
              <a:buChar char="ü"/>
            </a:pPr>
            <a:r>
              <a:rPr lang="en-US" dirty="0"/>
              <a:t>Consistency of verbal statements</a:t>
            </a:r>
          </a:p>
          <a:p>
            <a:pPr algn="just">
              <a:buFont typeface="Wingdings" pitchFamily="2" charset="2"/>
              <a:buChar char="ü"/>
            </a:pPr>
            <a:r>
              <a:rPr lang="en-US" dirty="0"/>
              <a:t>Teacher's influence</a:t>
            </a:r>
          </a:p>
          <a:p>
            <a:pPr algn="just">
              <a:buFont typeface="Wingdings" pitchFamily="2" charset="2"/>
              <a:buChar char="ü"/>
            </a:pPr>
            <a:r>
              <a:rPr lang="en-US" dirty="0"/>
              <a:t>Relation between student and teacher</a:t>
            </a:r>
          </a:p>
          <a:p>
            <a:pPr algn="just">
              <a:buFont typeface="Wingdings" pitchFamily="2" charset="2"/>
              <a:buChar char="ü"/>
            </a:pPr>
            <a:r>
              <a:rPr lang="en-US" dirty="0"/>
              <a:t>Relation between social climate and productivity</a:t>
            </a:r>
          </a:p>
          <a:p>
            <a:pPr algn="just">
              <a:buFont typeface="Wingdings" pitchFamily="2" charset="2"/>
              <a:buChar char="ü"/>
            </a:pPr>
            <a:r>
              <a:rPr lang="en-US" dirty="0"/>
              <a:t>Relation between classroom climate and learning</a:t>
            </a:r>
          </a:p>
          <a:p>
            <a:pPr algn="just">
              <a:buFont typeface="Wingdings" pitchFamily="2" charset="2"/>
              <a:buChar char="ü"/>
            </a:pPr>
            <a:r>
              <a:rPr lang="en-US" dirty="0"/>
              <a:t>Use of observational technique</a:t>
            </a:r>
          </a:p>
          <a:p>
            <a:pPr algn="just">
              <a:buFont typeface="Wingdings" pitchFamily="2" charset="2"/>
              <a:buChar char="ü"/>
            </a:pPr>
            <a:r>
              <a:rPr lang="en-US" dirty="0"/>
              <a:t>Role of feedback</a:t>
            </a:r>
            <a:endParaRPr lang="en-IN" dirty="0"/>
          </a:p>
          <a:p>
            <a:endParaRPr lang="en-IN" dirty="0"/>
          </a:p>
        </p:txBody>
      </p:sp>
    </p:spTree>
    <p:extLst>
      <p:ext uri="{BB962C8B-B14F-4D97-AF65-F5344CB8AC3E}">
        <p14:creationId xmlns:p14="http://schemas.microsoft.com/office/powerpoint/2010/main" val="4225158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8064896"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435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normAutofit fontScale="90000"/>
          </a:bodyPr>
          <a:lstStyle/>
          <a:p>
            <a:pPr algn="ctr"/>
            <a:r>
              <a:rPr lang="en-US" b="1" dirty="0" smtClean="0"/>
              <a:t>FIAC ( Flanders Interaction Analysis Categories</a:t>
            </a:r>
            <a:endParaRPr lang="en-IN" b="1" dirty="0"/>
          </a:p>
        </p:txBody>
      </p:sp>
      <p:sp>
        <p:nvSpPr>
          <p:cNvPr id="3" name="Content Placeholder 2"/>
          <p:cNvSpPr>
            <a:spLocks noGrp="1"/>
          </p:cNvSpPr>
          <p:nvPr>
            <p:ph sz="quarter" idx="1"/>
          </p:nvPr>
        </p:nvSpPr>
        <p:spPr>
          <a:xfrm>
            <a:off x="457200" y="1052736"/>
            <a:ext cx="8003232" cy="5421216"/>
          </a:xfrm>
        </p:spPr>
        <p:txBody>
          <a:bodyPr>
            <a:noAutofit/>
          </a:bodyPr>
          <a:lstStyle/>
          <a:p>
            <a:pPr marL="0" indent="0" algn="just">
              <a:buNone/>
            </a:pPr>
            <a:r>
              <a:rPr lang="en-US" b="1" dirty="0" smtClean="0">
                <a:latin typeface="Times New Roman" pitchFamily="18" charset="0"/>
                <a:cs typeface="Times New Roman" pitchFamily="18" charset="0"/>
              </a:rPr>
              <a:t>1. Accepting </a:t>
            </a:r>
            <a:r>
              <a:rPr lang="en-US" b="1" dirty="0">
                <a:latin typeface="Times New Roman" pitchFamily="18" charset="0"/>
                <a:cs typeface="Times New Roman" pitchFamily="18" charset="0"/>
              </a:rPr>
              <a:t>feeling: </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category involves the interpretation or advancement of ideas presented by the students. </a:t>
            </a:r>
            <a:endParaRPr lang="en-US" dirty="0" smtClean="0">
              <a:latin typeface="Times New Roman" pitchFamily="18" charset="0"/>
              <a:cs typeface="Times New Roman" pitchFamily="18" charset="0"/>
            </a:endParaRPr>
          </a:p>
          <a:p>
            <a:pPr marL="0" indent="0" algn="just">
              <a:buNone/>
            </a:pPr>
            <a:r>
              <a:rPr lang="en-US" b="1" dirty="0" smtClean="0">
                <a:latin typeface="Times New Roman" pitchFamily="18" charset="0"/>
                <a:cs typeface="Times New Roman" pitchFamily="18" charset="0"/>
              </a:rPr>
              <a:t>2</a:t>
            </a:r>
            <a:r>
              <a:rPr lang="en-US" b="1" dirty="0">
                <a:latin typeface="Times New Roman" pitchFamily="18" charset="0"/>
                <a:cs typeface="Times New Roman" pitchFamily="18" charset="0"/>
              </a:rPr>
              <a:t>. Praises: </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instructor </a:t>
            </a:r>
            <a:r>
              <a:rPr lang="en-US" dirty="0" err="1">
                <a:latin typeface="Times New Roman" pitchFamily="18" charset="0"/>
                <a:cs typeface="Times New Roman" pitchFamily="18" charset="0"/>
              </a:rPr>
              <a:t>honours</a:t>
            </a:r>
            <a:r>
              <a:rPr lang="en-US" dirty="0">
                <a:latin typeface="Times New Roman" pitchFamily="18" charset="0"/>
                <a:cs typeface="Times New Roman" pitchFamily="18" charset="0"/>
              </a:rPr>
              <a:t> the action or </a:t>
            </a:r>
            <a:r>
              <a:rPr lang="en-US" dirty="0" err="1">
                <a:latin typeface="Times New Roman" pitchFamily="18" charset="0"/>
                <a:cs typeface="Times New Roman" pitchFamily="18" charset="0"/>
              </a:rPr>
              <a:t>behaviour</a:t>
            </a:r>
            <a:r>
              <a:rPr lang="en-US" dirty="0">
                <a:latin typeface="Times New Roman" pitchFamily="18" charset="0"/>
                <a:cs typeface="Times New Roman" pitchFamily="18" charset="0"/>
              </a:rPr>
              <a:t> of the students in this group. Smiling, jokes, nodding, </a:t>
            </a:r>
            <a:r>
              <a:rPr lang="en-US" dirty="0" smtClean="0">
                <a:latin typeface="Times New Roman" pitchFamily="18" charset="0"/>
                <a:cs typeface="Times New Roman" pitchFamily="18" charset="0"/>
              </a:rPr>
              <a:t>'yes</a:t>
            </a:r>
            <a:r>
              <a:rPr lang="en-US" dirty="0">
                <a:latin typeface="Times New Roman" pitchFamily="18" charset="0"/>
                <a:cs typeface="Times New Roman" pitchFamily="18" charset="0"/>
              </a:rPr>
              <a:t>,'' Nice' and </a:t>
            </a:r>
            <a:r>
              <a:rPr lang="en-US" dirty="0" smtClean="0">
                <a:latin typeface="Times New Roman" pitchFamily="18" charset="0"/>
                <a:cs typeface="Times New Roman" pitchFamily="18" charset="0"/>
              </a:rPr>
              <a:t>'fine‘</a:t>
            </a:r>
            <a:endParaRPr lang="en-US" dirty="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3</a:t>
            </a:r>
            <a:r>
              <a:rPr lang="en-US" b="1" dirty="0">
                <a:latin typeface="Times New Roman" pitchFamily="18" charset="0"/>
                <a:cs typeface="Times New Roman" pitchFamily="18" charset="0"/>
              </a:rPr>
              <a:t>. Use Student </a:t>
            </a:r>
            <a:r>
              <a:rPr lang="en-US" b="1" dirty="0" smtClean="0">
                <a:latin typeface="Times New Roman" pitchFamily="18" charset="0"/>
                <a:cs typeface="Times New Roman" pitchFamily="18" charset="0"/>
              </a:rPr>
              <a:t>Ideas:- </a:t>
            </a:r>
            <a:r>
              <a:rPr lang="en-US" dirty="0" smtClean="0">
                <a:latin typeface="Times New Roman" pitchFamily="18" charset="0"/>
                <a:cs typeface="Times New Roman" pitchFamily="18" charset="0"/>
              </a:rPr>
              <a:t>Clarification </a:t>
            </a:r>
            <a:r>
              <a:rPr lang="en-US" dirty="0">
                <a:latin typeface="Times New Roman" pitchFamily="18" charset="0"/>
                <a:cs typeface="Times New Roman" pitchFamily="18" charset="0"/>
              </a:rPr>
              <a:t>or the development of ideas as presented by the students is included in this group. </a:t>
            </a:r>
          </a:p>
          <a:p>
            <a:pPr marL="0" indent="0" algn="just">
              <a:buNone/>
            </a:pPr>
            <a:r>
              <a:rPr lang="en-US" b="1" dirty="0">
                <a:latin typeface="Times New Roman" pitchFamily="18" charset="0"/>
                <a:cs typeface="Times New Roman" pitchFamily="18" charset="0"/>
              </a:rPr>
              <a:t>4. Asking Questions</a:t>
            </a:r>
            <a:r>
              <a:rPr lang="en-US" b="1" dirty="0" smtClean="0">
                <a:latin typeface="Times New Roman" pitchFamily="18" charset="0"/>
                <a:cs typeface="Times New Roman" pitchFamily="18" charset="0"/>
              </a:rPr>
              <a:t>:-</a:t>
            </a:r>
            <a:r>
              <a:rPr lang="en-US" b="1" dirty="0">
                <a:latin typeface="Times New Roman" pitchFamily="18" charset="0"/>
                <a:cs typeface="Times New Roman" pitchFamily="18" charset="0"/>
              </a:rPr>
              <a:t> </a:t>
            </a: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this category an instructor asks questions about content or procedure in order for a student to </a:t>
            </a:r>
            <a:r>
              <a:rPr lang="en-US" dirty="0" smtClean="0">
                <a:latin typeface="Times New Roman" pitchFamily="18" charset="0"/>
                <a:cs typeface="Times New Roman" pitchFamily="18" charset="0"/>
              </a:rPr>
              <a:t>respond</a:t>
            </a:r>
          </a:p>
          <a:p>
            <a:pPr marL="0" indent="0" algn="just">
              <a:buNone/>
            </a:pPr>
            <a:r>
              <a:rPr lang="en-US" b="1" dirty="0" smtClean="0">
                <a:latin typeface="Times New Roman" pitchFamily="18" charset="0"/>
                <a:cs typeface="Times New Roman" pitchFamily="18" charset="0"/>
              </a:rPr>
              <a:t>5</a:t>
            </a:r>
            <a:r>
              <a:rPr lang="en-US" b="1" dirty="0">
                <a:latin typeface="Times New Roman" pitchFamily="18" charset="0"/>
                <a:cs typeface="Times New Roman" pitchFamily="18" charset="0"/>
              </a:rPr>
              <a:t>. Lecturing: </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this group, an instructor discusses the facts or opinions about the material or process. </a:t>
            </a:r>
          </a:p>
        </p:txBody>
      </p:sp>
    </p:spTree>
    <p:extLst>
      <p:ext uri="{BB962C8B-B14F-4D97-AF65-F5344CB8AC3E}">
        <p14:creationId xmlns:p14="http://schemas.microsoft.com/office/powerpoint/2010/main" val="4132923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700" b="1" dirty="0">
                <a:solidFill>
                  <a:srgbClr val="FF0000"/>
                </a:solidFill>
              </a:rPr>
              <a:t>FIAC ( Flanders Interaction Analysis Categories</a:t>
            </a:r>
            <a:endParaRPr lang="en-IN" dirty="0">
              <a:solidFill>
                <a:srgbClr val="FF0000"/>
              </a:solidFill>
            </a:endParaRPr>
          </a:p>
        </p:txBody>
      </p:sp>
      <p:sp>
        <p:nvSpPr>
          <p:cNvPr id="3" name="Content Placeholder 2"/>
          <p:cNvSpPr>
            <a:spLocks noGrp="1"/>
          </p:cNvSpPr>
          <p:nvPr>
            <p:ph sz="quarter" idx="1"/>
          </p:nvPr>
        </p:nvSpPr>
        <p:spPr>
          <a:xfrm>
            <a:off x="457200" y="1484784"/>
            <a:ext cx="7467600" cy="4989168"/>
          </a:xfrm>
        </p:spPr>
        <p:txBody>
          <a:bodyPr>
            <a:normAutofit/>
          </a:bodyPr>
          <a:lstStyle/>
          <a:p>
            <a:pPr marL="0" indent="0">
              <a:buNone/>
            </a:pPr>
            <a:r>
              <a:rPr lang="en-US" b="1" dirty="0" smtClean="0"/>
              <a:t>6</a:t>
            </a:r>
            <a:r>
              <a:rPr lang="en-US" b="1" dirty="0"/>
              <a:t>. Giving Directions: </a:t>
            </a:r>
            <a:r>
              <a:rPr lang="en-US" b="1" dirty="0" smtClean="0"/>
              <a:t>- </a:t>
            </a:r>
            <a:r>
              <a:rPr lang="en-US" dirty="0" smtClean="0"/>
              <a:t>In </a:t>
            </a:r>
            <a:r>
              <a:rPr lang="en-US" dirty="0"/>
              <a:t>this type, the teacher offers guidance, directions or directives for students to obey.</a:t>
            </a:r>
          </a:p>
          <a:p>
            <a:pPr marL="0" indent="0">
              <a:buNone/>
            </a:pPr>
            <a:r>
              <a:rPr lang="en-US" b="1" dirty="0"/>
              <a:t>7. </a:t>
            </a:r>
            <a:r>
              <a:rPr lang="en-US" b="1" dirty="0" smtClean="0"/>
              <a:t>Criticizing: -</a:t>
            </a:r>
            <a:r>
              <a:rPr lang="en-US" dirty="0" smtClean="0"/>
              <a:t>This </a:t>
            </a:r>
            <a:r>
              <a:rPr lang="en-US" dirty="0"/>
              <a:t>last category involves breaks, brief silences and intervals of uncertainty in which the listener is unable to understand contact.</a:t>
            </a:r>
          </a:p>
          <a:p>
            <a:pPr marL="0" indent="0">
              <a:buNone/>
            </a:pPr>
            <a:r>
              <a:rPr lang="en-US" b="1" dirty="0"/>
              <a:t>8. Student Talk </a:t>
            </a:r>
            <a:r>
              <a:rPr lang="en-US" b="1" dirty="0" smtClean="0"/>
              <a:t>Response:- </a:t>
            </a:r>
            <a:r>
              <a:rPr lang="en-US" dirty="0" smtClean="0"/>
              <a:t>Talk by pupils in response to the teacher. freedom </a:t>
            </a:r>
            <a:r>
              <a:rPr lang="en-US" dirty="0"/>
              <a:t>to share your ideas</a:t>
            </a:r>
          </a:p>
          <a:p>
            <a:pPr marL="0" indent="0">
              <a:buNone/>
            </a:pPr>
            <a:r>
              <a:rPr lang="en-US" b="1" dirty="0"/>
              <a:t>9. Students Talk Initiation</a:t>
            </a:r>
            <a:r>
              <a:rPr lang="en-US" b="1" dirty="0" smtClean="0"/>
              <a:t>:- </a:t>
            </a:r>
            <a:r>
              <a:rPr lang="en-US" dirty="0" smtClean="0"/>
              <a:t>Talk by pupils, which they initiate. Expressing own ideas</a:t>
            </a:r>
          </a:p>
          <a:p>
            <a:pPr marL="0" indent="0">
              <a:buNone/>
            </a:pPr>
            <a:r>
              <a:rPr lang="en-US" b="1" dirty="0" smtClean="0"/>
              <a:t>10</a:t>
            </a:r>
            <a:r>
              <a:rPr lang="en-US" b="1" dirty="0"/>
              <a:t>. Silence: -</a:t>
            </a:r>
          </a:p>
          <a:p>
            <a:endParaRPr lang="en-IN" dirty="0"/>
          </a:p>
          <a:p>
            <a:endParaRPr lang="en-IN" dirty="0"/>
          </a:p>
        </p:txBody>
      </p:sp>
    </p:spTree>
    <p:extLst>
      <p:ext uri="{BB962C8B-B14F-4D97-AF65-F5344CB8AC3E}">
        <p14:creationId xmlns:p14="http://schemas.microsoft.com/office/powerpoint/2010/main" val="391259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lstStyle/>
          <a:p>
            <a:pPr algn="ctr"/>
            <a:r>
              <a:rPr lang="en-US" b="1" dirty="0" smtClean="0">
                <a:latin typeface="Times New Roman" pitchFamily="18" charset="0"/>
                <a:cs typeface="Times New Roman" pitchFamily="18" charset="0"/>
              </a:rPr>
              <a:t>Meaning of Pedagogy</a:t>
            </a:r>
            <a:endParaRPr lang="en-IN"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412776"/>
            <a:ext cx="7859216" cy="4896544"/>
          </a:xfrm>
        </p:spPr>
        <p:txBody>
          <a:bodyPr>
            <a:normAutofit/>
          </a:bodyPr>
          <a:lstStyle/>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word </a:t>
            </a:r>
            <a:r>
              <a:rPr lang="en-US" dirty="0" smtClean="0">
                <a:latin typeface="Times New Roman" pitchFamily="18" charset="0"/>
                <a:cs typeface="Times New Roman" pitchFamily="18" charset="0"/>
              </a:rPr>
              <a:t>pedagogy</a:t>
            </a:r>
            <a:r>
              <a:rPr lang="en-US" dirty="0">
                <a:latin typeface="Times New Roman" pitchFamily="18" charset="0"/>
                <a:cs typeface="Times New Roman" pitchFamily="18" charset="0"/>
              </a:rPr>
              <a:t> comes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from the Greek word </a:t>
            </a:r>
            <a:r>
              <a:rPr lang="en-US" dirty="0" err="1">
                <a:latin typeface="Times New Roman" pitchFamily="18" charset="0"/>
                <a:cs typeface="Times New Roman" pitchFamily="18" charset="0"/>
              </a:rPr>
              <a:t>paidagogeo</a:t>
            </a:r>
            <a:r>
              <a:rPr lang="en-US" dirty="0">
                <a:latin typeface="Times New Roman" pitchFamily="18" charset="0"/>
                <a:cs typeface="Times New Roman" pitchFamily="18" charset="0"/>
              </a:rPr>
              <a:t>. [Latin </a:t>
            </a:r>
            <a:r>
              <a:rPr lang="en-US" dirty="0" err="1">
                <a:latin typeface="Times New Roman" pitchFamily="18" charset="0"/>
                <a:cs typeface="Times New Roman" pitchFamily="18" charset="0"/>
              </a:rPr>
              <a:t>paedagogia</a:t>
            </a:r>
            <a:r>
              <a:rPr lang="en-US" dirty="0">
                <a:latin typeface="Times New Roman" pitchFamily="18" charset="0"/>
                <a:cs typeface="Times New Roman" pitchFamily="18" charset="0"/>
              </a:rPr>
              <a:t>) in which </a:t>
            </a:r>
            <a:r>
              <a:rPr lang="en-US" dirty="0" err="1">
                <a:latin typeface="Times New Roman" pitchFamily="18" charset="0"/>
                <a:cs typeface="Times New Roman" pitchFamily="18" charset="0"/>
              </a:rPr>
              <a:t>paidos</a:t>
            </a:r>
            <a:r>
              <a:rPr lang="en-US" dirty="0">
                <a:latin typeface="Times New Roman" pitchFamily="18" charset="0"/>
                <a:cs typeface="Times New Roman" pitchFamily="18" charset="0"/>
              </a:rPr>
              <a:t> means "child" and </a:t>
            </a:r>
            <a:r>
              <a:rPr lang="en-US" dirty="0" err="1">
                <a:latin typeface="Times New Roman" pitchFamily="18" charset="0"/>
                <a:cs typeface="Times New Roman" pitchFamily="18" charset="0"/>
              </a:rPr>
              <a:t>agogos</a:t>
            </a:r>
            <a:r>
              <a:rPr lang="en-US" dirty="0">
                <a:latin typeface="Times New Roman" pitchFamily="18" charset="0"/>
                <a:cs typeface="Times New Roman" pitchFamily="18" charset="0"/>
              </a:rPr>
              <a:t> mean "lead": so it means "to lead the child" or "</a:t>
            </a:r>
            <a:r>
              <a:rPr lang="en-US" dirty="0" smtClean="0">
                <a:latin typeface="Times New Roman" pitchFamily="18" charset="0"/>
                <a:cs typeface="Times New Roman" pitchFamily="18" charset="0"/>
              </a:rPr>
              <a:t>to </a:t>
            </a:r>
            <a:r>
              <a:rPr lang="en-US" dirty="0">
                <a:latin typeface="Times New Roman" pitchFamily="18" charset="0"/>
                <a:cs typeface="Times New Roman" pitchFamily="18" charset="0"/>
              </a:rPr>
              <a:t>guide the </a:t>
            </a:r>
            <a:r>
              <a:rPr lang="en-US" dirty="0" smtClean="0">
                <a:latin typeface="Times New Roman" pitchFamily="18" charset="0"/>
                <a:cs typeface="Times New Roman" pitchFamily="18" charset="0"/>
              </a:rPr>
              <a:t>child</a:t>
            </a:r>
            <a:r>
              <a:rPr lang="en-US"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r>
              <a:rPr lang="en-US" dirty="0">
                <a:latin typeface="Times New Roman" pitchFamily="18" charset="0"/>
                <a:cs typeface="Times New Roman" pitchFamily="18" charset="0"/>
              </a:rPr>
              <a:t>Pedagogy refers to educational schools of thought or philosophies regarding how people learn and how teachers should assist in that </a:t>
            </a:r>
            <a:r>
              <a:rPr lang="en-US" dirty="0" smtClean="0">
                <a:latin typeface="Times New Roman" pitchFamily="18" charset="0"/>
                <a:cs typeface="Times New Roman" pitchFamily="18" charset="0"/>
              </a:rPr>
              <a:t>learning</a:t>
            </a:r>
            <a:r>
              <a:rPr lang="en-US"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r>
              <a:rPr lang="en-US" dirty="0">
                <a:latin typeface="Times New Roman" pitchFamily="18" charset="0"/>
                <a:cs typeface="Times New Roman" pitchFamily="18" charset="0"/>
              </a:rPr>
              <a:t>Pedagogy is the science and art of education. </a:t>
            </a:r>
            <a:r>
              <a:rPr lang="en-US" dirty="0" smtClean="0">
                <a:latin typeface="Times New Roman" pitchFamily="18" charset="0"/>
                <a:cs typeface="Times New Roman" pitchFamily="18" charset="0"/>
              </a:rPr>
              <a:t>It means style </a:t>
            </a:r>
            <a:r>
              <a:rPr lang="en-US" dirty="0">
                <a:latin typeface="Times New Roman" pitchFamily="18" charset="0"/>
                <a:cs typeface="Times New Roman" pitchFamily="18" charset="0"/>
              </a:rPr>
              <a:t>and strategies of the teacher's instruction</a:t>
            </a:r>
            <a:r>
              <a:rPr lang="en-US"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endParaRPr lang="en-IN" dirty="0"/>
          </a:p>
        </p:txBody>
      </p:sp>
    </p:spTree>
    <p:extLst>
      <p:ext uri="{BB962C8B-B14F-4D97-AF65-F5344CB8AC3E}">
        <p14:creationId xmlns:p14="http://schemas.microsoft.com/office/powerpoint/2010/main" val="2240597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FIAC ( Flanders Interaction Analysis Categories</a:t>
            </a:r>
            <a:endParaRPr lang="en-IN" dirty="0"/>
          </a:p>
        </p:txBody>
      </p:sp>
      <p:sp>
        <p:nvSpPr>
          <p:cNvPr id="3" name="Content Placeholder 2"/>
          <p:cNvSpPr>
            <a:spLocks noGrp="1"/>
          </p:cNvSpPr>
          <p:nvPr>
            <p:ph sz="quarter" idx="1"/>
          </p:nvPr>
        </p:nvSpPr>
        <p:spPr/>
        <p:txBody>
          <a:bodyPr/>
          <a:lstStyle/>
          <a:p>
            <a:pPr marL="0" indent="0" algn="ctr">
              <a:buNone/>
            </a:pPr>
            <a:r>
              <a:rPr lang="en-US" dirty="0" smtClean="0"/>
              <a:t>Procedure of FIAC</a:t>
            </a:r>
          </a:p>
          <a:p>
            <a:pPr>
              <a:buFont typeface="Wingdings" pitchFamily="2" charset="2"/>
              <a:buChar char="v"/>
            </a:pPr>
            <a:r>
              <a:rPr lang="en-US" dirty="0" smtClean="0"/>
              <a:t>Encoding Process </a:t>
            </a:r>
          </a:p>
          <a:p>
            <a:pPr lvl="1">
              <a:buFont typeface="Wingdings" pitchFamily="2" charset="2"/>
              <a:buChar char="ü"/>
            </a:pPr>
            <a:r>
              <a:rPr lang="en-US" dirty="0" smtClean="0"/>
              <a:t>Memorize the code No.</a:t>
            </a:r>
          </a:p>
          <a:p>
            <a:pPr lvl="1">
              <a:buFont typeface="Wingdings" pitchFamily="2" charset="2"/>
              <a:buChar char="ü"/>
            </a:pPr>
            <a:r>
              <a:rPr lang="en-US" dirty="0" smtClean="0"/>
              <a:t>Place sitting</a:t>
            </a:r>
          </a:p>
          <a:p>
            <a:pPr lvl="1">
              <a:buFont typeface="Wingdings" pitchFamily="2" charset="2"/>
              <a:buChar char="ü"/>
            </a:pPr>
            <a:r>
              <a:rPr lang="en-US" dirty="0" smtClean="0"/>
              <a:t>Recording the category number</a:t>
            </a:r>
          </a:p>
          <a:p>
            <a:pPr>
              <a:buFont typeface="Wingdings" pitchFamily="2" charset="2"/>
              <a:buChar char="v"/>
            </a:pPr>
            <a:r>
              <a:rPr lang="en-US" dirty="0" smtClean="0"/>
              <a:t>Decoding process</a:t>
            </a:r>
          </a:p>
          <a:p>
            <a:pPr>
              <a:buFont typeface="Wingdings" pitchFamily="2" charset="2"/>
              <a:buChar char="ü"/>
            </a:pPr>
            <a:endParaRPr lang="en-US" dirty="0" smtClean="0"/>
          </a:p>
          <a:p>
            <a:pPr lvl="1">
              <a:buFont typeface="Wingdings" pitchFamily="2" charset="2"/>
              <a:buChar char="ü"/>
            </a:pPr>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124744"/>
            <a:ext cx="2809875" cy="530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236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8352928" cy="588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572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48680"/>
            <a:ext cx="7467600" cy="6048672"/>
          </a:xfrm>
        </p:spPr>
        <p:txBody>
          <a:bodyPr>
            <a:normAutofit lnSpcReduction="10000"/>
          </a:bodyPr>
          <a:lstStyle/>
          <a:p>
            <a:pPr marL="0" indent="0" algn="ctr">
              <a:buNone/>
            </a:pPr>
            <a:r>
              <a:rPr lang="en-US" b="1" dirty="0" smtClean="0">
                <a:latin typeface="Times New Roman" pitchFamily="18" charset="0"/>
                <a:cs typeface="Times New Roman" pitchFamily="18" charset="0"/>
              </a:rPr>
              <a:t>INTERPRETATION</a:t>
            </a:r>
            <a:endParaRPr lang="en-US" dirty="0">
              <a:latin typeface="Times New Roman" pitchFamily="18" charset="0"/>
              <a:cs typeface="Times New Roman" pitchFamily="18" charset="0"/>
            </a:endParaRPr>
          </a:p>
          <a:p>
            <a:pPr marL="0" indent="0" algn="just">
              <a:buNone/>
            </a:pPr>
            <a:r>
              <a:rPr lang="en-US" b="1" dirty="0" smtClean="0">
                <a:latin typeface="Times New Roman" pitchFamily="18" charset="0"/>
                <a:cs typeface="Times New Roman" pitchFamily="18" charset="0"/>
              </a:rPr>
              <a:t>Total Teacher </a:t>
            </a:r>
            <a:r>
              <a:rPr lang="en-US" b="1" dirty="0" err="1" smtClean="0">
                <a:latin typeface="Times New Roman" pitchFamily="18" charset="0"/>
                <a:cs typeface="Times New Roman" pitchFamily="18" charset="0"/>
              </a:rPr>
              <a:t>Behaviour</a:t>
            </a:r>
            <a:r>
              <a:rPr lang="en-US" b="1" dirty="0" smtClean="0">
                <a:latin typeface="Times New Roman" pitchFamily="18" charset="0"/>
                <a:cs typeface="Times New Roman" pitchFamily="18" charset="0"/>
              </a:rPr>
              <a:t> (TTB)  Or Teacher Talk(</a:t>
            </a:r>
            <a:r>
              <a:rPr lang="en-US" b="1" dirty="0" err="1" smtClean="0">
                <a:latin typeface="Times New Roman" pitchFamily="18" charset="0"/>
                <a:cs typeface="Times New Roman" pitchFamily="18" charset="0"/>
              </a:rPr>
              <a:t>tt</a:t>
            </a:r>
            <a:r>
              <a:rPr lang="en-US" b="1" dirty="0" smtClean="0">
                <a:latin typeface="Times New Roman" pitchFamily="18" charset="0"/>
                <a:cs typeface="Times New Roman" pitchFamily="18" charset="0"/>
              </a:rPr>
              <a:t>):</a:t>
            </a:r>
            <a:br>
              <a:rPr lang="en-US" b="1" dirty="0" smtClean="0">
                <a:latin typeface="Times New Roman" pitchFamily="18" charset="0"/>
                <a:cs typeface="Times New Roman" pitchFamily="18" charset="0"/>
              </a:rPr>
            </a:br>
            <a:r>
              <a:rPr lang="en-US" dirty="0">
                <a:latin typeface="Times New Roman" pitchFamily="18" charset="0"/>
                <a:cs typeface="Times New Roman" pitchFamily="18" charset="0"/>
              </a:rPr>
              <a:t> </a:t>
            </a:r>
            <a:r>
              <a:rPr lang="en-US" sz="2600" dirty="0">
                <a:latin typeface="Times New Roman" pitchFamily="18" charset="0"/>
                <a:cs typeface="Times New Roman" pitchFamily="18" charset="0"/>
              </a:rPr>
              <a:t>It represent the performance of a teacher in </a:t>
            </a:r>
            <a:r>
              <a:rPr lang="en-US" sz="2600" dirty="0" smtClean="0">
                <a:latin typeface="Times New Roman" pitchFamily="18" charset="0"/>
                <a:cs typeface="Times New Roman" pitchFamily="18" charset="0"/>
              </a:rPr>
              <a:t>terms of </a:t>
            </a:r>
            <a:r>
              <a:rPr lang="en-US" sz="2600" dirty="0">
                <a:latin typeface="Times New Roman" pitchFamily="18" charset="0"/>
                <a:cs typeface="Times New Roman" pitchFamily="18" charset="0"/>
              </a:rPr>
              <a:t>action reflecting the tendency of teacher talk. It can be concluded as below:</a:t>
            </a:r>
            <a:br>
              <a:rPr lang="en-US" sz="2600"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Total of categories 1 to 7</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TT=     </a:t>
            </a:r>
            <a:r>
              <a:rPr lang="en-US" u="sng" dirty="0">
                <a:latin typeface="Times New Roman" pitchFamily="18" charset="0"/>
                <a:cs typeface="Times New Roman" pitchFamily="18" charset="0"/>
              </a:rPr>
              <a:t>                                               </a:t>
            </a:r>
            <a:r>
              <a:rPr lang="en-US" dirty="0">
                <a:latin typeface="Times New Roman" pitchFamily="18" charset="0"/>
                <a:cs typeface="Times New Roman" pitchFamily="18" charset="0"/>
              </a:rPr>
              <a:t> x100</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N</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b="1" u="sng" dirty="0">
                <a:latin typeface="Times New Roman" pitchFamily="18" charset="0"/>
                <a:cs typeface="Times New Roman" pitchFamily="18" charset="0"/>
              </a:rPr>
              <a:t>Indirect Teacher </a:t>
            </a:r>
            <a:r>
              <a:rPr lang="en-US" b="1" u="sng" dirty="0" smtClean="0">
                <a:latin typeface="Times New Roman" pitchFamily="18" charset="0"/>
                <a:cs typeface="Times New Roman" pitchFamily="18" charset="0"/>
              </a:rPr>
              <a:t>Influence /Talk </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(ITT) </a:t>
            </a:r>
          </a:p>
          <a:p>
            <a:pPr marL="0" indent="0">
              <a:buNone/>
            </a:pPr>
            <a:r>
              <a:rPr lang="en-US" b="1" dirty="0">
                <a:latin typeface="Times New Roman" pitchFamily="18" charset="0"/>
                <a:cs typeface="Times New Roman" pitchFamily="18" charset="0"/>
              </a:rPr>
              <a:t>	</a:t>
            </a: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represents the performance of the teacher in terms of his action encouraging and supporting student’s participation:</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Total of categories 1 to 4</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ITT=  </a:t>
            </a:r>
            <a:r>
              <a:rPr lang="en-US" u="sng" dirty="0">
                <a:latin typeface="Times New Roman" pitchFamily="18" charset="0"/>
                <a:cs typeface="Times New Roman" pitchFamily="18" charset="0"/>
              </a:rPr>
              <a:t>                                              </a:t>
            </a:r>
            <a:r>
              <a:rPr lang="en-US" dirty="0">
                <a:latin typeface="Times New Roman" pitchFamily="18" charset="0"/>
                <a:cs typeface="Times New Roman" pitchFamily="18" charset="0"/>
              </a:rPr>
              <a:t>   x100</a:t>
            </a:r>
            <a:endParaRPr lang="en-IN"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N</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38230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latin typeface="Times New Roman" pitchFamily="18" charset="0"/>
                <a:cs typeface="Times New Roman" pitchFamily="18" charset="0"/>
              </a:rPr>
              <a:t>Interpretation of Interaction Matrix</a:t>
            </a:r>
          </a:p>
        </p:txBody>
      </p:sp>
      <p:sp>
        <p:nvSpPr>
          <p:cNvPr id="3" name="Content Placeholder 2"/>
          <p:cNvSpPr>
            <a:spLocks noGrp="1"/>
          </p:cNvSpPr>
          <p:nvPr>
            <p:ph sz="quarter" idx="1"/>
          </p:nvPr>
        </p:nvSpPr>
        <p:spPr/>
        <p:txBody>
          <a:bodyPr/>
          <a:lstStyle/>
          <a:p>
            <a:endParaRPr lang="en-US" dirty="0" smtClean="0"/>
          </a:p>
          <a:p>
            <a:r>
              <a:rPr lang="en-US" dirty="0"/>
              <a:t>Shows teacher talk percentage </a:t>
            </a:r>
            <a:endParaRPr lang="en-US" dirty="0" smtClean="0"/>
          </a:p>
          <a:p>
            <a:r>
              <a:rPr lang="en-US" dirty="0" smtClean="0"/>
              <a:t>Shows </a:t>
            </a:r>
            <a:r>
              <a:rPr lang="en-US" dirty="0"/>
              <a:t>student participation </a:t>
            </a:r>
            <a:endParaRPr lang="en-US" dirty="0" smtClean="0"/>
          </a:p>
          <a:p>
            <a:r>
              <a:rPr lang="en-US" dirty="0" smtClean="0"/>
              <a:t>Shows </a:t>
            </a:r>
            <a:r>
              <a:rPr lang="en-US" dirty="0"/>
              <a:t>classroom </a:t>
            </a:r>
            <a:r>
              <a:rPr lang="en-US" dirty="0" smtClean="0"/>
              <a:t>interaction</a:t>
            </a:r>
          </a:p>
          <a:p>
            <a:r>
              <a:rPr lang="en-US" dirty="0" smtClean="0"/>
              <a:t>High </a:t>
            </a:r>
            <a:r>
              <a:rPr lang="en-US" dirty="0"/>
              <a:t>teacher talk = </a:t>
            </a:r>
            <a:r>
              <a:rPr lang="en-US" dirty="0" smtClean="0"/>
              <a:t>Teacher-centered</a:t>
            </a:r>
          </a:p>
          <a:p>
            <a:r>
              <a:rPr lang="en-US" dirty="0" smtClean="0"/>
              <a:t>High student </a:t>
            </a:r>
            <a:r>
              <a:rPr lang="en-US" dirty="0"/>
              <a:t>talk = Active learning </a:t>
            </a:r>
            <a:endParaRPr lang="en-US" dirty="0" smtClean="0"/>
          </a:p>
          <a:p>
            <a:r>
              <a:rPr lang="en-US" dirty="0" smtClean="0"/>
              <a:t>Balanced </a:t>
            </a:r>
            <a:r>
              <a:rPr lang="en-US" dirty="0"/>
              <a:t>interaction = Effective teaching </a:t>
            </a:r>
            <a:endParaRPr lang="en-IN" dirty="0"/>
          </a:p>
        </p:txBody>
      </p:sp>
    </p:spTree>
    <p:extLst>
      <p:ext uri="{BB962C8B-B14F-4D97-AF65-F5344CB8AC3E}">
        <p14:creationId xmlns:p14="http://schemas.microsoft.com/office/powerpoint/2010/main" val="1383809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Galloway’s system of interaction </a:t>
            </a:r>
            <a:r>
              <a:rPr lang="en-US" b="1" dirty="0" smtClean="0">
                <a:latin typeface="Times New Roman" pitchFamily="18" charset="0"/>
                <a:cs typeface="Times New Roman" pitchFamily="18" charset="0"/>
              </a:rPr>
              <a:t>Analysis</a:t>
            </a:r>
            <a:endParaRPr lang="en-IN"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Autofit/>
          </a:bodyPr>
          <a:lstStyle/>
          <a:p>
            <a:pPr marL="0" indent="0" algn="just">
              <a:buNone/>
            </a:pPr>
            <a:r>
              <a:rPr lang="en-US" sz="2800" dirty="0">
                <a:latin typeface="Times New Roman" pitchFamily="18" charset="0"/>
                <a:cs typeface="Times New Roman" pitchFamily="18" charset="0"/>
              </a:rPr>
              <a:t>Galloway's Interaction Analysis is a systematic, teacher-training observational technique designed to analyze both verbal and non-verbal teacher behavior in the classroom</a:t>
            </a:r>
            <a:r>
              <a:rPr lang="en-US" sz="2800" dirty="0" smtClean="0">
                <a:latin typeface="Times New Roman" pitchFamily="18" charset="0"/>
                <a:cs typeface="Times New Roman" pitchFamily="18" charset="0"/>
              </a:rPr>
              <a:t>.</a:t>
            </a:r>
          </a:p>
          <a:p>
            <a:pPr marL="0" indent="0" algn="just">
              <a:buNone/>
            </a:pPr>
            <a:endParaRPr lang="en-US" sz="2800" dirty="0" smtClean="0">
              <a:latin typeface="Times New Roman" pitchFamily="18" charset="0"/>
              <a:cs typeface="Times New Roman" pitchFamily="18" charset="0"/>
            </a:endParaRPr>
          </a:p>
          <a:p>
            <a:pPr marL="0" indent="0" algn="just">
              <a:buNone/>
            </a:pPr>
            <a:r>
              <a:rPr lang="en-US" sz="2800" b="1" dirty="0">
                <a:latin typeface="Times New Roman" pitchFamily="18" charset="0"/>
                <a:cs typeface="Times New Roman" pitchFamily="18" charset="0"/>
              </a:rPr>
              <a:t>Three Major Sections</a:t>
            </a:r>
            <a:r>
              <a:rPr lang="en-US" sz="2800" dirty="0">
                <a:latin typeface="Times New Roman" pitchFamily="18" charset="0"/>
                <a:cs typeface="Times New Roman" pitchFamily="18" charset="0"/>
              </a:rPr>
              <a:t>: The system divides interaction into </a:t>
            </a:r>
            <a:endParaRPr lang="en-US" sz="2800" dirty="0" smtClean="0">
              <a:latin typeface="Times New Roman" pitchFamily="18" charset="0"/>
              <a:cs typeface="Times New Roman" pitchFamily="18" charset="0"/>
            </a:endParaRPr>
          </a:p>
          <a:p>
            <a:pPr lvl="1" algn="just">
              <a:buFont typeface="Wingdings" pitchFamily="2" charset="2"/>
              <a:buChar char="q"/>
            </a:pPr>
            <a:r>
              <a:rPr lang="en-US" sz="2500" dirty="0" smtClean="0">
                <a:latin typeface="Times New Roman" pitchFamily="18" charset="0"/>
                <a:cs typeface="Times New Roman" pitchFamily="18" charset="0"/>
              </a:rPr>
              <a:t>Teacher </a:t>
            </a:r>
            <a:r>
              <a:rPr lang="en-US" sz="2500" dirty="0">
                <a:latin typeface="Times New Roman" pitchFamily="18" charset="0"/>
                <a:cs typeface="Times New Roman" pitchFamily="18" charset="0"/>
              </a:rPr>
              <a:t>Talk, </a:t>
            </a:r>
            <a:endParaRPr lang="en-US" sz="2500" dirty="0">
              <a:latin typeface="Times New Roman" pitchFamily="18" charset="0"/>
              <a:cs typeface="Times New Roman" pitchFamily="18" charset="0"/>
            </a:endParaRPr>
          </a:p>
          <a:p>
            <a:pPr lvl="1" algn="just">
              <a:buFont typeface="Wingdings" pitchFamily="2" charset="2"/>
              <a:buChar char="q"/>
            </a:pPr>
            <a:r>
              <a:rPr lang="en-US" sz="2500" dirty="0" smtClean="0">
                <a:latin typeface="Times New Roman" pitchFamily="18" charset="0"/>
                <a:cs typeface="Times New Roman" pitchFamily="18" charset="0"/>
              </a:rPr>
              <a:t>Student </a:t>
            </a:r>
            <a:r>
              <a:rPr lang="en-US" sz="2500" dirty="0">
                <a:latin typeface="Times New Roman" pitchFamily="18" charset="0"/>
                <a:cs typeface="Times New Roman" pitchFamily="18" charset="0"/>
              </a:rPr>
              <a:t>Talk, and </a:t>
            </a:r>
            <a:endParaRPr lang="en-US" sz="2500" dirty="0">
              <a:latin typeface="Times New Roman" pitchFamily="18" charset="0"/>
              <a:cs typeface="Times New Roman" pitchFamily="18" charset="0"/>
            </a:endParaRPr>
          </a:p>
          <a:p>
            <a:pPr lvl="1" algn="just">
              <a:buFont typeface="Wingdings" pitchFamily="2" charset="2"/>
              <a:buChar char="q"/>
            </a:pPr>
            <a:r>
              <a:rPr lang="en-US" sz="2500" dirty="0" smtClean="0">
                <a:latin typeface="Times New Roman" pitchFamily="18" charset="0"/>
                <a:cs typeface="Times New Roman" pitchFamily="18" charset="0"/>
              </a:rPr>
              <a:t>Silence/Confusion</a:t>
            </a:r>
            <a:r>
              <a:rPr lang="en-US" sz="2500" dirty="0">
                <a:latin typeface="Times New Roman" pitchFamily="18" charset="0"/>
                <a:cs typeface="Times New Roman" pitchFamily="18" charset="0"/>
              </a:rPr>
              <a:t>.</a:t>
            </a:r>
            <a:endParaRPr lang="en-IN" sz="2500" dirty="0">
              <a:latin typeface="Times New Roman" pitchFamily="18" charset="0"/>
              <a:cs typeface="Times New Roman" pitchFamily="18" charset="0"/>
            </a:endParaRPr>
          </a:p>
        </p:txBody>
      </p:sp>
    </p:spTree>
    <p:extLst>
      <p:ext uri="{BB962C8B-B14F-4D97-AF65-F5344CB8AC3E}">
        <p14:creationId xmlns:p14="http://schemas.microsoft.com/office/powerpoint/2010/main" val="2877336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8075240" cy="5997280"/>
          </a:xfrm>
        </p:spPr>
        <p:txBody>
          <a:bodyPr>
            <a:normAutofit fontScale="92500" lnSpcReduction="10000"/>
          </a:bodyPr>
          <a:lstStyle/>
          <a:p>
            <a:pPr marL="0" indent="0" algn="ctr">
              <a:buNone/>
            </a:pPr>
            <a:r>
              <a:rPr lang="en-US" b="1" dirty="0"/>
              <a:t>Galloway’s system of interaction </a:t>
            </a:r>
            <a:r>
              <a:rPr lang="en-US" b="1" dirty="0" smtClean="0"/>
              <a:t>Analysis</a:t>
            </a:r>
            <a:endParaRPr lang="en-US" b="1" dirty="0" smtClean="0">
              <a:latin typeface="Times New Roman" pitchFamily="18" charset="0"/>
              <a:cs typeface="Times New Roman" pitchFamily="18" charset="0"/>
            </a:endParaRPr>
          </a:p>
          <a:p>
            <a:pPr marL="0" indent="0" algn="just">
              <a:buNone/>
            </a:pPr>
            <a:r>
              <a:rPr lang="en-US" b="1" dirty="0" smtClean="0">
                <a:latin typeface="Times New Roman" pitchFamily="18" charset="0"/>
                <a:cs typeface="Times New Roman" pitchFamily="18" charset="0"/>
              </a:rPr>
              <a:t>Assumptions</a:t>
            </a:r>
          </a:p>
          <a:p>
            <a:pPr marL="0" indent="0" algn="just">
              <a:buNone/>
            </a:pPr>
            <a:r>
              <a:rPr lang="en-US" dirty="0" smtClean="0">
                <a:latin typeface="Times New Roman" pitchFamily="18" charset="0"/>
                <a:cs typeface="Times New Roman" pitchFamily="18" charset="0"/>
              </a:rPr>
              <a:t>1</a:t>
            </a:r>
            <a:r>
              <a:rPr lang="en-US" dirty="0">
                <a:latin typeface="Times New Roman" pitchFamily="18" charset="0"/>
                <a:cs typeface="Times New Roman" pitchFamily="18" charset="0"/>
              </a:rPr>
              <a:t>. Non-verbal communication of a teacher do, bas a </a:t>
            </a:r>
            <a:r>
              <a:rPr lang="en-US" dirty="0" smtClean="0">
                <a:latin typeface="Times New Roman" pitchFamily="18" charset="0"/>
                <a:cs typeface="Times New Roman" pitchFamily="18" charset="0"/>
              </a:rPr>
              <a:t>significant </a:t>
            </a:r>
            <a:r>
              <a:rPr lang="en-US" dirty="0">
                <a:latin typeface="Times New Roman" pitchFamily="18" charset="0"/>
                <a:cs typeface="Times New Roman" pitchFamily="18" charset="0"/>
              </a:rPr>
              <a:t>role in </a:t>
            </a:r>
            <a:r>
              <a:rPr lang="en-US" dirty="0" smtClean="0">
                <a:latin typeface="Times New Roman" pitchFamily="18" charset="0"/>
                <a:cs typeface="Times New Roman" pitchFamily="18" charset="0"/>
              </a:rPr>
              <a:t>classroom interaction</a:t>
            </a:r>
          </a:p>
          <a:p>
            <a:pPr marL="0" indent="0" algn="just">
              <a:buNone/>
            </a:pPr>
            <a:r>
              <a:rPr lang="en-US" dirty="0" smtClean="0">
                <a:latin typeface="Times New Roman" pitchFamily="18" charset="0"/>
                <a:cs typeface="Times New Roman" pitchFamily="18" charset="0"/>
              </a:rPr>
              <a:t>2</a:t>
            </a:r>
            <a:r>
              <a:rPr lang="en-US" dirty="0">
                <a:latin typeface="Times New Roman" pitchFamily="18" charset="0"/>
                <a:cs typeface="Times New Roman" pitchFamily="18" charset="0"/>
              </a:rPr>
              <a:t>. As one cannot see when he/she behaves, so, </a:t>
            </a:r>
            <a:r>
              <a:rPr lang="en-US" dirty="0" smtClean="0">
                <a:latin typeface="Times New Roman" pitchFamily="18" charset="0"/>
                <a:cs typeface="Times New Roman" pitchFamily="18" charset="0"/>
              </a:rPr>
              <a:t>feedback </a:t>
            </a:r>
            <a:r>
              <a:rPr lang="en-US" dirty="0">
                <a:latin typeface="Times New Roman" pitchFamily="18" charset="0"/>
                <a:cs typeface="Times New Roman" pitchFamily="18" charset="0"/>
              </a:rPr>
              <a:t>is necessary for the </a:t>
            </a:r>
            <a:r>
              <a:rPr lang="en-US" dirty="0" err="1" smtClean="0">
                <a:latin typeface="Times New Roman" pitchFamily="18" charset="0"/>
                <a:cs typeface="Times New Roman" pitchFamily="18" charset="0"/>
              </a:rPr>
              <a:t>behaviour</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3</a:t>
            </a:r>
            <a:r>
              <a:rPr lang="en-US" dirty="0">
                <a:latin typeface="Times New Roman" pitchFamily="18" charset="0"/>
                <a:cs typeface="Times New Roman" pitchFamily="18" charset="0"/>
              </a:rPr>
              <a:t>. The </a:t>
            </a:r>
            <a:r>
              <a:rPr lang="en-US" dirty="0" smtClean="0">
                <a:latin typeface="Times New Roman" pitchFamily="18" charset="0"/>
                <a:cs typeface="Times New Roman" pitchFamily="18" charset="0"/>
              </a:rPr>
              <a:t>non-verbal cues are </a:t>
            </a:r>
            <a:r>
              <a:rPr lang="en-US" dirty="0">
                <a:latin typeface="Times New Roman" pitchFamily="18" charset="0"/>
                <a:cs typeface="Times New Roman" pitchFamily="18" charset="0"/>
              </a:rPr>
              <a:t>important, as they can reinforce and can motivate a </a:t>
            </a:r>
            <a:r>
              <a:rPr lang="en-US" dirty="0" smtClean="0">
                <a:latin typeface="Times New Roman" pitchFamily="18" charset="0"/>
                <a:cs typeface="Times New Roman" pitchFamily="18" charset="0"/>
              </a:rPr>
              <a:t>student</a:t>
            </a:r>
          </a:p>
          <a:p>
            <a:pPr marL="0" indent="0" algn="just">
              <a:buNone/>
            </a:pPr>
            <a:r>
              <a:rPr lang="en-US" dirty="0" smtClean="0">
                <a:latin typeface="Times New Roman" pitchFamily="18" charset="0"/>
                <a:cs typeface="Times New Roman" pitchFamily="18" charset="0"/>
              </a:rPr>
              <a:t>4</a:t>
            </a:r>
            <a:r>
              <a:rPr lang="en-US" dirty="0">
                <a:latin typeface="Times New Roman" pitchFamily="18" charset="0"/>
                <a:cs typeface="Times New Roman" pitchFamily="18" charset="0"/>
              </a:rPr>
              <a:t>. Non-verbal communication can be more effective during interaction in the </a:t>
            </a:r>
            <a:r>
              <a:rPr lang="en-US" dirty="0" smtClean="0">
                <a:latin typeface="Times New Roman" pitchFamily="18" charset="0"/>
                <a:cs typeface="Times New Roman" pitchFamily="18" charset="0"/>
              </a:rPr>
              <a:t>classroom</a:t>
            </a:r>
          </a:p>
          <a:p>
            <a:pPr marL="0" indent="0" algn="just">
              <a:buNone/>
            </a:pPr>
            <a:r>
              <a:rPr lang="en-US" dirty="0" smtClean="0">
                <a:latin typeface="Times New Roman" pitchFamily="18" charset="0"/>
                <a:cs typeface="Times New Roman" pitchFamily="18" charset="0"/>
              </a:rPr>
              <a:t>5</a:t>
            </a:r>
            <a:r>
              <a:rPr lang="en-US" dirty="0">
                <a:latin typeface="Times New Roman" pitchFamily="18" charset="0"/>
                <a:cs typeface="Times New Roman" pitchFamily="18" charset="0"/>
              </a:rPr>
              <a:t>. Becoming aware of his non-verbal events </a:t>
            </a:r>
            <a:r>
              <a:rPr lang="en-US" dirty="0" smtClean="0">
                <a:latin typeface="Times New Roman" pitchFamily="18" charset="0"/>
                <a:cs typeface="Times New Roman" pitchFamily="18" charset="0"/>
              </a:rPr>
              <a:t>occurring </a:t>
            </a:r>
            <a:r>
              <a:rPr lang="en-US" dirty="0">
                <a:latin typeface="Times New Roman" pitchFamily="18" charset="0"/>
                <a:cs typeface="Times New Roman" pitchFamily="18" charset="0"/>
              </a:rPr>
              <a:t>around us, one can achieve a better understanding of </a:t>
            </a:r>
            <a:r>
              <a:rPr lang="en-US" dirty="0" smtClean="0">
                <a:latin typeface="Times New Roman" pitchFamily="18" charset="0"/>
                <a:cs typeface="Times New Roman" pitchFamily="18" charset="0"/>
              </a:rPr>
              <a:t>himself</a:t>
            </a:r>
          </a:p>
          <a:p>
            <a:pPr marL="0" indent="0" algn="just">
              <a:buNone/>
            </a:pPr>
            <a:r>
              <a:rPr lang="en-US" dirty="0" smtClean="0">
                <a:latin typeface="Times New Roman" pitchFamily="18" charset="0"/>
                <a:cs typeface="Times New Roman" pitchFamily="18" charset="0"/>
              </a:rPr>
              <a:t>6</a:t>
            </a:r>
            <a:r>
              <a:rPr lang="en-US" dirty="0">
                <a:latin typeface="Times New Roman" pitchFamily="18" charset="0"/>
                <a:cs typeface="Times New Roman" pitchFamily="18" charset="0"/>
              </a:rPr>
              <a:t>. Training of teachers </a:t>
            </a:r>
            <a:r>
              <a:rPr lang="en-US" dirty="0" smtClean="0">
                <a:latin typeface="Times New Roman" pitchFamily="18" charset="0"/>
                <a:cs typeface="Times New Roman" pitchFamily="18" charset="0"/>
              </a:rPr>
              <a:t>enhances </a:t>
            </a:r>
            <a:r>
              <a:rPr lang="en-US" dirty="0">
                <a:latin typeface="Times New Roman" pitchFamily="18" charset="0"/>
                <a:cs typeface="Times New Roman" pitchFamily="18" charset="0"/>
              </a:rPr>
              <a:t>the aspect of non-verbal communication in </a:t>
            </a:r>
            <a:r>
              <a:rPr lang="en-US" dirty="0" smtClean="0">
                <a:latin typeface="Times New Roman" pitchFamily="18" charset="0"/>
                <a:cs typeface="Times New Roman" pitchFamily="18" charset="0"/>
              </a:rPr>
              <a:t>teachers</a:t>
            </a:r>
          </a:p>
          <a:p>
            <a:pPr marL="0" indent="0" algn="just">
              <a:buNone/>
            </a:pPr>
            <a:r>
              <a:rPr lang="en-US" dirty="0" smtClean="0">
                <a:latin typeface="Times New Roman" pitchFamily="18" charset="0"/>
                <a:cs typeface="Times New Roman" pitchFamily="18" charset="0"/>
              </a:rPr>
              <a:t>7</a:t>
            </a:r>
            <a:r>
              <a:rPr lang="en-US" dirty="0">
                <a:latin typeface="Times New Roman" pitchFamily="18" charset="0"/>
                <a:cs typeface="Times New Roman" pitchFamily="18" charset="0"/>
              </a:rPr>
              <a:t>. The system is based upon the theory of modification of the teacher's </a:t>
            </a:r>
            <a:r>
              <a:rPr lang="en-US" dirty="0" err="1">
                <a:latin typeface="Times New Roman" pitchFamily="18" charset="0"/>
                <a:cs typeface="Times New Roman" pitchFamily="18" charset="0"/>
              </a:rPr>
              <a:t>behaviour</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1539097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7467600" cy="5997280"/>
          </a:xfrm>
        </p:spPr>
        <p:txBody>
          <a:bodyPr>
            <a:normAutofit/>
          </a:bodyPr>
          <a:lstStyle/>
          <a:p>
            <a:pPr marL="0" indent="0" algn="ctr">
              <a:buNone/>
            </a:pPr>
            <a:r>
              <a:rPr lang="en-US" b="1" dirty="0"/>
              <a:t>Galloway’s system of interaction </a:t>
            </a:r>
            <a:r>
              <a:rPr lang="en-US" b="1" dirty="0" smtClean="0"/>
              <a:t>Analysis</a:t>
            </a:r>
          </a:p>
          <a:p>
            <a:pPr marL="0" indent="0">
              <a:buNone/>
            </a:pPr>
            <a:r>
              <a:rPr lang="en-US" b="1" dirty="0" smtClean="0"/>
              <a:t>Steps</a:t>
            </a:r>
          </a:p>
          <a:p>
            <a:r>
              <a:rPr lang="en-US" dirty="0" smtClean="0"/>
              <a:t> </a:t>
            </a:r>
            <a:r>
              <a:rPr lang="en-US" dirty="0"/>
              <a:t>Recording of classroom </a:t>
            </a:r>
            <a:r>
              <a:rPr lang="en-US" dirty="0" smtClean="0"/>
              <a:t>events</a:t>
            </a:r>
          </a:p>
          <a:p>
            <a:r>
              <a:rPr lang="en-US" dirty="0" smtClean="0"/>
              <a:t> </a:t>
            </a:r>
            <a:r>
              <a:rPr lang="en-US" dirty="0"/>
              <a:t>Construction of interaction </a:t>
            </a:r>
            <a:r>
              <a:rPr lang="en-US" dirty="0" smtClean="0"/>
              <a:t>matrix</a:t>
            </a:r>
          </a:p>
          <a:p>
            <a:r>
              <a:rPr lang="en-US" dirty="0" smtClean="0"/>
              <a:t> </a:t>
            </a:r>
            <a:r>
              <a:rPr lang="en-US" dirty="0"/>
              <a:t>Interpretation on interaction </a:t>
            </a:r>
            <a:r>
              <a:rPr lang="en-US" dirty="0" smtClean="0"/>
              <a:t>matrix</a:t>
            </a:r>
          </a:p>
          <a:p>
            <a:pPr marL="0" indent="0">
              <a:buNone/>
            </a:pPr>
            <a:r>
              <a:rPr lang="en-US" b="1" dirty="0" smtClean="0"/>
              <a:t>Recording </a:t>
            </a:r>
            <a:r>
              <a:rPr lang="en-US" b="1" dirty="0"/>
              <a:t>Classroom </a:t>
            </a:r>
            <a:r>
              <a:rPr lang="en-US" b="1" dirty="0" smtClean="0"/>
              <a:t>Events</a:t>
            </a:r>
          </a:p>
          <a:p>
            <a:pPr>
              <a:buFont typeface="Wingdings" pitchFamily="2" charset="2"/>
              <a:buChar char="ü"/>
            </a:pPr>
            <a:r>
              <a:rPr lang="en-US" dirty="0" smtClean="0"/>
              <a:t>Appropriate position</a:t>
            </a:r>
          </a:p>
          <a:p>
            <a:pPr>
              <a:buFont typeface="Wingdings" pitchFamily="2" charset="2"/>
              <a:buChar char="ü"/>
            </a:pPr>
            <a:r>
              <a:rPr lang="en-US" dirty="0" smtClean="0"/>
              <a:t>No </a:t>
            </a:r>
            <a:r>
              <a:rPr lang="en-US" dirty="0"/>
              <a:t>interference of </a:t>
            </a:r>
            <a:r>
              <a:rPr lang="en-US" dirty="0" smtClean="0"/>
              <a:t>disturbance</a:t>
            </a:r>
          </a:p>
          <a:p>
            <a:pPr>
              <a:buFont typeface="Wingdings" pitchFamily="2" charset="2"/>
              <a:buChar char="ü"/>
            </a:pPr>
            <a:r>
              <a:rPr lang="en-US" dirty="0" smtClean="0"/>
              <a:t> </a:t>
            </a:r>
            <a:r>
              <a:rPr lang="en-US" dirty="0"/>
              <a:t>Proper coding (Memorization of codes</a:t>
            </a:r>
            <a:r>
              <a:rPr lang="en-US" dirty="0" smtClean="0"/>
              <a:t>)</a:t>
            </a:r>
          </a:p>
          <a:p>
            <a:pPr>
              <a:buFont typeface="Wingdings" pitchFamily="2" charset="2"/>
              <a:buChar char="ü"/>
            </a:pPr>
            <a:r>
              <a:rPr lang="en-US" dirty="0" smtClean="0"/>
              <a:t> </a:t>
            </a:r>
            <a:r>
              <a:rPr lang="en-US" dirty="0"/>
              <a:t>Noting at every 3 </a:t>
            </a:r>
            <a:r>
              <a:rPr lang="en-US" dirty="0" smtClean="0"/>
              <a:t>seconds</a:t>
            </a:r>
          </a:p>
          <a:p>
            <a:pPr>
              <a:buFont typeface="Wingdings" pitchFamily="2" charset="2"/>
              <a:buChar char="ü"/>
            </a:pPr>
            <a:r>
              <a:rPr lang="en-US" dirty="0" smtClean="0"/>
              <a:t>Column </a:t>
            </a:r>
            <a:r>
              <a:rPr lang="en-US" dirty="0"/>
              <a:t>or row</a:t>
            </a:r>
            <a:endParaRPr lang="en-IN" dirty="0"/>
          </a:p>
        </p:txBody>
      </p:sp>
    </p:spTree>
    <p:extLst>
      <p:ext uri="{BB962C8B-B14F-4D97-AF65-F5344CB8AC3E}">
        <p14:creationId xmlns:p14="http://schemas.microsoft.com/office/powerpoint/2010/main" val="3863721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6712"/>
            <a:ext cx="7467600" cy="5637240"/>
          </a:xfrm>
        </p:spPr>
        <p:txBody>
          <a:bodyPr/>
          <a:lstStyle/>
          <a:p>
            <a:pPr algn="just"/>
            <a:r>
              <a:rPr lang="en-US" dirty="0" smtClean="0">
                <a:latin typeface="Times New Roman" pitchFamily="18" charset="0"/>
                <a:cs typeface="Times New Roman" pitchFamily="18" charset="0"/>
              </a:rPr>
              <a:t>Communication </a:t>
            </a:r>
            <a:r>
              <a:rPr lang="en-US" dirty="0">
                <a:latin typeface="Times New Roman" pitchFamily="18" charset="0"/>
                <a:cs typeface="Times New Roman" pitchFamily="18" charset="0"/>
              </a:rPr>
              <a:t>is a process of sharing or exchanging, experiences, information, ideas, opinions, thoughts and so on</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Classification</a:t>
            </a:r>
          </a:p>
          <a:p>
            <a:pPr lvl="1" algn="just"/>
            <a:r>
              <a:rPr lang="en-US" dirty="0" smtClean="0">
                <a:latin typeface="Times New Roman" pitchFamily="18" charset="0"/>
                <a:cs typeface="Times New Roman" pitchFamily="18" charset="0"/>
              </a:rPr>
              <a:t>Verbal </a:t>
            </a:r>
            <a:r>
              <a:rPr lang="en-US" dirty="0">
                <a:latin typeface="Times New Roman" pitchFamily="18" charset="0"/>
                <a:cs typeface="Times New Roman" pitchFamily="18" charset="0"/>
              </a:rPr>
              <a:t>communication </a:t>
            </a:r>
            <a:r>
              <a:rPr lang="en-US" dirty="0" smtClean="0">
                <a:latin typeface="Times New Roman" pitchFamily="18" charset="0"/>
                <a:cs typeface="Times New Roman" pitchFamily="18" charset="0"/>
              </a:rPr>
              <a:t>strategy : Language </a:t>
            </a:r>
            <a:r>
              <a:rPr lang="en-US" dirty="0">
                <a:latin typeface="Times New Roman" pitchFamily="18" charset="0"/>
                <a:cs typeface="Times New Roman" pitchFamily="18" charset="0"/>
              </a:rPr>
              <a:t>is the key and base of any verbal communication. Ex</a:t>
            </a:r>
            <a:r>
              <a:rPr lang="en-US" dirty="0" smtClean="0">
                <a:latin typeface="Times New Roman" pitchFamily="18" charset="0"/>
                <a:cs typeface="Times New Roman" pitchFamily="18" charset="0"/>
              </a:rPr>
              <a:t>: Oral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witten</a:t>
            </a:r>
            <a:r>
              <a:rPr lang="en-US" dirty="0">
                <a:latin typeface="Times New Roman" pitchFamily="18" charset="0"/>
                <a:cs typeface="Times New Roman" pitchFamily="18" charset="0"/>
              </a:rPr>
              <a:t>, oral plus written</a:t>
            </a:r>
            <a:endParaRPr lang="en-IN" dirty="0">
              <a:latin typeface="Times New Roman" pitchFamily="18" charset="0"/>
              <a:cs typeface="Times New Roman" pitchFamily="18" charset="0"/>
            </a:endParaRPr>
          </a:p>
          <a:p>
            <a:pPr lvl="1" algn="just"/>
            <a:endParaRPr lang="en-US" dirty="0" smtClean="0">
              <a:latin typeface="Times New Roman" pitchFamily="18" charset="0"/>
              <a:cs typeface="Times New Roman" pitchFamily="18" charset="0"/>
            </a:endParaRPr>
          </a:p>
          <a:p>
            <a:pPr lvl="1" algn="just"/>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Non-verbal Strategy: It refers to all external stimuli other than spoken or written </a:t>
            </a:r>
            <a:r>
              <a:rPr lang="en-US" dirty="0" smtClean="0">
                <a:latin typeface="Times New Roman" pitchFamily="18" charset="0"/>
                <a:cs typeface="Times New Roman" pitchFamily="18" charset="0"/>
              </a:rPr>
              <a:t>words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Ex:Facial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ExpressionLanguage</a:t>
            </a:r>
            <a:r>
              <a:rPr lang="en-US" dirty="0">
                <a:latin typeface="Times New Roman" pitchFamily="18" charset="0"/>
                <a:cs typeface="Times New Roman" pitchFamily="18" charset="0"/>
              </a:rPr>
              <a:t> of </a:t>
            </a:r>
            <a:r>
              <a:rPr lang="en-US" dirty="0" err="1">
                <a:latin typeface="Times New Roman" pitchFamily="18" charset="0"/>
                <a:cs typeface="Times New Roman" pitchFamily="18" charset="0"/>
              </a:rPr>
              <a:t>EyeBody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languageSound</a:t>
            </a:r>
            <a:r>
              <a:rPr lang="en-US" dirty="0">
                <a:latin typeface="Times New Roman" pitchFamily="18" charset="0"/>
                <a:cs typeface="Times New Roman" pitchFamily="18" charset="0"/>
              </a:rPr>
              <a:t> symbols</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3249679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7467600" cy="648072"/>
          </a:xfrm>
        </p:spPr>
        <p:txBody>
          <a:bodyPr>
            <a:normAutofit/>
          </a:bodyPr>
          <a:lstStyle/>
          <a:p>
            <a:pPr algn="ctr"/>
            <a:r>
              <a:rPr lang="en-IN" sz="3200" b="1" dirty="0">
                <a:solidFill>
                  <a:schemeClr val="tx1"/>
                </a:solidFill>
                <a:latin typeface="Times New Roman" pitchFamily="18" charset="0"/>
                <a:cs typeface="Times New Roman" pitchFamily="18" charset="0"/>
              </a:rPr>
              <a:t>Conclusion</a:t>
            </a:r>
          </a:p>
        </p:txBody>
      </p:sp>
      <p:sp>
        <p:nvSpPr>
          <p:cNvPr id="3" name="Content Placeholder 2"/>
          <p:cNvSpPr>
            <a:spLocks noGrp="1"/>
          </p:cNvSpPr>
          <p:nvPr>
            <p:ph sz="quarter" idx="1"/>
          </p:nvPr>
        </p:nvSpPr>
        <p:spPr>
          <a:xfrm>
            <a:off x="457200" y="1052736"/>
            <a:ext cx="7467600" cy="2952328"/>
          </a:xfrm>
        </p:spPr>
        <p:txBody>
          <a:bodyPr/>
          <a:lstStyle/>
          <a:p>
            <a:pPr>
              <a:lnSpc>
                <a:spcPct val="150000"/>
              </a:lnSpc>
            </a:pPr>
            <a:r>
              <a:rPr lang="en-US" dirty="0"/>
              <a:t>Critical pedagogy improves </a:t>
            </a:r>
            <a:r>
              <a:rPr lang="en-US" dirty="0" smtClean="0"/>
              <a:t>thinking. </a:t>
            </a:r>
          </a:p>
          <a:p>
            <a:pPr>
              <a:lnSpc>
                <a:spcPct val="150000"/>
              </a:lnSpc>
            </a:pPr>
            <a:r>
              <a:rPr lang="en-US" dirty="0" smtClean="0"/>
              <a:t>Encourages </a:t>
            </a:r>
            <a:r>
              <a:rPr lang="en-US" dirty="0"/>
              <a:t>independent </a:t>
            </a:r>
            <a:r>
              <a:rPr lang="en-US" dirty="0" smtClean="0"/>
              <a:t>learning. </a:t>
            </a:r>
          </a:p>
          <a:p>
            <a:pPr>
              <a:lnSpc>
                <a:spcPct val="150000"/>
              </a:lnSpc>
            </a:pPr>
            <a:r>
              <a:rPr lang="en-US" dirty="0" smtClean="0"/>
              <a:t>Interactions </a:t>
            </a:r>
            <a:r>
              <a:rPr lang="en-US" dirty="0"/>
              <a:t>analysis improves </a:t>
            </a:r>
            <a:r>
              <a:rPr lang="en-US" dirty="0" smtClean="0"/>
              <a:t>teaching. </a:t>
            </a:r>
          </a:p>
          <a:p>
            <a:pPr>
              <a:lnSpc>
                <a:spcPct val="150000"/>
              </a:lnSpc>
            </a:pPr>
            <a:r>
              <a:rPr lang="en-US" dirty="0" smtClean="0"/>
              <a:t>Helps </a:t>
            </a:r>
            <a:r>
              <a:rPr lang="en-US" dirty="0"/>
              <a:t>effective classroom </a:t>
            </a:r>
            <a:r>
              <a:rPr lang="en-US" dirty="0" smtClean="0"/>
              <a:t>learning.</a:t>
            </a:r>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9" y="3789040"/>
            <a:ext cx="396043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124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7467600" cy="6069288"/>
          </a:xfrm>
        </p:spPr>
        <p:txBody>
          <a:bodyPr/>
          <a:lstStyle/>
          <a:p>
            <a:endParaRPr lang="en-US" dirty="0" smtClean="0"/>
          </a:p>
          <a:p>
            <a:r>
              <a:rPr lang="en-US" dirty="0">
                <a:latin typeface="Times New Roman" pitchFamily="18" charset="0"/>
                <a:cs typeface="Times New Roman" pitchFamily="18" charset="0"/>
              </a:rPr>
              <a:t>It is the study of being a teacher. The term generally refers to strategies of instruction or a style of instruction.</a:t>
            </a:r>
          </a:p>
          <a:p>
            <a:endParaRPr lang="en-US" dirty="0"/>
          </a:p>
          <a:p>
            <a:r>
              <a:rPr lang="en-US" dirty="0" smtClean="0"/>
              <a:t>Webster </a:t>
            </a:r>
            <a:r>
              <a:rPr lang="en-US" dirty="0" smtClean="0"/>
              <a:t>says - </a:t>
            </a:r>
            <a:r>
              <a:rPr lang="en-US" dirty="0"/>
              <a:t>pedagogy means "the art or profession of teaching</a:t>
            </a:r>
            <a:r>
              <a:rPr lang="en-US" dirty="0" smtClean="0"/>
              <a:t>".</a:t>
            </a:r>
          </a:p>
          <a:p>
            <a:endParaRPr lang="en-US" dirty="0" smtClean="0"/>
          </a:p>
          <a:p>
            <a:r>
              <a:rPr lang="en-US" dirty="0"/>
              <a:t>he word pedagogue means, teacher, schoolmaster, educator, educationalist, etc</a:t>
            </a:r>
            <a:r>
              <a:rPr lang="en-US" dirty="0" smtClean="0"/>
              <a:t>.</a:t>
            </a:r>
          </a:p>
          <a:p>
            <a:endParaRPr lang="en-IN" dirty="0"/>
          </a:p>
        </p:txBody>
      </p:sp>
    </p:spTree>
    <p:extLst>
      <p:ext uri="{BB962C8B-B14F-4D97-AF65-F5344CB8AC3E}">
        <p14:creationId xmlns:p14="http://schemas.microsoft.com/office/powerpoint/2010/main" val="2276292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Meaning of Pedagogical </a:t>
            </a:r>
            <a:r>
              <a:rPr lang="en-IN" b="1" dirty="0"/>
              <a:t>Analysis</a:t>
            </a:r>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4250645249"/>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928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20688"/>
            <a:ext cx="7467600" cy="5853264"/>
          </a:xfrm>
        </p:spPr>
        <p:txBody>
          <a:bodyPr/>
          <a:lstStyle/>
          <a:p>
            <a:endParaRPr lang="en-US" dirty="0" smtClean="0"/>
          </a:p>
          <a:p>
            <a:pPr>
              <a:lnSpc>
                <a:spcPct val="150000"/>
              </a:lnSpc>
            </a:pPr>
            <a:r>
              <a:rPr lang="en-US" dirty="0" smtClean="0"/>
              <a:t>Content Analysis</a:t>
            </a:r>
          </a:p>
          <a:p>
            <a:pPr>
              <a:lnSpc>
                <a:spcPct val="150000"/>
              </a:lnSpc>
            </a:pPr>
            <a:r>
              <a:rPr lang="en-US" dirty="0" smtClean="0"/>
              <a:t>Formulation </a:t>
            </a:r>
            <a:r>
              <a:rPr lang="en-US" dirty="0"/>
              <a:t>of instructional objectives</a:t>
            </a:r>
            <a:r>
              <a:rPr lang="en-US" dirty="0" smtClean="0"/>
              <a:t>.</a:t>
            </a:r>
          </a:p>
          <a:p>
            <a:pPr>
              <a:lnSpc>
                <a:spcPct val="150000"/>
              </a:lnSpc>
            </a:pPr>
            <a:r>
              <a:rPr lang="en-US" dirty="0" smtClean="0"/>
              <a:t> </a:t>
            </a:r>
            <a:r>
              <a:rPr lang="en-US" dirty="0"/>
              <a:t>Learning experience and chosen method</a:t>
            </a:r>
            <a:r>
              <a:rPr lang="en-US" dirty="0" smtClean="0"/>
              <a:t>.</a:t>
            </a:r>
          </a:p>
          <a:p>
            <a:pPr>
              <a:lnSpc>
                <a:spcPct val="150000"/>
              </a:lnSpc>
            </a:pPr>
            <a:r>
              <a:rPr lang="en-US" dirty="0" smtClean="0"/>
              <a:t>Evaluation </a:t>
            </a:r>
            <a:r>
              <a:rPr lang="en-US" dirty="0"/>
              <a:t>method</a:t>
            </a:r>
            <a:endParaRPr lang="en-IN" dirty="0"/>
          </a:p>
        </p:txBody>
      </p:sp>
    </p:spTree>
    <p:extLst>
      <p:ext uri="{BB962C8B-B14F-4D97-AF65-F5344CB8AC3E}">
        <p14:creationId xmlns:p14="http://schemas.microsoft.com/office/powerpoint/2010/main" val="6458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282154"/>
          </a:xfrm>
        </p:spPr>
        <p:txBody>
          <a:bodyPr>
            <a:normAutofit fontScale="90000"/>
          </a:bodyPr>
          <a:lstStyle/>
          <a:p>
            <a:r>
              <a:rPr lang="en-IN" b="1" dirty="0" smtClean="0"/>
              <a:t>Paradigm Shift In Pedagogical Analysis</a:t>
            </a:r>
            <a:br>
              <a:rPr lang="en-IN" b="1" dirty="0" smtClean="0"/>
            </a:br>
            <a:r>
              <a:rPr lang="en-IN" b="1" dirty="0" smtClean="0"/>
              <a:t>From Pedagogy → Andragogy → </a:t>
            </a:r>
            <a:r>
              <a:rPr lang="en-IN" b="1" dirty="0" err="1" smtClean="0"/>
              <a:t>Heutagogy</a:t>
            </a:r>
            <a:endParaRPr lang="en-IN" b="1" dirty="0"/>
          </a:p>
        </p:txBody>
      </p:sp>
      <p:sp>
        <p:nvSpPr>
          <p:cNvPr id="3" name="Content Placeholder 2"/>
          <p:cNvSpPr>
            <a:spLocks noGrp="1"/>
          </p:cNvSpPr>
          <p:nvPr>
            <p:ph sz="quarter" idx="1"/>
          </p:nvPr>
        </p:nvSpPr>
        <p:spPr>
          <a:xfrm>
            <a:off x="457200" y="1844824"/>
            <a:ext cx="7467600" cy="4629128"/>
          </a:xfrm>
        </p:spPr>
        <p:txBody>
          <a:bodyPr>
            <a:normAutofit fontScale="92500" lnSpcReduction="10000"/>
          </a:bodyPr>
          <a:lstStyle/>
          <a:p>
            <a:pPr marL="0" indent="0">
              <a:lnSpc>
                <a:spcPct val="150000"/>
              </a:lnSpc>
              <a:buNone/>
            </a:pPr>
            <a:r>
              <a:rPr lang="en-IN" b="1" dirty="0" smtClean="0"/>
              <a:t>PEDAGOGY</a:t>
            </a:r>
            <a:endParaRPr lang="en-US" dirty="0" smtClean="0"/>
          </a:p>
          <a:p>
            <a:pPr>
              <a:lnSpc>
                <a:spcPct val="150000"/>
              </a:lnSpc>
            </a:pPr>
            <a:r>
              <a:rPr lang="en-US" dirty="0" smtClean="0"/>
              <a:t>Modern </a:t>
            </a:r>
            <a:r>
              <a:rPr lang="en-US" dirty="0"/>
              <a:t>changes in </a:t>
            </a:r>
            <a:r>
              <a:rPr lang="en-US" dirty="0" smtClean="0"/>
              <a:t>teaching–learning process</a:t>
            </a:r>
            <a:endParaRPr lang="en-US" dirty="0"/>
          </a:p>
          <a:p>
            <a:pPr>
              <a:lnSpc>
                <a:spcPct val="150000"/>
              </a:lnSpc>
            </a:pPr>
            <a:r>
              <a:rPr lang="en-US" dirty="0"/>
              <a:t>Movement from teacher control </a:t>
            </a:r>
            <a:r>
              <a:rPr lang="en-US" dirty="0" smtClean="0"/>
              <a:t>to learner </a:t>
            </a:r>
            <a:r>
              <a:rPr lang="en-US" dirty="0" smtClean="0"/>
              <a:t>independence.</a:t>
            </a:r>
          </a:p>
          <a:p>
            <a:pPr marL="0" indent="0">
              <a:buNone/>
            </a:pPr>
            <a:r>
              <a:rPr lang="en-US" sz="2800" b="1" dirty="0" smtClean="0">
                <a:latin typeface="Times New Roman" pitchFamily="18" charset="0"/>
                <a:cs typeface="Times New Roman" pitchFamily="18" charset="0"/>
              </a:rPr>
              <a:t>ANDRAGOGY</a:t>
            </a:r>
          </a:p>
          <a:p>
            <a:pPr>
              <a:lnSpc>
                <a:spcPct val="150000"/>
              </a:lnSpc>
            </a:pPr>
            <a:r>
              <a:rPr lang="en-US" dirty="0"/>
              <a:t>A</a:t>
            </a:r>
            <a:r>
              <a:rPr lang="en-US" dirty="0" smtClean="0"/>
              <a:t>ndragogy </a:t>
            </a:r>
            <a:r>
              <a:rPr lang="en-US" dirty="0"/>
              <a:t>is the study of teaching and learning with </a:t>
            </a:r>
            <a:r>
              <a:rPr lang="en-US" dirty="0" smtClean="0"/>
              <a:t>adults.</a:t>
            </a:r>
          </a:p>
          <a:p>
            <a:pPr>
              <a:lnSpc>
                <a:spcPct val="150000"/>
              </a:lnSpc>
            </a:pPr>
            <a:r>
              <a:rPr lang="en-US" dirty="0"/>
              <a:t>This concept of andragogy was first defined by Alexander </a:t>
            </a:r>
            <a:r>
              <a:rPr lang="en-US" dirty="0" err="1"/>
              <a:t>Kapp</a:t>
            </a:r>
            <a:r>
              <a:rPr lang="en-US" dirty="0"/>
              <a:t> in </a:t>
            </a:r>
            <a:r>
              <a:rPr lang="en-US" dirty="0" smtClean="0"/>
              <a:t>1833.</a:t>
            </a:r>
          </a:p>
          <a:p>
            <a:pPr marL="0" indent="0">
              <a:lnSpc>
                <a:spcPct val="150000"/>
              </a:lnSpc>
              <a:buNone/>
            </a:pPr>
            <a:endParaRPr lang="en-IN" dirty="0"/>
          </a:p>
        </p:txBody>
      </p:sp>
    </p:spTree>
    <p:extLst>
      <p:ext uri="{BB962C8B-B14F-4D97-AF65-F5344CB8AC3E}">
        <p14:creationId xmlns:p14="http://schemas.microsoft.com/office/powerpoint/2010/main" val="332783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08720"/>
            <a:ext cx="7467600" cy="5565232"/>
          </a:xfrm>
        </p:spPr>
        <p:txBody>
          <a:bodyPr/>
          <a:lstStyle/>
          <a:p>
            <a:pPr marL="0" indent="0">
              <a:buNone/>
            </a:pPr>
            <a:r>
              <a:rPr lang="en-US" b="1" dirty="0"/>
              <a:t>D</a:t>
            </a:r>
            <a:r>
              <a:rPr lang="en-US" b="1" dirty="0" smtClean="0"/>
              <a:t>eveloped </a:t>
            </a:r>
            <a:r>
              <a:rPr lang="en-US" b="1" dirty="0"/>
              <a:t>five assumptions </a:t>
            </a:r>
            <a:r>
              <a:rPr lang="en-US" b="1" dirty="0" smtClean="0"/>
              <a:t>of andragogy-</a:t>
            </a:r>
            <a:r>
              <a:rPr lang="en-US" b="1" dirty="0"/>
              <a:t> Knowles (1970) </a:t>
            </a:r>
            <a:endParaRPr lang="en-US" b="1" dirty="0" smtClean="0"/>
          </a:p>
          <a:p>
            <a:pPr>
              <a:lnSpc>
                <a:spcPct val="150000"/>
              </a:lnSpc>
            </a:pPr>
            <a:r>
              <a:rPr lang="en-US" dirty="0" smtClean="0"/>
              <a:t>Adults </a:t>
            </a:r>
            <a:r>
              <a:rPr lang="en-US" dirty="0"/>
              <a:t>are self-directed learners</a:t>
            </a:r>
            <a:r>
              <a:rPr lang="en-US" dirty="0" smtClean="0"/>
              <a:t>.</a:t>
            </a:r>
          </a:p>
          <a:p>
            <a:pPr>
              <a:lnSpc>
                <a:spcPct val="150000"/>
              </a:lnSpc>
            </a:pPr>
            <a:r>
              <a:rPr lang="en-US" dirty="0" smtClean="0"/>
              <a:t>Adults </a:t>
            </a:r>
            <a:r>
              <a:rPr lang="en-US" dirty="0"/>
              <a:t>bring a great deal of experience into the classroom</a:t>
            </a:r>
            <a:r>
              <a:rPr lang="en-US" dirty="0" smtClean="0"/>
              <a:t>.</a:t>
            </a:r>
          </a:p>
          <a:p>
            <a:pPr>
              <a:lnSpc>
                <a:spcPct val="150000"/>
              </a:lnSpc>
            </a:pPr>
            <a:r>
              <a:rPr lang="en-US" dirty="0" smtClean="0"/>
              <a:t>Adults </a:t>
            </a:r>
            <a:r>
              <a:rPr lang="en-US" dirty="0"/>
              <a:t>who seek education are ready to learn</a:t>
            </a:r>
            <a:r>
              <a:rPr lang="en-US" dirty="0" smtClean="0"/>
              <a:t>.</a:t>
            </a:r>
          </a:p>
          <a:p>
            <a:pPr>
              <a:lnSpc>
                <a:spcPct val="150000"/>
              </a:lnSpc>
            </a:pPr>
            <a:r>
              <a:rPr lang="en-US" dirty="0" smtClean="0"/>
              <a:t>Adults </a:t>
            </a:r>
            <a:r>
              <a:rPr lang="en-US" dirty="0"/>
              <a:t>are internally </a:t>
            </a:r>
            <a:r>
              <a:rPr lang="en-US" dirty="0" smtClean="0"/>
              <a:t>motivated.</a:t>
            </a:r>
          </a:p>
          <a:p>
            <a:pPr>
              <a:lnSpc>
                <a:spcPct val="150000"/>
              </a:lnSpc>
            </a:pPr>
            <a:r>
              <a:rPr lang="en-US" dirty="0" smtClean="0"/>
              <a:t>Adults </a:t>
            </a:r>
            <a:r>
              <a:rPr lang="en-US" dirty="0"/>
              <a:t>want problem-based learning.</a:t>
            </a:r>
            <a:endParaRPr lang="en-IN" dirty="0"/>
          </a:p>
        </p:txBody>
      </p:sp>
    </p:spTree>
    <p:extLst>
      <p:ext uri="{BB962C8B-B14F-4D97-AF65-F5344CB8AC3E}">
        <p14:creationId xmlns:p14="http://schemas.microsoft.com/office/powerpoint/2010/main" val="1588169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08720"/>
            <a:ext cx="7467600" cy="5565232"/>
          </a:xfrm>
        </p:spPr>
        <p:txBody>
          <a:bodyPr>
            <a:normAutofit/>
          </a:bodyPr>
          <a:lstStyle/>
          <a:p>
            <a:pPr marL="0" indent="0" algn="ctr">
              <a:buNone/>
            </a:pPr>
            <a:r>
              <a:rPr lang="en-US" sz="2800" b="1" dirty="0" err="1" smtClean="0">
                <a:solidFill>
                  <a:schemeClr val="accent1">
                    <a:lumMod val="50000"/>
                  </a:schemeClr>
                </a:solidFill>
                <a:latin typeface="Times New Roman" pitchFamily="18" charset="0"/>
                <a:cs typeface="Times New Roman" pitchFamily="18" charset="0"/>
              </a:rPr>
              <a:t>Heutagogy</a:t>
            </a:r>
            <a:endParaRPr lang="en-US" sz="2800" b="1" dirty="0" smtClean="0">
              <a:solidFill>
                <a:schemeClr val="accent1">
                  <a:lumMod val="50000"/>
                </a:schemeClr>
              </a:solidFill>
              <a:latin typeface="Times New Roman" pitchFamily="18" charset="0"/>
              <a:cs typeface="Times New Roman" pitchFamily="18" charset="0"/>
            </a:endParaRPr>
          </a:p>
          <a:p>
            <a:pPr marL="0" indent="0" algn="just">
              <a:buNone/>
            </a:pPr>
            <a:r>
              <a:rPr lang="en-US" b="1" dirty="0" smtClean="0"/>
              <a:t>Meaning</a:t>
            </a:r>
            <a:r>
              <a:rPr lang="en-US" dirty="0" smtClean="0"/>
              <a:t> – The study of self determined learning .</a:t>
            </a:r>
          </a:p>
          <a:p>
            <a:pPr marL="0" indent="0" algn="just">
              <a:buNone/>
            </a:pPr>
            <a:r>
              <a:rPr lang="en-US" dirty="0"/>
              <a:t> </a:t>
            </a:r>
            <a:r>
              <a:rPr lang="en-US" dirty="0" smtClean="0"/>
              <a:t>                   - Highest level of learning.</a:t>
            </a:r>
          </a:p>
          <a:p>
            <a:pPr marL="0" indent="0" algn="just">
              <a:buNone/>
            </a:pPr>
            <a:r>
              <a:rPr lang="en-US" dirty="0" smtClean="0"/>
              <a:t>                      -learning should not teacher centric or content centric.</a:t>
            </a:r>
          </a:p>
          <a:p>
            <a:pPr marL="0" indent="0" algn="just">
              <a:buNone/>
            </a:pPr>
            <a:r>
              <a:rPr lang="en-US" b="1" dirty="0" smtClean="0"/>
              <a:t>Characteristics</a:t>
            </a:r>
          </a:p>
          <a:p>
            <a:pPr algn="just">
              <a:buFont typeface="Wingdings" pitchFamily="2" charset="2"/>
              <a:buChar char="Ø"/>
            </a:pPr>
            <a:r>
              <a:rPr lang="en-US" dirty="0" err="1" smtClean="0"/>
              <a:t>Heutagoical</a:t>
            </a:r>
            <a:r>
              <a:rPr lang="en-US" dirty="0" smtClean="0"/>
              <a:t> </a:t>
            </a:r>
            <a:r>
              <a:rPr lang="en-US" dirty="0"/>
              <a:t>approaches an encourage the students to find their own problems and questions to answer</a:t>
            </a:r>
            <a:r>
              <a:rPr lang="en-US" dirty="0" smtClean="0"/>
              <a:t>.</a:t>
            </a:r>
          </a:p>
          <a:p>
            <a:pPr algn="just">
              <a:buFont typeface="Wingdings" pitchFamily="2" charset="2"/>
              <a:buChar char="Ø"/>
            </a:pPr>
            <a:r>
              <a:rPr lang="en-US" dirty="0" smtClean="0"/>
              <a:t>Teachers </a:t>
            </a:r>
            <a:r>
              <a:rPr lang="en-US" dirty="0"/>
              <a:t>help by providing context to student's learning and creating </a:t>
            </a:r>
            <a:r>
              <a:rPr lang="en-US" dirty="0" smtClean="0"/>
              <a:t>opportunities</a:t>
            </a:r>
          </a:p>
          <a:p>
            <a:pPr algn="just">
              <a:buFont typeface="Wingdings" pitchFamily="2" charset="2"/>
              <a:buChar char="Ø"/>
            </a:pPr>
            <a:r>
              <a:rPr lang="en-US" dirty="0" smtClean="0"/>
              <a:t>Teacher </a:t>
            </a:r>
            <a:r>
              <a:rPr lang="en-US" dirty="0"/>
              <a:t>provides the material but students decide how to negotiate the learning process.</a:t>
            </a:r>
            <a:endParaRPr lang="en-IN" dirty="0"/>
          </a:p>
        </p:txBody>
      </p:sp>
    </p:spTree>
    <p:extLst>
      <p:ext uri="{BB962C8B-B14F-4D97-AF65-F5344CB8AC3E}">
        <p14:creationId xmlns:p14="http://schemas.microsoft.com/office/powerpoint/2010/main" val="2264613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22114"/>
          </a:xfrm>
        </p:spPr>
        <p:txBody>
          <a:bodyPr>
            <a:normAutofit fontScale="90000"/>
          </a:bodyPr>
          <a:lstStyle/>
          <a:p>
            <a:pPr algn="ctr"/>
            <a:r>
              <a:rPr lang="en-US" b="1" dirty="0"/>
              <a:t>Principles of </a:t>
            </a:r>
            <a:r>
              <a:rPr lang="en-US" b="1" dirty="0" err="1"/>
              <a:t>Heutagogy</a:t>
            </a:r>
            <a:r>
              <a:rPr lang="en-US" b="1" dirty="0"/>
              <a:t> </a:t>
            </a:r>
            <a:r>
              <a:rPr lang="en-US" b="1" dirty="0" smtClean="0"/>
              <a:t/>
            </a:r>
            <a:br>
              <a:rPr lang="en-US" b="1" dirty="0" smtClean="0"/>
            </a:br>
            <a:endParaRPr lang="en-IN" b="1" dirty="0"/>
          </a:p>
        </p:txBody>
      </p:sp>
      <p:sp>
        <p:nvSpPr>
          <p:cNvPr id="3" name="Content Placeholder 2"/>
          <p:cNvSpPr>
            <a:spLocks noGrp="1"/>
          </p:cNvSpPr>
          <p:nvPr>
            <p:ph sz="quarter" idx="1"/>
          </p:nvPr>
        </p:nvSpPr>
        <p:spPr>
          <a:xfrm>
            <a:off x="457200" y="1124744"/>
            <a:ext cx="7787208" cy="5349208"/>
          </a:xfrm>
        </p:spPr>
        <p:txBody>
          <a:bodyPr>
            <a:normAutofit fontScale="92500" lnSpcReduction="20000"/>
          </a:bodyPr>
          <a:lstStyle/>
          <a:p>
            <a:pPr algn="just">
              <a:lnSpc>
                <a:spcPct val="150000"/>
              </a:lnSpc>
            </a:pPr>
            <a:r>
              <a:rPr lang="en-US" dirty="0" smtClean="0">
                <a:latin typeface="Times New Roman" pitchFamily="18" charset="0"/>
                <a:cs typeface="Times New Roman" pitchFamily="18" charset="0"/>
              </a:rPr>
              <a:t>Knowing </a:t>
            </a:r>
            <a:r>
              <a:rPr lang="en-US" dirty="0">
                <a:latin typeface="Times New Roman" pitchFamily="18" charset="0"/>
                <a:cs typeface="Times New Roman" pitchFamily="18" charset="0"/>
              </a:rPr>
              <a:t>how to learn is a crucial </a:t>
            </a:r>
            <a:r>
              <a:rPr lang="en-US" dirty="0" smtClean="0">
                <a:latin typeface="Times New Roman" pitchFamily="18" charset="0"/>
                <a:cs typeface="Times New Roman" pitchFamily="18" charset="0"/>
              </a:rPr>
              <a:t>skill.</a:t>
            </a:r>
          </a:p>
          <a:p>
            <a:pPr algn="just">
              <a:lnSpc>
                <a:spcPct val="150000"/>
              </a:lnSpc>
            </a:pPr>
            <a:r>
              <a:rPr lang="en-US" dirty="0" smtClean="0">
                <a:latin typeface="Times New Roman" pitchFamily="18" charset="0"/>
                <a:cs typeface="Times New Roman" pitchFamily="18" charset="0"/>
              </a:rPr>
              <a:t>Educators </a:t>
            </a:r>
            <a:r>
              <a:rPr lang="en-US" dirty="0">
                <a:latin typeface="Times New Roman" pitchFamily="18" charset="0"/>
                <a:cs typeface="Times New Roman" pitchFamily="18" charset="0"/>
              </a:rPr>
              <a:t>focus on learning process rather than content.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Learning </a:t>
            </a:r>
            <a:r>
              <a:rPr lang="en-US" dirty="0">
                <a:latin typeface="Times New Roman" pitchFamily="18" charset="0"/>
                <a:cs typeface="Times New Roman" pitchFamily="18" charset="0"/>
              </a:rPr>
              <a:t>goes beyond the specific discipline</a:t>
            </a:r>
            <a:r>
              <a:rPr lang="en-US" dirty="0" smtClean="0">
                <a:latin typeface="Times New Roman" pitchFamily="18" charset="0"/>
                <a:cs typeface="Times New Roman" pitchFamily="18" charset="0"/>
              </a:rPr>
              <a:t>.</a:t>
            </a:r>
          </a:p>
          <a:p>
            <a:pPr algn="just">
              <a:lnSpc>
                <a:spcPct val="150000"/>
              </a:lnSpc>
            </a:pPr>
            <a:r>
              <a:rPr lang="en-US" dirty="0">
                <a:latin typeface="Times New Roman" pitchFamily="18" charset="0"/>
                <a:cs typeface="Times New Roman" pitchFamily="18" charset="0"/>
              </a:rPr>
              <a:t>Learner Agency &amp; Autonomy: The learner has total control over the learning path and direction.</a:t>
            </a:r>
          </a:p>
          <a:p>
            <a:pPr algn="just">
              <a:lnSpc>
                <a:spcPct val="150000"/>
              </a:lnSpc>
            </a:pPr>
            <a:r>
              <a:rPr lang="en-US" dirty="0">
                <a:latin typeface="Times New Roman" pitchFamily="18" charset="0"/>
                <a:cs typeface="Times New Roman" pitchFamily="18" charset="0"/>
              </a:rPr>
              <a:t>Self-Determined Learning: Focuses on how to learn rather than just content acquisition.</a:t>
            </a:r>
          </a:p>
          <a:p>
            <a:pPr algn="just">
              <a:lnSpc>
                <a:spcPct val="150000"/>
              </a:lnSpc>
            </a:pPr>
            <a:r>
              <a:rPr lang="en-US" dirty="0">
                <a:latin typeface="Times New Roman" pitchFamily="18" charset="0"/>
                <a:cs typeface="Times New Roman" pitchFamily="18" charset="0"/>
              </a:rPr>
              <a:t>Capability Development: Encourages transferring knowledge to new and unfamiliar situations.</a:t>
            </a:r>
          </a:p>
          <a:p>
            <a:pPr algn="just">
              <a:lnSpc>
                <a:spcPct val="150000"/>
              </a:lnSpc>
            </a:pPr>
            <a:r>
              <a:rPr lang="en-US" dirty="0">
                <a:latin typeface="Times New Roman" pitchFamily="18" charset="0"/>
                <a:cs typeface="Times New Roman" pitchFamily="18" charset="0"/>
              </a:rPr>
              <a:t>Double-Loop Learning: Students reflect on their learning processes, beliefs, and actions to improve future outcomes</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22900984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456</TotalTime>
  <Words>1428</Words>
  <Application>Microsoft Office PowerPoint</Application>
  <PresentationFormat>On-screen Show (4:3)</PresentationFormat>
  <Paragraphs>205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Oriel</vt:lpstr>
      <vt:lpstr>Pedagogy Part –II </vt:lpstr>
      <vt:lpstr>Meaning of Pedagogy</vt:lpstr>
      <vt:lpstr>PowerPoint Presentation</vt:lpstr>
      <vt:lpstr>Meaning of Pedagogical Analysis</vt:lpstr>
      <vt:lpstr>PowerPoint Presentation</vt:lpstr>
      <vt:lpstr>Paradigm Shift In Pedagogical Analysis From Pedagogy → Andragogy → Heutagogy</vt:lpstr>
      <vt:lpstr>PowerPoint Presentation</vt:lpstr>
      <vt:lpstr>PowerPoint Presentation</vt:lpstr>
      <vt:lpstr>Principles of Heutagogy  </vt:lpstr>
      <vt:lpstr>Comparison of Pedagogy Andragogy and heutagogy</vt:lpstr>
      <vt:lpstr>The Pedagogy Andragogy Heutagogy Continuum PAH Continuum</vt:lpstr>
      <vt:lpstr>Principles of Heutagogy</vt:lpstr>
      <vt:lpstr>Critical pedagogy</vt:lpstr>
      <vt:lpstr>Foster common Techniques through critical pedagogy</vt:lpstr>
      <vt:lpstr>Interaction analysis</vt:lpstr>
      <vt:lpstr>Interaction analysis</vt:lpstr>
      <vt:lpstr>PowerPoint Presentation</vt:lpstr>
      <vt:lpstr>FIAC ( Flanders Interaction Analysis Categories</vt:lpstr>
      <vt:lpstr>FIAC ( Flanders Interaction Analysis Categories</vt:lpstr>
      <vt:lpstr>FIAC ( Flanders Interaction Analysis Categories</vt:lpstr>
      <vt:lpstr>PowerPoint Presentation</vt:lpstr>
      <vt:lpstr>PowerPoint Presentation</vt:lpstr>
      <vt:lpstr>Interpretation of Interaction Matrix</vt:lpstr>
      <vt:lpstr>Galloway’s system of interaction Analysis</vt:lpstr>
      <vt:lpstr>PowerPoint Presentation</vt:lpstr>
      <vt:lpstr>PowerPoint Presentation</vt:lpstr>
      <vt:lpstr>PowerPoint Presentation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Pedagogy Part -II</dc:title>
  <dc:creator>god win</dc:creator>
  <cp:lastModifiedBy>god win</cp:lastModifiedBy>
  <cp:revision>42</cp:revision>
  <dcterms:created xsi:type="dcterms:W3CDTF">2026-03-13T05:11:34Z</dcterms:created>
  <dcterms:modified xsi:type="dcterms:W3CDTF">2026-03-23T07:45:19Z</dcterms:modified>
</cp:coreProperties>
</file>