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0" r:id="rId4"/>
    <p:sldId id="258" r:id="rId5"/>
    <p:sldId id="260" r:id="rId6"/>
    <p:sldId id="261" r:id="rId7"/>
    <p:sldId id="262" r:id="rId8"/>
    <p:sldId id="263" r:id="rId9"/>
    <p:sldId id="264" r:id="rId10"/>
    <p:sldId id="265" r:id="rId11"/>
    <p:sldId id="266" r:id="rId12"/>
    <p:sldId id="267" r:id="rId13"/>
    <p:sldId id="268" r:id="rId14"/>
    <p:sldId id="269"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1C11BDC9-C80D-49E3-BA10-BB193B7100B5}" type="datetimeFigureOut">
              <a:rPr lang="en-IN" smtClean="0"/>
              <a:t>11-05-2026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D766AC3-EF34-441C-BA11-FBA207BAA6F5}" type="slidenum">
              <a:rPr lang="en-IN" smtClean="0"/>
              <a:t>‹#›</a:t>
            </a:fld>
            <a:endParaRPr lang="en-IN"/>
          </a:p>
        </p:txBody>
      </p:sp>
    </p:spTree>
    <p:extLst>
      <p:ext uri="{BB962C8B-B14F-4D97-AF65-F5344CB8AC3E}">
        <p14:creationId xmlns:p14="http://schemas.microsoft.com/office/powerpoint/2010/main" val="3978988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C11BDC9-C80D-49E3-BA10-BB193B7100B5}" type="datetimeFigureOut">
              <a:rPr lang="en-IN" smtClean="0"/>
              <a:t>11-05-2026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D766AC3-EF34-441C-BA11-FBA207BAA6F5}" type="slidenum">
              <a:rPr lang="en-IN" smtClean="0"/>
              <a:t>‹#›</a:t>
            </a:fld>
            <a:endParaRPr lang="en-IN"/>
          </a:p>
        </p:txBody>
      </p:sp>
    </p:spTree>
    <p:extLst>
      <p:ext uri="{BB962C8B-B14F-4D97-AF65-F5344CB8AC3E}">
        <p14:creationId xmlns:p14="http://schemas.microsoft.com/office/powerpoint/2010/main" val="1263296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C11BDC9-C80D-49E3-BA10-BB193B7100B5}" type="datetimeFigureOut">
              <a:rPr lang="en-IN" smtClean="0"/>
              <a:t>11-05-2026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D766AC3-EF34-441C-BA11-FBA207BAA6F5}" type="slidenum">
              <a:rPr lang="en-IN" smtClean="0"/>
              <a:t>‹#›</a:t>
            </a:fld>
            <a:endParaRPr lang="en-IN"/>
          </a:p>
        </p:txBody>
      </p:sp>
    </p:spTree>
    <p:extLst>
      <p:ext uri="{BB962C8B-B14F-4D97-AF65-F5344CB8AC3E}">
        <p14:creationId xmlns:p14="http://schemas.microsoft.com/office/powerpoint/2010/main" val="168917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C11BDC9-C80D-49E3-BA10-BB193B7100B5}" type="datetimeFigureOut">
              <a:rPr lang="en-IN" smtClean="0"/>
              <a:t>11-05-2026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D766AC3-EF34-441C-BA11-FBA207BAA6F5}" type="slidenum">
              <a:rPr lang="en-IN" smtClean="0"/>
              <a:t>‹#›</a:t>
            </a:fld>
            <a:endParaRPr lang="en-IN"/>
          </a:p>
        </p:txBody>
      </p:sp>
    </p:spTree>
    <p:extLst>
      <p:ext uri="{BB962C8B-B14F-4D97-AF65-F5344CB8AC3E}">
        <p14:creationId xmlns:p14="http://schemas.microsoft.com/office/powerpoint/2010/main" val="1741222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11BDC9-C80D-49E3-BA10-BB193B7100B5}" type="datetimeFigureOut">
              <a:rPr lang="en-IN" smtClean="0"/>
              <a:t>11-05-2026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D766AC3-EF34-441C-BA11-FBA207BAA6F5}" type="slidenum">
              <a:rPr lang="en-IN" smtClean="0"/>
              <a:t>‹#›</a:t>
            </a:fld>
            <a:endParaRPr lang="en-IN"/>
          </a:p>
        </p:txBody>
      </p:sp>
    </p:spTree>
    <p:extLst>
      <p:ext uri="{BB962C8B-B14F-4D97-AF65-F5344CB8AC3E}">
        <p14:creationId xmlns:p14="http://schemas.microsoft.com/office/powerpoint/2010/main" val="2402708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1C11BDC9-C80D-49E3-BA10-BB193B7100B5}" type="datetimeFigureOut">
              <a:rPr lang="en-IN" smtClean="0"/>
              <a:t>11-05-2026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D766AC3-EF34-441C-BA11-FBA207BAA6F5}" type="slidenum">
              <a:rPr lang="en-IN" smtClean="0"/>
              <a:t>‹#›</a:t>
            </a:fld>
            <a:endParaRPr lang="en-IN"/>
          </a:p>
        </p:txBody>
      </p:sp>
    </p:spTree>
    <p:extLst>
      <p:ext uri="{BB962C8B-B14F-4D97-AF65-F5344CB8AC3E}">
        <p14:creationId xmlns:p14="http://schemas.microsoft.com/office/powerpoint/2010/main" val="1178601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1C11BDC9-C80D-49E3-BA10-BB193B7100B5}" type="datetimeFigureOut">
              <a:rPr lang="en-IN" smtClean="0"/>
              <a:t>11-05-2026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D766AC3-EF34-441C-BA11-FBA207BAA6F5}" type="slidenum">
              <a:rPr lang="en-IN" smtClean="0"/>
              <a:t>‹#›</a:t>
            </a:fld>
            <a:endParaRPr lang="en-IN"/>
          </a:p>
        </p:txBody>
      </p:sp>
    </p:spTree>
    <p:extLst>
      <p:ext uri="{BB962C8B-B14F-4D97-AF65-F5344CB8AC3E}">
        <p14:creationId xmlns:p14="http://schemas.microsoft.com/office/powerpoint/2010/main" val="1305130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1C11BDC9-C80D-49E3-BA10-BB193B7100B5}" type="datetimeFigureOut">
              <a:rPr lang="en-IN" smtClean="0"/>
              <a:t>11-05-2026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D766AC3-EF34-441C-BA11-FBA207BAA6F5}" type="slidenum">
              <a:rPr lang="en-IN" smtClean="0"/>
              <a:t>‹#›</a:t>
            </a:fld>
            <a:endParaRPr lang="en-IN"/>
          </a:p>
        </p:txBody>
      </p:sp>
    </p:spTree>
    <p:extLst>
      <p:ext uri="{BB962C8B-B14F-4D97-AF65-F5344CB8AC3E}">
        <p14:creationId xmlns:p14="http://schemas.microsoft.com/office/powerpoint/2010/main" val="2650285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11BDC9-C80D-49E3-BA10-BB193B7100B5}" type="datetimeFigureOut">
              <a:rPr lang="en-IN" smtClean="0"/>
              <a:t>11-05-2026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D766AC3-EF34-441C-BA11-FBA207BAA6F5}" type="slidenum">
              <a:rPr lang="en-IN" smtClean="0"/>
              <a:t>‹#›</a:t>
            </a:fld>
            <a:endParaRPr lang="en-IN"/>
          </a:p>
        </p:txBody>
      </p:sp>
    </p:spTree>
    <p:extLst>
      <p:ext uri="{BB962C8B-B14F-4D97-AF65-F5344CB8AC3E}">
        <p14:creationId xmlns:p14="http://schemas.microsoft.com/office/powerpoint/2010/main" val="3169416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11BDC9-C80D-49E3-BA10-BB193B7100B5}" type="datetimeFigureOut">
              <a:rPr lang="en-IN" smtClean="0"/>
              <a:t>11-05-2026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D766AC3-EF34-441C-BA11-FBA207BAA6F5}" type="slidenum">
              <a:rPr lang="en-IN" smtClean="0"/>
              <a:t>‹#›</a:t>
            </a:fld>
            <a:endParaRPr lang="en-IN"/>
          </a:p>
        </p:txBody>
      </p:sp>
    </p:spTree>
    <p:extLst>
      <p:ext uri="{BB962C8B-B14F-4D97-AF65-F5344CB8AC3E}">
        <p14:creationId xmlns:p14="http://schemas.microsoft.com/office/powerpoint/2010/main" val="684528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11BDC9-C80D-49E3-BA10-BB193B7100B5}" type="datetimeFigureOut">
              <a:rPr lang="en-IN" smtClean="0"/>
              <a:t>11-05-2026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D766AC3-EF34-441C-BA11-FBA207BAA6F5}" type="slidenum">
              <a:rPr lang="en-IN" smtClean="0"/>
              <a:t>‹#›</a:t>
            </a:fld>
            <a:endParaRPr lang="en-IN"/>
          </a:p>
        </p:txBody>
      </p:sp>
    </p:spTree>
    <p:extLst>
      <p:ext uri="{BB962C8B-B14F-4D97-AF65-F5344CB8AC3E}">
        <p14:creationId xmlns:p14="http://schemas.microsoft.com/office/powerpoint/2010/main" val="2564259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11BDC9-C80D-49E3-BA10-BB193B7100B5}" type="datetimeFigureOut">
              <a:rPr lang="en-IN" smtClean="0"/>
              <a:t>11-05-2026</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66AC3-EF34-441C-BA11-FBA207BAA6F5}" type="slidenum">
              <a:rPr lang="en-IN" smtClean="0"/>
              <a:t>‹#›</a:t>
            </a:fld>
            <a:endParaRPr lang="en-IN"/>
          </a:p>
        </p:txBody>
      </p:sp>
    </p:spTree>
    <p:extLst>
      <p:ext uri="{BB962C8B-B14F-4D97-AF65-F5344CB8AC3E}">
        <p14:creationId xmlns:p14="http://schemas.microsoft.com/office/powerpoint/2010/main" val="27167406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6713"/>
            <a:ext cx="7772400" cy="1296143"/>
          </a:xfrm>
        </p:spPr>
        <p:txBody>
          <a:bodyPr>
            <a:noAutofit/>
          </a:bodyPr>
          <a:lstStyle/>
          <a:p>
            <a:pPr lvl="0">
              <a:spcBef>
                <a:spcPct val="20000"/>
              </a:spcBef>
            </a:pPr>
            <a:r>
              <a:rPr lang="en-US" sz="2800" b="1" dirty="0">
                <a:solidFill>
                  <a:srgbClr val="C00000"/>
                </a:solidFill>
                <a:latin typeface="Times New Roman" pitchFamily="18" charset="0"/>
                <a:ea typeface="+mn-ea"/>
                <a:cs typeface="Times New Roman" pitchFamily="18" charset="0"/>
              </a:rPr>
              <a:t>UNIT – V: ASSESSMENT IN PEDAGOGY OF PHYSICAL SCIENCE</a:t>
            </a:r>
            <a:br>
              <a:rPr lang="en-US" sz="2800" b="1" dirty="0">
                <a:solidFill>
                  <a:srgbClr val="C00000"/>
                </a:solidFill>
                <a:latin typeface="Times New Roman" pitchFamily="18" charset="0"/>
                <a:ea typeface="+mn-ea"/>
                <a:cs typeface="Times New Roman" pitchFamily="18" charset="0"/>
              </a:rPr>
            </a:br>
            <a:endParaRPr lang="en-IN" sz="2800" b="1" dirty="0">
              <a:solidFill>
                <a:srgbClr val="C00000"/>
              </a:solidFill>
              <a:latin typeface="Times New Roman" pitchFamily="18" charset="0"/>
              <a:cs typeface="Times New Roman" pitchFamily="18" charset="0"/>
            </a:endParaRPr>
          </a:p>
        </p:txBody>
      </p:sp>
      <p:sp>
        <p:nvSpPr>
          <p:cNvPr id="3" name="Subtitle 2"/>
          <p:cNvSpPr>
            <a:spLocks noGrp="1"/>
          </p:cNvSpPr>
          <p:nvPr>
            <p:ph type="subTitle" idx="1"/>
          </p:nvPr>
        </p:nvSpPr>
        <p:spPr>
          <a:xfrm>
            <a:off x="755576" y="2276872"/>
            <a:ext cx="7488832" cy="3456384"/>
          </a:xfrm>
        </p:spPr>
        <p:txBody>
          <a:bodyPr>
            <a:normAutofit fontScale="77500" lnSpcReduction="20000"/>
          </a:bodyPr>
          <a:lstStyle/>
          <a:p>
            <a:pPr algn="just"/>
            <a:r>
              <a:rPr lang="en-US" b="1" dirty="0" smtClean="0">
                <a:latin typeface="Times New Roman" pitchFamily="18" charset="0"/>
                <a:cs typeface="Times New Roman" pitchFamily="18" charset="0"/>
              </a:rPr>
              <a:t>Measurement and Evaluation - Differentiate between Assessment and Evaluation - Types of</a:t>
            </a:r>
          </a:p>
          <a:p>
            <a:pPr algn="just"/>
            <a:r>
              <a:rPr lang="en-US" b="1" dirty="0" smtClean="0">
                <a:latin typeface="Times New Roman" pitchFamily="18" charset="0"/>
                <a:cs typeface="Times New Roman" pitchFamily="18" charset="0"/>
              </a:rPr>
              <a:t>evaluation: Formative, Summative, Diagnostic Test – Standardization of Test, Principles and steps</a:t>
            </a:r>
          </a:p>
          <a:p>
            <a:pPr algn="just"/>
            <a:r>
              <a:rPr lang="en-US" b="1" dirty="0" smtClean="0">
                <a:latin typeface="Times New Roman" pitchFamily="18" charset="0"/>
                <a:cs typeface="Times New Roman" pitchFamily="18" charset="0"/>
              </a:rPr>
              <a:t>involved in the construction of achievement test – Blue Print and Question Pattern - Feedback</a:t>
            </a:r>
          </a:p>
          <a:p>
            <a:pPr algn="just"/>
            <a:r>
              <a:rPr lang="en-US" b="1" dirty="0" smtClean="0">
                <a:latin typeface="Times New Roman" pitchFamily="18" charset="0"/>
                <a:cs typeface="Times New Roman" pitchFamily="18" charset="0"/>
              </a:rPr>
              <a:t>Devices: Meaning, Types, Criteria, - Assessment of Portfolios, Reflective Journal, Field Engagement</a:t>
            </a:r>
          </a:p>
          <a:p>
            <a:pPr algn="just"/>
            <a:r>
              <a:rPr lang="en-US" b="1" dirty="0" smtClean="0">
                <a:latin typeface="Times New Roman" pitchFamily="18" charset="0"/>
                <a:cs typeface="Times New Roman" pitchFamily="18" charset="0"/>
              </a:rPr>
              <a:t>using Rubrics, Competency Based Evaluation.</a:t>
            </a:r>
            <a:endParaRPr lang="en-IN" b="1" dirty="0">
              <a:latin typeface="Times New Roman" pitchFamily="18" charset="0"/>
              <a:cs typeface="Times New Roman" pitchFamily="18" charset="0"/>
            </a:endParaRPr>
          </a:p>
        </p:txBody>
      </p:sp>
    </p:spTree>
    <p:extLst>
      <p:ext uri="{BB962C8B-B14F-4D97-AF65-F5344CB8AC3E}">
        <p14:creationId xmlns:p14="http://schemas.microsoft.com/office/powerpoint/2010/main" val="565231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3200" dirty="0">
                <a:solidFill>
                  <a:prstClr val="black"/>
                </a:solidFill>
                <a:ea typeface="+mn-ea"/>
                <a:cs typeface="+mn-cs"/>
              </a:rPr>
              <a:t>Major Forms of Educational Assessment</a:t>
            </a:r>
            <a:endParaRPr lang="en-IN" dirty="0"/>
          </a:p>
        </p:txBody>
      </p:sp>
      <p:sp>
        <p:nvSpPr>
          <p:cNvPr id="3" name="Content Placeholder 2"/>
          <p:cNvSpPr>
            <a:spLocks noGrp="1"/>
          </p:cNvSpPr>
          <p:nvPr>
            <p:ph idx="1"/>
          </p:nvPr>
        </p:nvSpPr>
        <p:spPr/>
        <p:txBody>
          <a:bodyPr>
            <a:normAutofit/>
          </a:bodyPr>
          <a:lstStyle/>
          <a:p>
            <a:r>
              <a:rPr lang="en-IN" dirty="0" smtClean="0"/>
              <a:t>High Stakes </a:t>
            </a:r>
            <a:r>
              <a:rPr lang="en-IN" dirty="0"/>
              <a:t>A</a:t>
            </a:r>
            <a:r>
              <a:rPr lang="en-IN" dirty="0" smtClean="0"/>
              <a:t>ssessment</a:t>
            </a:r>
          </a:p>
          <a:p>
            <a:r>
              <a:rPr lang="en-IN" dirty="0" smtClean="0"/>
              <a:t>Pre Assessment</a:t>
            </a:r>
          </a:p>
          <a:p>
            <a:r>
              <a:rPr lang="en-IN" dirty="0" smtClean="0"/>
              <a:t>Formative Assessment</a:t>
            </a:r>
          </a:p>
          <a:p>
            <a:r>
              <a:rPr lang="en-IN" dirty="0" smtClean="0"/>
              <a:t>Summative Assessment</a:t>
            </a:r>
          </a:p>
          <a:p>
            <a:r>
              <a:rPr lang="en-IN" dirty="0" smtClean="0"/>
              <a:t>Interim Assessment</a:t>
            </a:r>
          </a:p>
          <a:p>
            <a:r>
              <a:rPr lang="en-IN" dirty="0" smtClean="0"/>
              <a:t>Placement Assessments</a:t>
            </a:r>
          </a:p>
          <a:p>
            <a:r>
              <a:rPr lang="en-IN" dirty="0" smtClean="0"/>
              <a:t>Screening Assessment</a:t>
            </a:r>
            <a:endParaRPr lang="en-IN" dirty="0"/>
          </a:p>
        </p:txBody>
      </p:sp>
    </p:spTree>
    <p:extLst>
      <p:ext uri="{BB962C8B-B14F-4D97-AF65-F5344CB8AC3E}">
        <p14:creationId xmlns:p14="http://schemas.microsoft.com/office/powerpoint/2010/main" val="3493012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pPr marL="342900" lvl="0" indent="-342900">
              <a:spcBef>
                <a:spcPct val="20000"/>
              </a:spcBef>
            </a:pPr>
            <a:r>
              <a:rPr lang="en-US" sz="4000" dirty="0" smtClean="0">
                <a:solidFill>
                  <a:prstClr val="black"/>
                </a:solidFill>
                <a:latin typeface="Times New Roman" pitchFamily="18" charset="0"/>
                <a:ea typeface="+mn-ea"/>
                <a:cs typeface="Times New Roman" pitchFamily="18" charset="0"/>
              </a:rPr>
              <a:t/>
            </a:r>
            <a:br>
              <a:rPr lang="en-US" sz="4000" dirty="0" smtClean="0">
                <a:solidFill>
                  <a:prstClr val="black"/>
                </a:solidFill>
                <a:latin typeface="Times New Roman" pitchFamily="18" charset="0"/>
                <a:ea typeface="+mn-ea"/>
                <a:cs typeface="Times New Roman" pitchFamily="18" charset="0"/>
              </a:rPr>
            </a:br>
            <a:r>
              <a:rPr lang="en-US" sz="4000" dirty="0" smtClean="0">
                <a:solidFill>
                  <a:prstClr val="black"/>
                </a:solidFill>
                <a:latin typeface="Times New Roman" pitchFamily="18" charset="0"/>
                <a:ea typeface="+mn-ea"/>
                <a:cs typeface="Times New Roman" pitchFamily="18" charset="0"/>
              </a:rPr>
              <a:t>Assessment</a:t>
            </a:r>
            <a:r>
              <a:rPr lang="en-US" sz="4000" dirty="0">
                <a:solidFill>
                  <a:prstClr val="black"/>
                </a:solidFill>
                <a:latin typeface="Times New Roman" pitchFamily="18" charset="0"/>
                <a:ea typeface="+mn-ea"/>
                <a:cs typeface="Times New Roman" pitchFamily="18" charset="0"/>
              </a:rPr>
              <a:t>, Evaluation &amp; Measurement</a:t>
            </a:r>
            <a:r>
              <a:rPr lang="en-US" sz="3200" dirty="0">
                <a:solidFill>
                  <a:prstClr val="black"/>
                </a:solidFill>
                <a:ea typeface="+mn-ea"/>
                <a:cs typeface="+mn-cs"/>
              </a:rPr>
              <a:t/>
            </a:r>
            <a:br>
              <a:rPr lang="en-US" sz="3200" dirty="0">
                <a:solidFill>
                  <a:prstClr val="black"/>
                </a:solidFill>
                <a:ea typeface="+mn-ea"/>
                <a:cs typeface="+mn-cs"/>
              </a:rPr>
            </a:br>
            <a:endParaRPr lang="en-IN" dirty="0"/>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dirty="0" smtClean="0"/>
              <a:t>Measurement is assigning numbers to represent how much of a particular quality a student has demonstrated</a:t>
            </a:r>
          </a:p>
          <a:p>
            <a:pPr>
              <a:buFont typeface="Wingdings" pitchFamily="2" charset="2"/>
              <a:buChar char="Ø"/>
            </a:pPr>
            <a:r>
              <a:rPr lang="en-US" dirty="0" smtClean="0"/>
              <a:t>Assessment is the process of gathering information about student learning and performance. </a:t>
            </a:r>
          </a:p>
          <a:p>
            <a:pPr>
              <a:buFont typeface="Wingdings" pitchFamily="2" charset="2"/>
              <a:buChar char="Ø"/>
            </a:pPr>
            <a:r>
              <a:rPr lang="en-US" dirty="0" smtClean="0"/>
              <a:t>Measurement is assigning numbers to represent how much of a particular quality a student has demonstrated.</a:t>
            </a:r>
            <a:endParaRPr lang="en-IN" dirty="0"/>
          </a:p>
        </p:txBody>
      </p:sp>
    </p:spTree>
    <p:extLst>
      <p:ext uri="{BB962C8B-B14F-4D97-AF65-F5344CB8AC3E}">
        <p14:creationId xmlns:p14="http://schemas.microsoft.com/office/powerpoint/2010/main" val="3579030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US" sz="3600" dirty="0">
                <a:solidFill>
                  <a:prstClr val="black"/>
                </a:solidFill>
                <a:latin typeface="Times New Roman" pitchFamily="18" charset="0"/>
                <a:cs typeface="Times New Roman" pitchFamily="18" charset="0"/>
              </a:rPr>
              <a:t>Assessment, Evaluation &amp; Measurement</a:t>
            </a:r>
            <a:endParaRPr lang="en-IN" dirty="0"/>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dirty="0" smtClean="0"/>
              <a:t> Assessment is the process of gathering information about student learning and performance.</a:t>
            </a:r>
          </a:p>
          <a:p>
            <a:pPr>
              <a:buFont typeface="Wingdings" pitchFamily="2" charset="2"/>
              <a:buChar char="Ø"/>
            </a:pPr>
            <a:r>
              <a:rPr lang="en-US" dirty="0" smtClean="0"/>
              <a:t> Evaluation is the process of interpreting that information and making judgments about what has been learned.</a:t>
            </a:r>
          </a:p>
          <a:p>
            <a:pPr>
              <a:buFont typeface="Wingdings" pitchFamily="2" charset="2"/>
              <a:buChar char="Ø"/>
            </a:pPr>
            <a:r>
              <a:rPr lang="en-US" dirty="0" smtClean="0"/>
              <a:t> Measurement is assigning numbers to represent how much of a particular quality a student has demonstrated.</a:t>
            </a:r>
            <a:endParaRPr lang="en-IN" dirty="0"/>
          </a:p>
        </p:txBody>
      </p:sp>
    </p:spTree>
    <p:extLst>
      <p:ext uri="{BB962C8B-B14F-4D97-AF65-F5344CB8AC3E}">
        <p14:creationId xmlns:p14="http://schemas.microsoft.com/office/powerpoint/2010/main" val="2227849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pPr lvl="0">
              <a:spcBef>
                <a:spcPts val="0"/>
              </a:spcBef>
            </a:pPr>
            <a:r>
              <a:rPr lang="en-US" sz="3100" b="1" dirty="0" smtClean="0">
                <a:latin typeface="Times New Roman" pitchFamily="18" charset="0"/>
                <a:cs typeface="Times New Roman" pitchFamily="18" charset="0"/>
              </a:rPr>
              <a:t/>
            </a:r>
            <a:br>
              <a:rPr lang="en-US" sz="3100" b="1" dirty="0" smtClean="0">
                <a:latin typeface="Times New Roman" pitchFamily="18" charset="0"/>
                <a:cs typeface="Times New Roman" pitchFamily="18" charset="0"/>
              </a:rPr>
            </a:br>
            <a:r>
              <a:rPr lang="en-US" sz="3100" b="1" dirty="0" smtClean="0">
                <a:latin typeface="Times New Roman" pitchFamily="18" charset="0"/>
                <a:cs typeface="Times New Roman" pitchFamily="18" charset="0"/>
              </a:rPr>
              <a:t>Differentiate between Assessment and</a:t>
            </a:r>
            <a:r>
              <a:rPr lang="en-US" sz="3100" b="1" dirty="0">
                <a:solidFill>
                  <a:prstClr val="black"/>
                </a:solidFill>
                <a:latin typeface="Times New Roman" pitchFamily="18" charset="0"/>
                <a:ea typeface="+mn-ea"/>
                <a:cs typeface="Times New Roman" pitchFamily="18" charset="0"/>
              </a:rPr>
              <a:t> Evaluation</a:t>
            </a:r>
            <a:r>
              <a:rPr lang="en-IN" sz="1800" b="1" dirty="0">
                <a:solidFill>
                  <a:prstClr val="white"/>
                </a:solidFill>
                <a:ea typeface="+mn-ea"/>
                <a:cs typeface="+mn-cs"/>
              </a:rPr>
              <a:t/>
            </a:r>
            <a:br>
              <a:rPr lang="en-IN" sz="1800" b="1" dirty="0">
                <a:solidFill>
                  <a:prstClr val="white"/>
                </a:solidFill>
                <a:ea typeface="+mn-ea"/>
                <a:cs typeface="+mn-cs"/>
              </a:rPr>
            </a:b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99353623"/>
              </p:ext>
            </p:extLst>
          </p:nvPr>
        </p:nvGraphicFramePr>
        <p:xfrm>
          <a:off x="755576" y="836712"/>
          <a:ext cx="8064896" cy="5491352"/>
        </p:xfrm>
        <a:graphic>
          <a:graphicData uri="http://schemas.openxmlformats.org/drawingml/2006/table">
            <a:tbl>
              <a:tblPr firstRow="1" bandRow="1">
                <a:tableStyleId>{5C22544A-7EE6-4342-B048-85BDC9FD1C3A}</a:tableStyleId>
              </a:tblPr>
              <a:tblGrid>
                <a:gridCol w="4464496"/>
                <a:gridCol w="3600400"/>
              </a:tblGrid>
              <a:tr h="699092">
                <a:tc>
                  <a:txBody>
                    <a:bodyPr/>
                    <a:lstStyle/>
                    <a:p>
                      <a:pPr algn="ctr"/>
                      <a:r>
                        <a:rPr kumimoji="0" lang="en-US" sz="2800" b="1" i="0" u="none" strike="noStrike" kern="1200" cap="none" spc="0" normalizeH="0" baseline="0" noProof="0" dirty="0" smtClean="0">
                          <a:ln>
                            <a:noFill/>
                          </a:ln>
                          <a:solidFill>
                            <a:schemeClr val="accent6">
                              <a:lumMod val="40000"/>
                              <a:lumOff val="60000"/>
                            </a:schemeClr>
                          </a:solidFill>
                          <a:effectLst/>
                          <a:uLnTx/>
                          <a:uFillTx/>
                          <a:latin typeface="Times New Roman" pitchFamily="18" charset="0"/>
                          <a:ea typeface="+mn-ea"/>
                          <a:cs typeface="Times New Roman" pitchFamily="18" charset="0"/>
                        </a:rPr>
                        <a:t>Assessment</a:t>
                      </a:r>
                      <a:endParaRPr lang="en-IN" sz="2800" b="1" dirty="0">
                        <a:solidFill>
                          <a:schemeClr val="accent6">
                            <a:lumMod val="40000"/>
                            <a:lumOff val="60000"/>
                          </a:schemeClr>
                        </a:solidFill>
                      </a:endParaRPr>
                    </a:p>
                  </a:txBody>
                  <a:tcPr/>
                </a:tc>
                <a:tc>
                  <a:txBody>
                    <a:bodyPr/>
                    <a:lstStyle/>
                    <a:p>
                      <a:pPr algn="ctr"/>
                      <a:r>
                        <a:rPr kumimoji="0" lang="en-US" sz="2800" b="1" i="0" u="none" strike="noStrike" kern="1200" cap="none" spc="0" normalizeH="0" baseline="0" noProof="0" dirty="0" smtClean="0">
                          <a:ln>
                            <a:noFill/>
                          </a:ln>
                          <a:solidFill>
                            <a:schemeClr val="accent6">
                              <a:lumMod val="40000"/>
                              <a:lumOff val="60000"/>
                            </a:schemeClr>
                          </a:solidFill>
                          <a:effectLst/>
                          <a:uLnTx/>
                          <a:uFillTx/>
                          <a:latin typeface="Times New Roman" pitchFamily="18" charset="0"/>
                          <a:ea typeface="+mj-ea"/>
                          <a:cs typeface="Times New Roman" pitchFamily="18" charset="0"/>
                        </a:rPr>
                        <a:t>Evaluation</a:t>
                      </a:r>
                      <a:endParaRPr lang="en-IN" sz="2800" b="1" dirty="0">
                        <a:solidFill>
                          <a:schemeClr val="accent6">
                            <a:lumMod val="40000"/>
                            <a:lumOff val="60000"/>
                          </a:schemeClr>
                        </a:solidFill>
                      </a:endParaRPr>
                    </a:p>
                  </a:txBody>
                  <a:tcPr/>
                </a:tc>
              </a:tr>
              <a:tr h="1319711">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j-ea"/>
                          <a:cs typeface="Times New Roman" pitchFamily="18" charset="0"/>
                        </a:rPr>
                        <a:t>Assessment is a process of collecting, reviewing and using data for the purpose of improvement</a:t>
                      </a:r>
                      <a:endParaRPr lang="en-IN" sz="2400" dirty="0">
                        <a:latin typeface="Times New Roman" pitchFamily="18" charset="0"/>
                        <a:cs typeface="Times New Roman" pitchFamily="18" charset="0"/>
                      </a:endParaRPr>
                    </a:p>
                  </a:txBody>
                  <a:tcPr/>
                </a:tc>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j-ea"/>
                          <a:cs typeface="Times New Roman" pitchFamily="18" charset="0"/>
                        </a:rPr>
                        <a:t>Evaluation is described as an act of passing judgment of the basis of evidence </a:t>
                      </a:r>
                      <a:endParaRPr lang="en-IN" sz="2400" dirty="0">
                        <a:latin typeface="Times New Roman" pitchFamily="18" charset="0"/>
                        <a:cs typeface="Times New Roman" pitchFamily="18" charset="0"/>
                      </a:endParaRPr>
                    </a:p>
                  </a:txBody>
                  <a:tcPr/>
                </a:tc>
              </a:tr>
              <a:tr h="919798">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j-ea"/>
                          <a:cs typeface="Times New Roman" pitchFamily="18" charset="0"/>
                        </a:rPr>
                        <a:t>Assessment pays attention to teaching and learning </a:t>
                      </a:r>
                      <a:endParaRPr lang="en-IN" sz="2400" dirty="0">
                        <a:latin typeface="Times New Roman" pitchFamily="18" charset="0"/>
                        <a:cs typeface="Times New Roman" pitchFamily="18" charset="0"/>
                      </a:endParaRPr>
                    </a:p>
                  </a:txBody>
                  <a:tcPr/>
                </a:tc>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j-ea"/>
                          <a:cs typeface="Times New Roman" pitchFamily="18" charset="0"/>
                        </a:rPr>
                        <a:t>Evaluation focuses only on the final outcome </a:t>
                      </a:r>
                      <a:endParaRPr lang="en-IN" sz="2400" dirty="0">
                        <a:latin typeface="Times New Roman" pitchFamily="18" charset="0"/>
                        <a:cs typeface="Times New Roman" pitchFamily="18" charset="0"/>
                      </a:endParaRPr>
                    </a:p>
                  </a:txBody>
                  <a:tcPr/>
                </a:tc>
              </a:tr>
              <a:tr h="919798">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j-ea"/>
                          <a:cs typeface="Times New Roman" pitchFamily="18" charset="0"/>
                        </a:rPr>
                        <a:t>Assessment is done at the beginning of the inquiry </a:t>
                      </a:r>
                      <a:endParaRPr lang="en-IN" sz="2400" dirty="0">
                        <a:latin typeface="Times New Roman" pitchFamily="18" charset="0"/>
                        <a:cs typeface="Times New Roman" pitchFamily="18" charset="0"/>
                      </a:endParaRPr>
                    </a:p>
                  </a:txBody>
                  <a:tcPr/>
                </a:tc>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j-ea"/>
                          <a:cs typeface="Times New Roman" pitchFamily="18" charset="0"/>
                        </a:rPr>
                        <a:t>Evaluation is usually done at the end. </a:t>
                      </a:r>
                      <a:endParaRPr lang="en-IN" sz="2400" dirty="0">
                        <a:latin typeface="Times New Roman" pitchFamily="18" charset="0"/>
                        <a:cs typeface="Times New Roman" pitchFamily="18" charset="0"/>
                      </a:endParaRPr>
                    </a:p>
                  </a:txBody>
                  <a:tcPr/>
                </a:tc>
              </a:tr>
              <a:tr h="699092">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j-ea"/>
                          <a:cs typeface="Times New Roman" pitchFamily="18" charset="0"/>
                        </a:rPr>
                        <a:t>It is diagnostic</a:t>
                      </a:r>
                      <a:endParaRPr lang="en-IN" sz="2400" dirty="0">
                        <a:latin typeface="Times New Roman" pitchFamily="18" charset="0"/>
                        <a:cs typeface="Times New Roman" pitchFamily="18" charset="0"/>
                      </a:endParaRPr>
                    </a:p>
                  </a:txBody>
                  <a:tcPr/>
                </a:tc>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It is judgmental </a:t>
                      </a:r>
                      <a:endParaRPr lang="en-IN" sz="2400" dirty="0"/>
                    </a:p>
                  </a:txBody>
                  <a:tcPr/>
                </a:tc>
              </a:tr>
              <a:tr h="699092">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j-ea"/>
                          <a:cs typeface="Times New Roman" pitchFamily="18" charset="0"/>
                        </a:rPr>
                        <a:t>It is Formative</a:t>
                      </a:r>
                      <a:endParaRPr lang="en-IN" sz="2400" dirty="0">
                        <a:latin typeface="Times New Roman" pitchFamily="18" charset="0"/>
                        <a:cs typeface="Times New Roman" pitchFamily="18" charset="0"/>
                      </a:endParaRPr>
                    </a:p>
                  </a:txBody>
                  <a:tcPr/>
                </a:tc>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It is Summative</a:t>
                      </a:r>
                      <a:endParaRPr lang="en-IN" sz="2400" dirty="0"/>
                    </a:p>
                  </a:txBody>
                  <a:tcPr/>
                </a:tc>
              </a:tr>
            </a:tbl>
          </a:graphicData>
        </a:graphic>
      </p:graphicFrame>
    </p:spTree>
    <p:extLst>
      <p:ext uri="{BB962C8B-B14F-4D97-AF65-F5344CB8AC3E}">
        <p14:creationId xmlns:p14="http://schemas.microsoft.com/office/powerpoint/2010/main" val="3442728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974551956"/>
              </p:ext>
            </p:extLst>
          </p:nvPr>
        </p:nvGraphicFramePr>
        <p:xfrm>
          <a:off x="683568" y="1052736"/>
          <a:ext cx="8229600" cy="4752528"/>
        </p:xfrm>
        <a:graphic>
          <a:graphicData uri="http://schemas.openxmlformats.org/drawingml/2006/table">
            <a:tbl>
              <a:tblPr firstRow="1" bandRow="1">
                <a:tableStyleId>{5C22544A-7EE6-4342-B048-85BDC9FD1C3A}</a:tableStyleId>
              </a:tblPr>
              <a:tblGrid>
                <a:gridCol w="4114800"/>
                <a:gridCol w="4114800"/>
              </a:tblGrid>
              <a:tr h="1080120">
                <a:tc>
                  <a:txBody>
                    <a:bodyPr/>
                    <a:lstStyle/>
                    <a:p>
                      <a:pPr algn="ctr"/>
                      <a:r>
                        <a:rPr kumimoji="0" lang="en-US" sz="2800" b="1" i="0" u="none" strike="noStrike" kern="1200" cap="none" spc="0" normalizeH="0" baseline="0" noProof="0" dirty="0" smtClean="0">
                          <a:ln>
                            <a:noFill/>
                          </a:ln>
                          <a:solidFill>
                            <a:schemeClr val="accent6">
                              <a:lumMod val="40000"/>
                              <a:lumOff val="60000"/>
                            </a:schemeClr>
                          </a:solidFill>
                          <a:effectLst/>
                          <a:uLnTx/>
                          <a:uFillTx/>
                          <a:latin typeface="Times New Roman" pitchFamily="18" charset="0"/>
                          <a:ea typeface="+mn-ea"/>
                          <a:cs typeface="Times New Roman" pitchFamily="18" charset="0"/>
                        </a:rPr>
                        <a:t>Assessment</a:t>
                      </a:r>
                      <a:endParaRPr lang="en-IN" sz="2800" b="1" dirty="0">
                        <a:solidFill>
                          <a:schemeClr val="accent6">
                            <a:lumMod val="40000"/>
                            <a:lumOff val="60000"/>
                          </a:schemeClr>
                        </a:solidFill>
                        <a:latin typeface="Times New Roman" pitchFamily="18" charset="0"/>
                        <a:cs typeface="Times New Roman" pitchFamily="18" charset="0"/>
                      </a:endParaRPr>
                    </a:p>
                  </a:txBody>
                  <a:tcPr/>
                </a:tc>
                <a:tc>
                  <a:txBody>
                    <a:bodyPr/>
                    <a:lstStyle/>
                    <a:p>
                      <a:pPr algn="ctr"/>
                      <a:r>
                        <a:rPr kumimoji="0" lang="en-US" sz="2800" b="1" i="0" u="none" strike="noStrike" kern="1200" cap="none" spc="0" normalizeH="0" baseline="0" noProof="0" dirty="0" smtClean="0">
                          <a:ln>
                            <a:noFill/>
                          </a:ln>
                          <a:solidFill>
                            <a:schemeClr val="accent6">
                              <a:lumMod val="40000"/>
                              <a:lumOff val="60000"/>
                            </a:schemeClr>
                          </a:solidFill>
                          <a:effectLst/>
                          <a:uLnTx/>
                          <a:uFillTx/>
                          <a:latin typeface="Times New Roman" pitchFamily="18" charset="0"/>
                          <a:ea typeface="+mj-ea"/>
                          <a:cs typeface="Times New Roman" pitchFamily="18" charset="0"/>
                        </a:rPr>
                        <a:t>Evaluation</a:t>
                      </a:r>
                      <a:endParaRPr lang="en-IN" sz="2800" b="1" dirty="0">
                        <a:solidFill>
                          <a:schemeClr val="accent6">
                            <a:lumMod val="40000"/>
                            <a:lumOff val="60000"/>
                          </a:schemeClr>
                        </a:solidFill>
                        <a:latin typeface="Times New Roman" pitchFamily="18" charset="0"/>
                        <a:cs typeface="Times New Roman" pitchFamily="18" charset="0"/>
                      </a:endParaRPr>
                    </a:p>
                  </a:txBody>
                  <a:tcPr/>
                </a:tc>
              </a:tr>
              <a:tr h="648072">
                <a:tc>
                  <a:txBody>
                    <a:bodyPr/>
                    <a:lstStyle/>
                    <a:p>
                      <a:r>
                        <a:rPr lang="en-US" sz="2400" dirty="0" smtClean="0">
                          <a:latin typeface="Times New Roman" pitchFamily="18" charset="0"/>
                          <a:cs typeface="Times New Roman" pitchFamily="18" charset="0"/>
                        </a:rPr>
                        <a:t>It is process oriented</a:t>
                      </a:r>
                      <a:endParaRPr lang="en-IN" sz="2400" dirty="0">
                        <a:latin typeface="Times New Roman" pitchFamily="18" charset="0"/>
                        <a:cs typeface="Times New Roman"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It is product oriented</a:t>
                      </a:r>
                      <a:endParaRPr kumimoji="0" lang="en-IN" sz="24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endParaRPr>
                    </a:p>
                  </a:txBody>
                  <a:tcPr/>
                </a:tc>
              </a:tr>
              <a:tr h="370840">
                <a:tc>
                  <a:txBody>
                    <a:bodyPr/>
                    <a:lstStyle/>
                    <a:p>
                      <a:r>
                        <a:rPr lang="en-US" sz="2400" dirty="0" smtClean="0">
                          <a:latin typeface="Times New Roman" pitchFamily="18" charset="0"/>
                          <a:cs typeface="Times New Roman" pitchFamily="18" charset="0"/>
                        </a:rPr>
                        <a:t>Provides feedback on performance and are as of improvement</a:t>
                      </a:r>
                      <a:endParaRPr lang="en-IN" sz="2400" dirty="0">
                        <a:latin typeface="Times New Roman" pitchFamily="18" charset="0"/>
                        <a:cs typeface="Times New Roman"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Determines to which objectives are achieved.</a:t>
                      </a:r>
                      <a:endParaRPr kumimoji="0" lang="en-IN" sz="24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endParaRPr>
                    </a:p>
                  </a:txBody>
                  <a:tcPr/>
                </a:tc>
              </a:tr>
              <a:tr h="1043528">
                <a:tc>
                  <a:txBody>
                    <a:bodyPr/>
                    <a:lstStyle/>
                    <a:p>
                      <a:r>
                        <a:rPr lang="en-US" sz="2400" dirty="0" smtClean="0">
                          <a:latin typeface="Times New Roman" pitchFamily="18" charset="0"/>
                          <a:cs typeface="Times New Roman" pitchFamily="18" charset="0"/>
                        </a:rPr>
                        <a:t>Based on observation</a:t>
                      </a:r>
                      <a:r>
                        <a:rPr lang="en-US" sz="2400" baseline="0" dirty="0" smtClean="0">
                          <a:latin typeface="Times New Roman" pitchFamily="18" charset="0"/>
                          <a:cs typeface="Times New Roman" pitchFamily="18" charset="0"/>
                        </a:rPr>
                        <a:t> and positive and negative points</a:t>
                      </a:r>
                      <a:endParaRPr lang="en-IN" sz="2400" dirty="0">
                        <a:latin typeface="Times New Roman" pitchFamily="18" charset="0"/>
                        <a:cs typeface="Times New Roman" pitchFamily="18" charset="0"/>
                      </a:endParaRPr>
                    </a:p>
                  </a:txBody>
                  <a:tcPr/>
                </a:tc>
                <a:tc>
                  <a:txBody>
                    <a:bodyPr/>
                    <a:lstStyle/>
                    <a:p>
                      <a:r>
                        <a:rPr lang="en-US" sz="2400" dirty="0" smtClean="0">
                          <a:latin typeface="Times New Roman" pitchFamily="18" charset="0"/>
                          <a:cs typeface="Times New Roman" pitchFamily="18" charset="0"/>
                        </a:rPr>
                        <a:t>Based on the level of quality as per set</a:t>
                      </a:r>
                      <a:r>
                        <a:rPr lang="en-US" sz="2400" baseline="0" dirty="0" smtClean="0">
                          <a:latin typeface="Times New Roman" pitchFamily="18" charset="0"/>
                          <a:cs typeface="Times New Roman" pitchFamily="18" charset="0"/>
                        </a:rPr>
                        <a:t> Standard</a:t>
                      </a:r>
                      <a:endParaRPr lang="en-IN" sz="2400" dirty="0">
                        <a:latin typeface="Times New Roman" pitchFamily="18" charset="0"/>
                        <a:cs typeface="Times New Roman" pitchFamily="18" charset="0"/>
                      </a:endParaRPr>
                    </a:p>
                  </a:txBody>
                  <a:tcPr/>
                </a:tc>
              </a:tr>
              <a:tr h="792088">
                <a:tc>
                  <a:txBody>
                    <a:bodyPr/>
                    <a:lstStyle/>
                    <a:p>
                      <a:r>
                        <a:rPr lang="en-US" sz="2400" dirty="0" smtClean="0">
                          <a:latin typeface="Times New Roman" pitchFamily="18" charset="0"/>
                          <a:cs typeface="Times New Roman" pitchFamily="18" charset="0"/>
                        </a:rPr>
                        <a:t>It is absolute</a:t>
                      </a:r>
                      <a:r>
                        <a:rPr lang="en-US" sz="2400" baseline="0" dirty="0" smtClean="0">
                          <a:latin typeface="Times New Roman" pitchFamily="18" charset="0"/>
                          <a:cs typeface="Times New Roman" pitchFamily="18" charset="0"/>
                        </a:rPr>
                        <a:t> </a:t>
                      </a:r>
                      <a:endParaRPr lang="en-IN" sz="2400" dirty="0">
                        <a:latin typeface="Times New Roman" pitchFamily="18" charset="0"/>
                        <a:cs typeface="Times New Roman" pitchFamily="18" charset="0"/>
                      </a:endParaRPr>
                    </a:p>
                  </a:txBody>
                  <a:tcPr/>
                </a:tc>
                <a:tc>
                  <a:txBody>
                    <a:bodyPr/>
                    <a:lstStyle/>
                    <a:p>
                      <a:r>
                        <a:rPr lang="en-US" sz="2400" dirty="0" smtClean="0">
                          <a:latin typeface="Times New Roman" pitchFamily="18" charset="0"/>
                          <a:cs typeface="Times New Roman" pitchFamily="18" charset="0"/>
                        </a:rPr>
                        <a:t>It is comparative</a:t>
                      </a:r>
                      <a:endParaRPr lang="en-IN" sz="24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8348427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normAutofit/>
          </a:bodyPr>
          <a:lstStyle/>
          <a:p>
            <a:r>
              <a:rPr lang="en-US" dirty="0" smtClean="0"/>
              <a:t>Types Test</a:t>
            </a:r>
          </a:p>
          <a:p>
            <a:r>
              <a:rPr lang="en-US" dirty="0" smtClean="0"/>
              <a:t>Formative</a:t>
            </a:r>
          </a:p>
          <a:p>
            <a:r>
              <a:rPr lang="en-US" dirty="0" smtClean="0"/>
              <a:t>Summative</a:t>
            </a:r>
          </a:p>
          <a:p>
            <a:r>
              <a:rPr lang="en-US" dirty="0"/>
              <a:t> </a:t>
            </a:r>
            <a:r>
              <a:rPr lang="en-US" dirty="0" smtClean="0"/>
              <a:t>Diagnostic Test</a:t>
            </a:r>
          </a:p>
          <a:p>
            <a:r>
              <a:rPr lang="en-US" dirty="0" smtClean="0"/>
              <a:t>Formative Evaluation</a:t>
            </a:r>
          </a:p>
          <a:p>
            <a:pPr marL="0" indent="0">
              <a:buNone/>
            </a:pPr>
            <a:endParaRPr lang="en-IN" dirty="0"/>
          </a:p>
        </p:txBody>
      </p:sp>
    </p:spTree>
    <p:extLst>
      <p:ext uri="{BB962C8B-B14F-4D97-AF65-F5344CB8AC3E}">
        <p14:creationId xmlns:p14="http://schemas.microsoft.com/office/powerpoint/2010/main" val="28188263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en-US" sz="2800" b="1" dirty="0">
                <a:solidFill>
                  <a:prstClr val="black"/>
                </a:solidFill>
                <a:latin typeface="Times New Roman" pitchFamily="18" charset="0"/>
                <a:ea typeface="+mn-ea"/>
                <a:cs typeface="Times New Roman" pitchFamily="18" charset="0"/>
              </a:rPr>
              <a:t>Difference </a:t>
            </a:r>
            <a:r>
              <a:rPr lang="en-US" sz="2800" b="1" dirty="0">
                <a:solidFill>
                  <a:prstClr val="black"/>
                </a:solidFill>
                <a:latin typeface="Times New Roman" pitchFamily="18" charset="0"/>
                <a:cs typeface="Times New Roman" pitchFamily="18" charset="0"/>
              </a:rPr>
              <a:t>between Formative and </a:t>
            </a:r>
            <a:r>
              <a:rPr lang="en-US" sz="2800" b="1" dirty="0" smtClean="0">
                <a:solidFill>
                  <a:prstClr val="black"/>
                </a:solidFill>
                <a:latin typeface="Times New Roman" pitchFamily="18" charset="0"/>
                <a:cs typeface="Times New Roman" pitchFamily="18" charset="0"/>
              </a:rPr>
              <a:t>summative </a:t>
            </a:r>
            <a:r>
              <a:rPr lang="en-US" sz="2800" b="1" dirty="0">
                <a:solidFill>
                  <a:prstClr val="black"/>
                </a:solidFill>
                <a:latin typeface="Times New Roman" pitchFamily="18" charset="0"/>
                <a:ea typeface="+mn-ea"/>
                <a:cs typeface="Times New Roman" pitchFamily="18" charset="0"/>
              </a:rPr>
              <a:t>E</a:t>
            </a:r>
            <a:r>
              <a:rPr lang="en-US" sz="2800" b="1" dirty="0" smtClean="0">
                <a:solidFill>
                  <a:prstClr val="black"/>
                </a:solidFill>
                <a:latin typeface="Times New Roman" pitchFamily="18" charset="0"/>
                <a:ea typeface="+mn-ea"/>
                <a:cs typeface="Times New Roman" pitchFamily="18" charset="0"/>
              </a:rPr>
              <a:t>valuation</a:t>
            </a:r>
            <a:r>
              <a:rPr lang="en-US" sz="3000" dirty="0" smtClean="0">
                <a:solidFill>
                  <a:prstClr val="black"/>
                </a:solidFill>
                <a:ea typeface="+mn-ea"/>
                <a:cs typeface="+mn-cs"/>
              </a:rPr>
              <a:t>. </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88311042"/>
              </p:ext>
            </p:extLst>
          </p:nvPr>
        </p:nvGraphicFramePr>
        <p:xfrm>
          <a:off x="457200" y="1052736"/>
          <a:ext cx="8229600" cy="5497056"/>
        </p:xfrm>
        <a:graphic>
          <a:graphicData uri="http://schemas.openxmlformats.org/drawingml/2006/table">
            <a:tbl>
              <a:tblPr firstRow="1" bandRow="1">
                <a:tableStyleId>{5C22544A-7EE6-4342-B048-85BDC9FD1C3A}</a:tableStyleId>
              </a:tblPr>
              <a:tblGrid>
                <a:gridCol w="4114800"/>
                <a:gridCol w="4114800"/>
              </a:tblGrid>
              <a:tr h="4461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smtClean="0">
                          <a:ln>
                            <a:noFill/>
                          </a:ln>
                          <a:solidFill>
                            <a:schemeClr val="accent6">
                              <a:lumMod val="40000"/>
                              <a:lumOff val="60000"/>
                            </a:schemeClr>
                          </a:solidFill>
                          <a:effectLst/>
                          <a:uLnTx/>
                          <a:uFillTx/>
                          <a:latin typeface="Times New Roman" pitchFamily="18" charset="0"/>
                          <a:ea typeface="+mj-ea"/>
                          <a:cs typeface="Times New Roman" pitchFamily="18" charset="0"/>
                        </a:rPr>
                        <a:t>Formative </a:t>
                      </a:r>
                      <a:r>
                        <a:rPr kumimoji="0" lang="en-US" sz="2800" b="1" i="0" u="none" strike="noStrike" kern="1200" cap="none" spc="0" normalizeH="0" baseline="0" noProof="0" dirty="0" smtClean="0">
                          <a:ln>
                            <a:noFill/>
                          </a:ln>
                          <a:solidFill>
                            <a:schemeClr val="accent6">
                              <a:lumMod val="40000"/>
                              <a:lumOff val="60000"/>
                            </a:schemeClr>
                          </a:solidFill>
                          <a:effectLst/>
                          <a:uLnTx/>
                          <a:uFillTx/>
                          <a:latin typeface="Times New Roman" pitchFamily="18" charset="0"/>
                          <a:ea typeface="+mn-ea"/>
                          <a:cs typeface="Times New Roman" pitchFamily="18" charset="0"/>
                        </a:rPr>
                        <a:t>Evaluation </a:t>
                      </a:r>
                      <a:endParaRPr kumimoji="0" lang="en-IN" sz="2800" b="1" i="0" u="none" strike="noStrike" kern="1200" cap="none" spc="0" normalizeH="0" baseline="0" noProof="0" dirty="0" smtClean="0">
                        <a:ln>
                          <a:noFill/>
                        </a:ln>
                        <a:solidFill>
                          <a:schemeClr val="accent6">
                            <a:lumMod val="40000"/>
                            <a:lumOff val="60000"/>
                          </a:schemeClr>
                        </a:solidFill>
                        <a:effectLst/>
                        <a:uLnTx/>
                        <a:uFillTx/>
                        <a:latin typeface="Times New Roman" pitchFamily="18" charset="0"/>
                        <a:ea typeface="+mn-ea"/>
                        <a:cs typeface="Times New Roman" pitchFamily="18" charset="0"/>
                      </a:endParaRPr>
                    </a:p>
                  </a:txBody>
                  <a:tcPr/>
                </a:tc>
                <a:tc>
                  <a:txBody>
                    <a:bodyPr/>
                    <a:lstStyle/>
                    <a:p>
                      <a:r>
                        <a:rPr kumimoji="0" lang="en-US" sz="2800" b="1" i="0" u="none" strike="noStrike" kern="1200" cap="none" spc="0" normalizeH="0" baseline="0" noProof="0" dirty="0" smtClean="0">
                          <a:ln>
                            <a:noFill/>
                          </a:ln>
                          <a:solidFill>
                            <a:schemeClr val="accent6">
                              <a:lumMod val="40000"/>
                              <a:lumOff val="60000"/>
                            </a:schemeClr>
                          </a:solidFill>
                          <a:effectLst/>
                          <a:uLnTx/>
                          <a:uFillTx/>
                          <a:latin typeface="Times New Roman" pitchFamily="18" charset="0"/>
                          <a:ea typeface="+mn-ea"/>
                          <a:cs typeface="Times New Roman" pitchFamily="18" charset="0"/>
                        </a:rPr>
                        <a:t>Summative Evaluation </a:t>
                      </a:r>
                      <a:endParaRPr lang="en-IN" sz="2800" b="1" dirty="0">
                        <a:solidFill>
                          <a:schemeClr val="accent6">
                            <a:lumMod val="40000"/>
                            <a:lumOff val="60000"/>
                          </a:schemeClr>
                        </a:solidFill>
                        <a:latin typeface="Times New Roman" pitchFamily="18" charset="0"/>
                        <a:cs typeface="Times New Roman" pitchFamily="18" charset="0"/>
                      </a:endParaRPr>
                    </a:p>
                  </a:txBody>
                  <a:tcPr/>
                </a:tc>
              </a:tr>
              <a:tr h="369707">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Obtained by tests. </a:t>
                      </a:r>
                      <a:endParaRPr lang="en-IN" sz="2400" dirty="0">
                        <a:latin typeface="Times New Roman" pitchFamily="18" charset="0"/>
                        <a:cs typeface="Times New Roman" pitchFamily="18" charset="0"/>
                      </a:endParaRPr>
                    </a:p>
                  </a:txBody>
                  <a:tcPr/>
                </a:tc>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Obtained by Examination. </a:t>
                      </a:r>
                      <a:endParaRPr lang="en-IN" sz="2400" dirty="0">
                        <a:latin typeface="Times New Roman" pitchFamily="18" charset="0"/>
                        <a:cs typeface="Times New Roman" pitchFamily="18" charset="0"/>
                      </a:endParaRPr>
                    </a:p>
                  </a:txBody>
                  <a:tcPr/>
                </a:tc>
              </a:tr>
              <a:tr h="864096">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It is done during the course at each stage</a:t>
                      </a:r>
                      <a:endParaRPr lang="en-IN" sz="2400" dirty="0">
                        <a:latin typeface="Times New Roman" pitchFamily="18" charset="0"/>
                        <a:cs typeface="Times New Roman" pitchFamily="18" charset="0"/>
                      </a:endParaRPr>
                    </a:p>
                  </a:txBody>
                  <a:tcPr/>
                </a:tc>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It is done at the end of academic session 1 year. </a:t>
                      </a:r>
                      <a:endParaRPr lang="en-IN" sz="2400" dirty="0">
                        <a:latin typeface="Times New Roman" pitchFamily="18" charset="0"/>
                        <a:cs typeface="Times New Roman" pitchFamily="18" charset="0"/>
                      </a:endParaRPr>
                    </a:p>
                  </a:txBody>
                  <a:tcPr/>
                </a:tc>
              </a:tr>
              <a:tr h="416563">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Evaluated portion is small. </a:t>
                      </a:r>
                      <a:endParaRPr lang="en-IN" sz="2400" dirty="0">
                        <a:latin typeface="Times New Roman" pitchFamily="18" charset="0"/>
                        <a:cs typeface="Times New Roman" pitchFamily="18" charset="0"/>
                      </a:endParaRPr>
                    </a:p>
                  </a:txBody>
                  <a:tcPr/>
                </a:tc>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Evaluated potion is large</a:t>
                      </a:r>
                      <a:endParaRPr lang="en-IN" sz="2400" dirty="0">
                        <a:latin typeface="Times New Roman" pitchFamily="18" charset="0"/>
                        <a:cs typeface="Times New Roman" pitchFamily="18" charset="0"/>
                      </a:endParaRPr>
                    </a:p>
                  </a:txBody>
                  <a:tcPr/>
                </a:tc>
              </a:tr>
              <a:tr h="1008112">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Its focus is to diagnose the length and weakness of the students</a:t>
                      </a:r>
                      <a:endParaRPr lang="en-IN" sz="2400" dirty="0">
                        <a:latin typeface="Times New Roman" pitchFamily="18" charset="0"/>
                        <a:cs typeface="Times New Roman" pitchFamily="18" charset="0"/>
                      </a:endParaRPr>
                    </a:p>
                  </a:txBody>
                  <a:tcPr/>
                </a:tc>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Its purpose is classification and promotion of students. </a:t>
                      </a:r>
                      <a:endParaRPr lang="en-IN" sz="2400" dirty="0">
                        <a:latin typeface="Times New Roman" pitchFamily="18" charset="0"/>
                        <a:cs typeface="Times New Roman" pitchFamily="18" charset="0"/>
                      </a:endParaRPr>
                    </a:p>
                  </a:txBody>
                  <a:tcPr/>
                </a:tc>
              </a:tr>
              <a:tr h="755496">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It gives students performance in the evaluated part. </a:t>
                      </a:r>
                      <a:endParaRPr lang="en-IN" sz="2400" dirty="0">
                        <a:latin typeface="Times New Roman" pitchFamily="18" charset="0"/>
                        <a:cs typeface="Times New Roman" pitchFamily="18" charset="0"/>
                      </a:endParaRPr>
                    </a:p>
                  </a:txBody>
                  <a:tcPr/>
                </a:tc>
                <a:tc>
                  <a:txBody>
                    <a:bodyPr/>
                    <a:lstStyle/>
                    <a:p>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It gives the overall performance of the students</a:t>
                      </a:r>
                      <a:endParaRPr lang="en-IN" sz="2400" dirty="0">
                        <a:latin typeface="Times New Roman" pitchFamily="18" charset="0"/>
                        <a:cs typeface="Times New Roman" pitchFamily="18" charset="0"/>
                      </a:endParaRPr>
                    </a:p>
                  </a:txBody>
                  <a:tcPr/>
                </a:tc>
              </a:tr>
              <a:tr h="828680">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It is an integral part of teaching- learning process. </a:t>
                      </a:r>
                      <a:endParaRPr lang="en-IN" sz="2400" dirty="0">
                        <a:latin typeface="Times New Roman" pitchFamily="18" charset="0"/>
                        <a:cs typeface="Times New Roman" pitchFamily="18" charset="0"/>
                      </a:endParaRPr>
                    </a:p>
                  </a:txBody>
                  <a:tcPr/>
                </a:tc>
                <a:tc>
                  <a: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It is conducted at the end of teaching - learning activities. </a:t>
                      </a:r>
                      <a:endParaRPr kumimoji="0" lang="en-IN" sz="240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endParaRPr>
                    </a:p>
                    <a:p>
                      <a:endParaRPr lang="en-IN" sz="24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425182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Autofit/>
          </a:bodyPr>
          <a:lstStyle/>
          <a:p>
            <a:r>
              <a:rPr lang="en-US" sz="2200" b="1" dirty="0">
                <a:latin typeface="Times New Roman" pitchFamily="18" charset="0"/>
                <a:cs typeface="Times New Roman" pitchFamily="18" charset="0"/>
              </a:rPr>
              <a:t>Assessment vs. Evaluation:</a:t>
            </a:r>
            <a:r>
              <a:rPr lang="en-US" sz="2200" dirty="0">
                <a:latin typeface="Times New Roman" pitchFamily="18" charset="0"/>
                <a:cs typeface="Times New Roman" pitchFamily="18" charset="0"/>
              </a:rPr>
              <a:t> Assessment is a continuous process focusing on feedback and improvement, while evaluation is a final judgment of quality or achievement.</a:t>
            </a:r>
          </a:p>
          <a:p>
            <a:r>
              <a:rPr lang="en-US" sz="2200" b="1" dirty="0">
                <a:latin typeface="Times New Roman" pitchFamily="18" charset="0"/>
                <a:cs typeface="Times New Roman" pitchFamily="18" charset="0"/>
              </a:rPr>
              <a:t>Types of Evaluation:</a:t>
            </a:r>
            <a:endParaRPr lang="en-US" sz="2200" dirty="0">
              <a:latin typeface="Times New Roman" pitchFamily="18" charset="0"/>
              <a:cs typeface="Times New Roman" pitchFamily="18" charset="0"/>
            </a:endParaRPr>
          </a:p>
          <a:p>
            <a:pPr lvl="1"/>
            <a:r>
              <a:rPr lang="en-US" sz="2200" b="1" dirty="0">
                <a:latin typeface="Times New Roman" pitchFamily="18" charset="0"/>
                <a:cs typeface="Times New Roman" pitchFamily="18" charset="0"/>
              </a:rPr>
              <a:t>Formative Evaluation:</a:t>
            </a:r>
            <a:r>
              <a:rPr lang="en-US" sz="2200" dirty="0">
                <a:latin typeface="Times New Roman" pitchFamily="18" charset="0"/>
                <a:cs typeface="Times New Roman" pitchFamily="18" charset="0"/>
              </a:rPr>
              <a:t> Ongoing assessment during instruction (e.g., quizzes, observations) to improve learning.</a:t>
            </a:r>
          </a:p>
          <a:p>
            <a:pPr lvl="1"/>
            <a:r>
              <a:rPr lang="en-US" sz="2200" b="1" dirty="0">
                <a:latin typeface="Times New Roman" pitchFamily="18" charset="0"/>
                <a:cs typeface="Times New Roman" pitchFamily="18" charset="0"/>
              </a:rPr>
              <a:t>Summative Evaluation:</a:t>
            </a:r>
            <a:r>
              <a:rPr lang="en-US" sz="2200" dirty="0">
                <a:latin typeface="Times New Roman" pitchFamily="18" charset="0"/>
                <a:cs typeface="Times New Roman" pitchFamily="18" charset="0"/>
              </a:rPr>
              <a:t> Final assessment (e.g., end-of-term exams) to measure proficiency.</a:t>
            </a:r>
          </a:p>
          <a:p>
            <a:pPr lvl="1"/>
            <a:r>
              <a:rPr lang="en-US" sz="2200" b="1" dirty="0">
                <a:latin typeface="Times New Roman" pitchFamily="18" charset="0"/>
                <a:cs typeface="Times New Roman" pitchFamily="18" charset="0"/>
              </a:rPr>
              <a:t>Diagnostic Test:</a:t>
            </a:r>
            <a:r>
              <a:rPr lang="en-US" sz="2200" dirty="0">
                <a:latin typeface="Times New Roman" pitchFamily="18" charset="0"/>
                <a:cs typeface="Times New Roman" pitchFamily="18" charset="0"/>
              </a:rPr>
              <a:t> Identifies specific learning difficulties or gaps.</a:t>
            </a:r>
          </a:p>
          <a:p>
            <a:r>
              <a:rPr lang="en-US" sz="2200" b="1" dirty="0">
                <a:latin typeface="Times New Roman" pitchFamily="18" charset="0"/>
                <a:cs typeface="Times New Roman" pitchFamily="18" charset="0"/>
              </a:rPr>
              <a:t>Assessment Tools &amp; Techniques:</a:t>
            </a:r>
            <a:endParaRPr lang="en-US" sz="2200" dirty="0">
              <a:latin typeface="Times New Roman" pitchFamily="18" charset="0"/>
              <a:cs typeface="Times New Roman" pitchFamily="18" charset="0"/>
            </a:endParaRPr>
          </a:p>
          <a:p>
            <a:pPr lvl="1"/>
            <a:r>
              <a:rPr lang="en-US" sz="2200" b="1" dirty="0">
                <a:latin typeface="Times New Roman" pitchFamily="18" charset="0"/>
                <a:cs typeface="Times New Roman" pitchFamily="18" charset="0"/>
              </a:rPr>
              <a:t>Achievement Tests:</a:t>
            </a:r>
            <a:r>
              <a:rPr lang="en-US" sz="2200" dirty="0">
                <a:latin typeface="Times New Roman" pitchFamily="18" charset="0"/>
                <a:cs typeface="Times New Roman" pitchFamily="18" charset="0"/>
              </a:rPr>
              <a:t> Construction involves setting objectives, outlining content, preparing a </a:t>
            </a:r>
            <a:r>
              <a:rPr lang="en-US" sz="2200" b="1" dirty="0">
                <a:latin typeface="Times New Roman" pitchFamily="18" charset="0"/>
                <a:cs typeface="Times New Roman" pitchFamily="18" charset="0"/>
              </a:rPr>
              <a:t>blueprint</a:t>
            </a:r>
            <a:r>
              <a:rPr lang="en-US" sz="2200" dirty="0">
                <a:latin typeface="Times New Roman" pitchFamily="18" charset="0"/>
                <a:cs typeface="Times New Roman" pitchFamily="18" charset="0"/>
              </a:rPr>
              <a:t>, and creating questions (open-ended/structured</a:t>
            </a:r>
            <a:r>
              <a:rPr lang="en-US" sz="2200" dirty="0" smtClean="0">
                <a:latin typeface="Times New Roman" pitchFamily="18" charset="0"/>
                <a:cs typeface="Times New Roman" pitchFamily="18" charset="0"/>
              </a:rPr>
              <a:t>).</a:t>
            </a:r>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val="1737376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Autofit/>
          </a:bodyPr>
          <a:lstStyle/>
          <a:p>
            <a:pPr lvl="1" algn="just"/>
            <a:r>
              <a:rPr lang="en-US" sz="2400" b="1" dirty="0" smtClean="0">
                <a:latin typeface="Times New Roman" pitchFamily="18" charset="0"/>
                <a:cs typeface="Times New Roman" pitchFamily="18" charset="0"/>
              </a:rPr>
              <a:t>Portfolios &amp; Reflective Journals:</a:t>
            </a:r>
            <a:r>
              <a:rPr lang="en-US" sz="2400" dirty="0" smtClean="0">
                <a:latin typeface="Times New Roman" pitchFamily="18" charset="0"/>
                <a:cs typeface="Times New Roman" pitchFamily="18" charset="0"/>
              </a:rPr>
              <a:t> Documentation of student work, progress, and reflections over time.</a:t>
            </a:r>
          </a:p>
          <a:p>
            <a:pPr lvl="1" algn="just"/>
            <a:r>
              <a:rPr lang="en-US" sz="2400" b="1" dirty="0" smtClean="0">
                <a:latin typeface="Times New Roman" pitchFamily="18" charset="0"/>
                <a:cs typeface="Times New Roman" pitchFamily="18" charset="0"/>
              </a:rPr>
              <a:t>Performance-Based Assessments:</a:t>
            </a:r>
            <a:r>
              <a:rPr lang="en-US" sz="2400" dirty="0" smtClean="0">
                <a:latin typeface="Times New Roman" pitchFamily="18" charset="0"/>
                <a:cs typeface="Times New Roman" pitchFamily="18" charset="0"/>
              </a:rPr>
              <a:t> Using rubrics for experiments, projects, models, and oral presentations.</a:t>
            </a:r>
          </a:p>
          <a:p>
            <a:pPr lvl="1" algn="just"/>
            <a:r>
              <a:rPr lang="en-US" sz="2400" b="1" dirty="0" smtClean="0">
                <a:latin typeface="Times New Roman" pitchFamily="18" charset="0"/>
                <a:cs typeface="Times New Roman" pitchFamily="18" charset="0"/>
              </a:rPr>
              <a:t>Field Engagement:</a:t>
            </a:r>
            <a:r>
              <a:rPr lang="en-US" sz="2400" dirty="0" smtClean="0">
                <a:latin typeface="Times New Roman" pitchFamily="18" charset="0"/>
                <a:cs typeface="Times New Roman" pitchFamily="18" charset="0"/>
              </a:rPr>
              <a:t> Evaluation of student participation in field trips or, community-based science activities.</a:t>
            </a:r>
          </a:p>
          <a:p>
            <a:pPr lvl="0" algn="just"/>
            <a:endParaRPr lang="en-US" sz="2400" b="1" dirty="0" smtClean="0">
              <a:solidFill>
                <a:prstClr val="black"/>
              </a:solidFill>
              <a:latin typeface="Times New Roman" pitchFamily="18" charset="0"/>
              <a:cs typeface="Times New Roman" pitchFamily="18" charset="0"/>
            </a:endParaRPr>
          </a:p>
          <a:p>
            <a:pPr lvl="0" algn="just"/>
            <a:r>
              <a:rPr lang="en-US" sz="2400" b="1" dirty="0" smtClean="0">
                <a:solidFill>
                  <a:prstClr val="black"/>
                </a:solidFill>
                <a:latin typeface="Times New Roman" pitchFamily="18" charset="0"/>
                <a:cs typeface="Times New Roman" pitchFamily="18" charset="0"/>
              </a:rPr>
              <a:t>Competency-Based </a:t>
            </a:r>
            <a:r>
              <a:rPr lang="en-US" sz="2400" b="1" dirty="0">
                <a:solidFill>
                  <a:prstClr val="black"/>
                </a:solidFill>
                <a:latin typeface="Times New Roman" pitchFamily="18" charset="0"/>
                <a:cs typeface="Times New Roman" pitchFamily="18" charset="0"/>
              </a:rPr>
              <a:t>Evaluation:</a:t>
            </a:r>
            <a:r>
              <a:rPr lang="en-US" sz="2400" dirty="0">
                <a:solidFill>
                  <a:prstClr val="black"/>
                </a:solidFill>
                <a:latin typeface="Times New Roman" pitchFamily="18" charset="0"/>
                <a:cs typeface="Times New Roman" pitchFamily="18" charset="0"/>
              </a:rPr>
              <a:t> Shifting focus from just knowledge to the demonstration of specific skills and abilities</a:t>
            </a:r>
            <a:r>
              <a:rPr lang="en-US" sz="2400" dirty="0" smtClean="0">
                <a:solidFill>
                  <a:prstClr val="black"/>
                </a:solidFill>
                <a:latin typeface="Times New Roman" pitchFamily="18" charset="0"/>
                <a:cs typeface="Times New Roman" pitchFamily="18" charset="0"/>
              </a:rPr>
              <a:t>.</a:t>
            </a:r>
            <a:endParaRPr lang="en-US" sz="2400" dirty="0">
              <a:solidFill>
                <a:prstClr val="black"/>
              </a:solidFill>
              <a:latin typeface="Times New Roman" pitchFamily="18" charset="0"/>
              <a:cs typeface="Times New Roman" pitchFamily="18" charset="0"/>
            </a:endParaRPr>
          </a:p>
          <a:p>
            <a:pPr lvl="0" algn="just"/>
            <a:r>
              <a:rPr lang="en-US" sz="2400" b="1" dirty="0">
                <a:solidFill>
                  <a:prstClr val="black"/>
                </a:solidFill>
                <a:latin typeface="Times New Roman" pitchFamily="18" charset="0"/>
                <a:cs typeface="Times New Roman" pitchFamily="18" charset="0"/>
              </a:rPr>
              <a:t>Feedback Devices:</a:t>
            </a:r>
            <a:r>
              <a:rPr lang="en-US" sz="2400" dirty="0">
                <a:solidFill>
                  <a:prstClr val="black"/>
                </a:solidFill>
                <a:latin typeface="Times New Roman" pitchFamily="18" charset="0"/>
                <a:cs typeface="Times New Roman" pitchFamily="18" charset="0"/>
              </a:rPr>
              <a:t> Using feedback mechanisms to inform students of their progress and guide instructional adjustments. </a:t>
            </a:r>
          </a:p>
          <a:p>
            <a:pPr lvl="0" algn="just"/>
            <a:r>
              <a:rPr lang="en-US" sz="2400" b="1" dirty="0">
                <a:solidFill>
                  <a:prstClr val="black"/>
                </a:solidFill>
                <a:latin typeface="Times New Roman" pitchFamily="18" charset="0"/>
                <a:cs typeface="Times New Roman" pitchFamily="18" charset="0"/>
              </a:rPr>
              <a:t>Key </a:t>
            </a:r>
            <a:r>
              <a:rPr lang="en-US" sz="2400" b="1" dirty="0" smtClean="0">
                <a:solidFill>
                  <a:prstClr val="black"/>
                </a:solidFill>
                <a:latin typeface="Times New Roman" pitchFamily="18" charset="0"/>
                <a:cs typeface="Times New Roman" pitchFamily="18" charset="0"/>
              </a:rPr>
              <a:t>Principles:</a:t>
            </a:r>
            <a:r>
              <a:rPr lang="en-US" sz="2400" dirty="0" smtClean="0">
                <a:solidFill>
                  <a:prstClr val="black"/>
                </a:solidFill>
                <a:latin typeface="Times New Roman" pitchFamily="18" charset="0"/>
                <a:cs typeface="Times New Roman" pitchFamily="18" charset="0"/>
              </a:rPr>
              <a:t> Assessment </a:t>
            </a:r>
            <a:r>
              <a:rPr lang="en-US" sz="2400" dirty="0">
                <a:solidFill>
                  <a:prstClr val="black"/>
                </a:solidFill>
                <a:latin typeface="Times New Roman" pitchFamily="18" charset="0"/>
                <a:cs typeface="Times New Roman" pitchFamily="18" charset="0"/>
              </a:rPr>
              <a:t>should evaluate scientific attitude, curiosity, and practical skills, not just theoretical knowledge.</a:t>
            </a:r>
          </a:p>
          <a:p>
            <a:pPr marL="0" indent="0" algn="just">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643876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en-US" sz="3200" b="1" dirty="0">
                <a:solidFill>
                  <a:prstClr val="black"/>
                </a:solidFill>
                <a:latin typeface="Times New Roman" pitchFamily="18" charset="0"/>
                <a:ea typeface="+mn-ea"/>
                <a:cs typeface="Times New Roman" pitchFamily="18" charset="0"/>
              </a:rPr>
              <a:t>Review Question</a:t>
            </a:r>
            <a:endParaRPr lang="en-IN" sz="3200" b="1" dirty="0"/>
          </a:p>
        </p:txBody>
      </p:sp>
      <p:sp>
        <p:nvSpPr>
          <p:cNvPr id="3" name="Content Placeholder 2"/>
          <p:cNvSpPr>
            <a:spLocks noGrp="1"/>
          </p:cNvSpPr>
          <p:nvPr>
            <p:ph idx="1"/>
          </p:nvPr>
        </p:nvSpPr>
        <p:spPr>
          <a:xfrm>
            <a:off x="457200" y="1052736"/>
            <a:ext cx="8229600" cy="5328592"/>
          </a:xfrm>
        </p:spPr>
        <p:txBody>
          <a:bodyPr>
            <a:normAutofit fontScale="70000" lnSpcReduction="20000"/>
          </a:bodyPr>
          <a:lstStyle/>
          <a:p>
            <a:pPr marL="0" indent="0">
              <a:buNone/>
            </a:pPr>
            <a:r>
              <a:rPr lang="en-US" dirty="0" smtClean="0"/>
              <a:t>1. </a:t>
            </a:r>
            <a:r>
              <a:rPr lang="en-US" sz="3300" dirty="0" smtClean="0">
                <a:latin typeface="Times New Roman" pitchFamily="18" charset="0"/>
                <a:cs typeface="Times New Roman" pitchFamily="18" charset="0"/>
              </a:rPr>
              <a:t>Write the difference between Assessment and     Evaluation.</a:t>
            </a:r>
          </a:p>
          <a:p>
            <a:pPr marL="0" indent="0">
              <a:buNone/>
            </a:pPr>
            <a:r>
              <a:rPr lang="en-US" sz="3300" dirty="0" smtClean="0">
                <a:latin typeface="Times New Roman" pitchFamily="18" charset="0"/>
                <a:cs typeface="Times New Roman" pitchFamily="18" charset="0"/>
              </a:rPr>
              <a:t>2. Explain what is standardization of a test? What are the steps for test standardization?</a:t>
            </a:r>
          </a:p>
          <a:p>
            <a:pPr marL="0" indent="0">
              <a:buNone/>
            </a:pPr>
            <a:r>
              <a:rPr lang="en-US" sz="3300" dirty="0" smtClean="0">
                <a:latin typeface="Times New Roman" pitchFamily="18" charset="0"/>
                <a:cs typeface="Times New Roman" pitchFamily="18" charset="0"/>
              </a:rPr>
              <a:t>3. Write the principles and steps involved in the construction of Achievement Test.</a:t>
            </a:r>
          </a:p>
          <a:p>
            <a:pPr marL="0" indent="0">
              <a:buNone/>
            </a:pPr>
            <a:r>
              <a:rPr lang="en-US" sz="3300" dirty="0" smtClean="0">
                <a:latin typeface="Times New Roman" pitchFamily="18" charset="0"/>
                <a:cs typeface="Times New Roman" pitchFamily="18" charset="0"/>
              </a:rPr>
              <a:t>4. What are the test items of a written test? Explain.</a:t>
            </a:r>
          </a:p>
          <a:p>
            <a:pPr marL="0" indent="0">
              <a:buNone/>
            </a:pPr>
            <a:r>
              <a:rPr lang="en-US" sz="3300" dirty="0" smtClean="0">
                <a:latin typeface="Times New Roman" pitchFamily="18" charset="0"/>
                <a:cs typeface="Times New Roman" pitchFamily="18" charset="0"/>
              </a:rPr>
              <a:t>5. What are the principles in constructing text items?</a:t>
            </a:r>
          </a:p>
          <a:p>
            <a:pPr marL="0" indent="0">
              <a:buNone/>
            </a:pPr>
            <a:r>
              <a:rPr lang="en-US" sz="3300" dirty="0" smtClean="0">
                <a:latin typeface="Times New Roman" pitchFamily="18" charset="0"/>
                <a:cs typeface="Times New Roman" pitchFamily="18" charset="0"/>
              </a:rPr>
              <a:t>6. Write the meaning and types of feedback, Write the criteria of feedback</a:t>
            </a:r>
          </a:p>
          <a:p>
            <a:pPr marL="0" indent="0">
              <a:buNone/>
            </a:pPr>
            <a:r>
              <a:rPr lang="en-US" sz="3300" dirty="0" smtClean="0">
                <a:latin typeface="Times New Roman" pitchFamily="18" charset="0"/>
                <a:cs typeface="Times New Roman" pitchFamily="18" charset="0"/>
              </a:rPr>
              <a:t>7. Define portfolio and write its types. What are the advantages of using portfolio assessment methods?</a:t>
            </a:r>
          </a:p>
          <a:p>
            <a:pPr marL="0" indent="0">
              <a:buNone/>
            </a:pPr>
            <a:r>
              <a:rPr lang="en-US" sz="3300" dirty="0" smtClean="0">
                <a:latin typeface="Times New Roman" pitchFamily="18" charset="0"/>
                <a:cs typeface="Times New Roman" pitchFamily="18" charset="0"/>
              </a:rPr>
              <a:t>8. Define reflective journal. Give a model of Reflective journal. Write the advantages of Reflective journal. 9. Explain in detail on field engagement using rubrics.</a:t>
            </a:r>
          </a:p>
          <a:p>
            <a:pPr marL="0" indent="0">
              <a:buNone/>
            </a:pPr>
            <a:r>
              <a:rPr lang="en-US" sz="3300" dirty="0" smtClean="0">
                <a:latin typeface="Times New Roman" pitchFamily="18" charset="0"/>
                <a:cs typeface="Times New Roman" pitchFamily="18" charset="0"/>
              </a:rPr>
              <a:t>10. What is competency based evaluation? How you will design it?</a:t>
            </a:r>
            <a:endParaRPr lang="en-IN" sz="3300" dirty="0">
              <a:latin typeface="Times New Roman" pitchFamily="18" charset="0"/>
              <a:cs typeface="Times New Roman" pitchFamily="18" charset="0"/>
            </a:endParaRPr>
          </a:p>
        </p:txBody>
      </p:sp>
    </p:spTree>
    <p:extLst>
      <p:ext uri="{BB962C8B-B14F-4D97-AF65-F5344CB8AC3E}">
        <p14:creationId xmlns:p14="http://schemas.microsoft.com/office/powerpoint/2010/main" val="3804026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pPr lvl="0">
              <a:spcBef>
                <a:spcPct val="20000"/>
              </a:spcBef>
            </a:pPr>
            <a:r>
              <a:rPr lang="en-US" sz="3200" b="1" dirty="0" smtClean="0">
                <a:solidFill>
                  <a:prstClr val="black"/>
                </a:solidFill>
                <a:latin typeface="Times New Roman" pitchFamily="18" charset="0"/>
                <a:ea typeface="+mn-ea"/>
                <a:cs typeface="Times New Roman" pitchFamily="18" charset="0"/>
              </a:rPr>
              <a:t>Evaluation</a:t>
            </a:r>
            <a:endParaRPr lang="en-IN"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68760"/>
            <a:ext cx="8229600" cy="4857403"/>
          </a:xfrm>
        </p:spPr>
        <p:txBody>
          <a:bodyPr>
            <a:normAutofit fontScale="92500" lnSpcReduction="10000"/>
          </a:bodyPr>
          <a:lstStyle/>
          <a:p>
            <a:r>
              <a:rPr lang="en-US" dirty="0" smtClean="0">
                <a:latin typeface="Times New Roman" pitchFamily="18" charset="0"/>
                <a:cs typeface="Times New Roman" pitchFamily="18" charset="0"/>
              </a:rPr>
              <a:t>Evaluation has an important place in the teaching learning process.</a:t>
            </a:r>
          </a:p>
          <a:p>
            <a:r>
              <a:rPr lang="en-US" dirty="0" smtClean="0">
                <a:latin typeface="Times New Roman" pitchFamily="18" charset="0"/>
                <a:cs typeface="Times New Roman" pitchFamily="18" charset="0"/>
              </a:rPr>
              <a:t>A teacher should carefully evaluate his students to find out how they can make progress.</a:t>
            </a:r>
          </a:p>
          <a:p>
            <a:r>
              <a:rPr lang="en-US" dirty="0" smtClean="0">
                <a:latin typeface="Times New Roman" pitchFamily="18" charset="0"/>
                <a:cs typeface="Times New Roman" pitchFamily="18" charset="0"/>
              </a:rPr>
              <a:t>Self evaluation by both the teacher and student is very important.</a:t>
            </a:r>
          </a:p>
          <a:p>
            <a:r>
              <a:rPr lang="en-US" dirty="0" smtClean="0">
                <a:latin typeface="Times New Roman" pitchFamily="18" charset="0"/>
                <a:cs typeface="Times New Roman" pitchFamily="18" charset="0"/>
              </a:rPr>
              <a:t>There is an inter relatedness between teaching objectives (end) learning experiences (means) and evaluation (evidence of what is taught and learned) Evaluation is the process of determining.</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300491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lstStyle/>
          <a:p>
            <a:pPr marL="0" indent="0">
              <a:buNone/>
            </a:pPr>
            <a:r>
              <a:rPr lang="en-US" dirty="0" smtClean="0"/>
              <a:t>Evaluation:</a:t>
            </a:r>
          </a:p>
          <a:p>
            <a:r>
              <a:rPr lang="en-US" dirty="0" smtClean="0"/>
              <a:t>1) The extent to which an objective is achieved.</a:t>
            </a:r>
          </a:p>
          <a:p>
            <a:r>
              <a:rPr lang="en-US" dirty="0" smtClean="0"/>
              <a:t>2) The effectiveness of the learning experiences provided in the class room.</a:t>
            </a:r>
          </a:p>
          <a:p>
            <a:r>
              <a:rPr lang="en-US" dirty="0" smtClean="0"/>
              <a:t>3) How well the goals of teaching </a:t>
            </a:r>
            <a:r>
              <a:rPr lang="en-US" dirty="0" err="1" smtClean="0"/>
              <a:t>teaching</a:t>
            </a:r>
            <a:r>
              <a:rPr lang="en-US" dirty="0" smtClean="0"/>
              <a:t> have </a:t>
            </a:r>
            <a:r>
              <a:rPr lang="en-US" dirty="0" err="1" smtClean="0"/>
              <a:t>have</a:t>
            </a:r>
            <a:r>
              <a:rPr lang="en-US" dirty="0" smtClean="0"/>
              <a:t> been achieved.</a:t>
            </a:r>
          </a:p>
          <a:p>
            <a:r>
              <a:rPr lang="en-US" dirty="0" smtClean="0"/>
              <a:t>Evaluation = Measurement + Value Judgment</a:t>
            </a:r>
          </a:p>
          <a:p>
            <a:endParaRPr lang="en-IN" dirty="0"/>
          </a:p>
        </p:txBody>
      </p:sp>
    </p:spTree>
    <p:extLst>
      <p:ext uri="{BB962C8B-B14F-4D97-AF65-F5344CB8AC3E}">
        <p14:creationId xmlns:p14="http://schemas.microsoft.com/office/powerpoint/2010/main" val="3000980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IN" dirty="0" smtClean="0"/>
              <a:t>Purpose of Evaluation</a:t>
            </a:r>
            <a:endParaRPr lang="en-IN" dirty="0"/>
          </a:p>
        </p:txBody>
      </p:sp>
      <p:sp>
        <p:nvSpPr>
          <p:cNvPr id="3" name="Content Placeholder 2"/>
          <p:cNvSpPr>
            <a:spLocks noGrp="1"/>
          </p:cNvSpPr>
          <p:nvPr>
            <p:ph idx="1"/>
          </p:nvPr>
        </p:nvSpPr>
        <p:spPr>
          <a:xfrm>
            <a:off x="457200" y="1196752"/>
            <a:ext cx="8229600" cy="4929411"/>
          </a:xfrm>
        </p:spPr>
        <p:txBody>
          <a:bodyPr>
            <a:normAutofit lnSpcReduction="10000"/>
          </a:bodyPr>
          <a:lstStyle/>
          <a:p>
            <a:pPr>
              <a:buFont typeface="Wingdings" pitchFamily="2" charset="2"/>
              <a:buChar char="ü"/>
            </a:pPr>
            <a:r>
              <a:rPr lang="en-US" dirty="0" smtClean="0"/>
              <a:t>To evaluate the effectiveness of curriculum, instructional method and activities of pupils </a:t>
            </a:r>
            <a:r>
              <a:rPr lang="en-US" dirty="0" err="1" smtClean="0"/>
              <a:t>pupils</a:t>
            </a:r>
            <a:r>
              <a:rPr lang="en-US" dirty="0" smtClean="0"/>
              <a:t> by  the  teachers </a:t>
            </a:r>
            <a:r>
              <a:rPr lang="en-US" dirty="0" err="1" smtClean="0"/>
              <a:t>teachers</a:t>
            </a:r>
            <a:r>
              <a:rPr lang="en-US" dirty="0" smtClean="0"/>
              <a:t>.</a:t>
            </a:r>
          </a:p>
          <a:p>
            <a:pPr>
              <a:buFont typeface="Wingdings" pitchFamily="2" charset="2"/>
              <a:buChar char="ü"/>
            </a:pPr>
            <a:r>
              <a:rPr lang="en-US" sz="3000" dirty="0" smtClean="0">
                <a:solidFill>
                  <a:prstClr val="black"/>
                </a:solidFill>
              </a:rPr>
              <a:t>To </a:t>
            </a:r>
            <a:r>
              <a:rPr lang="en-US" sz="3000" dirty="0">
                <a:solidFill>
                  <a:prstClr val="black"/>
                </a:solidFill>
              </a:rPr>
              <a:t>find how the pupils are progressing towards curricular </a:t>
            </a:r>
            <a:r>
              <a:rPr lang="en-US" sz="3000" dirty="0" smtClean="0">
                <a:solidFill>
                  <a:prstClr val="black"/>
                </a:solidFill>
              </a:rPr>
              <a:t>goals.</a:t>
            </a:r>
          </a:p>
          <a:p>
            <a:pPr>
              <a:buFont typeface="Wingdings" pitchFamily="2" charset="2"/>
              <a:buChar char="ü"/>
            </a:pPr>
            <a:r>
              <a:rPr lang="en-US" dirty="0" smtClean="0"/>
              <a:t>To make provision for pupils to diagnose their weakness and strength to point out areas where remedial measures are to be taken.</a:t>
            </a:r>
          </a:p>
          <a:p>
            <a:pPr>
              <a:buFont typeface="Wingdings" pitchFamily="2" charset="2"/>
              <a:buChar char="ü"/>
            </a:pPr>
            <a:r>
              <a:rPr lang="en-US" dirty="0" smtClean="0"/>
              <a:t> To motivate pupils for better attainment and growth.</a:t>
            </a:r>
            <a:endParaRPr lang="en-IN" dirty="0"/>
          </a:p>
        </p:txBody>
      </p:sp>
    </p:spTree>
    <p:extLst>
      <p:ext uri="{BB962C8B-B14F-4D97-AF65-F5344CB8AC3E}">
        <p14:creationId xmlns:p14="http://schemas.microsoft.com/office/powerpoint/2010/main" val="2110162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IN" dirty="0">
                <a:solidFill>
                  <a:prstClr val="black"/>
                </a:solidFill>
              </a:rPr>
              <a:t>Purpose of Evaluation</a:t>
            </a:r>
            <a:endParaRPr lang="en-IN" dirty="0"/>
          </a:p>
        </p:txBody>
      </p:sp>
      <p:sp>
        <p:nvSpPr>
          <p:cNvPr id="3" name="Content Placeholder 2"/>
          <p:cNvSpPr>
            <a:spLocks noGrp="1"/>
          </p:cNvSpPr>
          <p:nvPr>
            <p:ph idx="1"/>
          </p:nvPr>
        </p:nvSpPr>
        <p:spPr>
          <a:xfrm>
            <a:off x="457200" y="1124744"/>
            <a:ext cx="8229600" cy="5001419"/>
          </a:xfrm>
        </p:spPr>
        <p:txBody>
          <a:bodyPr>
            <a:normAutofit/>
          </a:bodyPr>
          <a:lstStyle/>
          <a:p>
            <a:pPr>
              <a:buFont typeface="Wingdings" pitchFamily="2" charset="2"/>
              <a:buChar char="ü"/>
            </a:pPr>
            <a:r>
              <a:rPr lang="en-US" dirty="0" smtClean="0"/>
              <a:t>To take appropriate action by the parents on seeing the performance of their children for their further improvement. </a:t>
            </a:r>
          </a:p>
          <a:p>
            <a:pPr>
              <a:buFont typeface="Wingdings" pitchFamily="2" charset="2"/>
              <a:buChar char="ü"/>
            </a:pPr>
            <a:r>
              <a:rPr lang="en-US" dirty="0" smtClean="0"/>
              <a:t>To find the effectiveness of class teaching.</a:t>
            </a:r>
          </a:p>
          <a:p>
            <a:pPr>
              <a:buFont typeface="Wingdings" pitchFamily="2" charset="2"/>
              <a:buChar char="ü"/>
            </a:pPr>
            <a:r>
              <a:rPr lang="en-US" dirty="0" smtClean="0"/>
              <a:t>How for the instructional objectives have fulfilled Generally Evaluation depends on. 	-	-Objectives of teaching</a:t>
            </a:r>
          </a:p>
          <a:p>
            <a:pPr marL="0" indent="0">
              <a:buNone/>
            </a:pPr>
            <a:r>
              <a:rPr lang="en-US" dirty="0"/>
              <a:t>	</a:t>
            </a:r>
            <a:r>
              <a:rPr lang="en-US" dirty="0" smtClean="0"/>
              <a:t>-Learning experiences</a:t>
            </a:r>
          </a:p>
          <a:p>
            <a:pPr marL="0" indent="0">
              <a:buNone/>
            </a:pPr>
            <a:r>
              <a:rPr lang="en-US" dirty="0"/>
              <a:t>	</a:t>
            </a:r>
            <a:r>
              <a:rPr lang="en-US" dirty="0" smtClean="0"/>
              <a:t>-Tools of Evaluation</a:t>
            </a:r>
            <a:endParaRPr lang="en-IN" dirty="0"/>
          </a:p>
        </p:txBody>
      </p:sp>
    </p:spTree>
    <p:extLst>
      <p:ext uri="{BB962C8B-B14F-4D97-AF65-F5344CB8AC3E}">
        <p14:creationId xmlns:p14="http://schemas.microsoft.com/office/powerpoint/2010/main" val="1154187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r>
              <a:rPr lang="en-US" sz="3600" dirty="0">
                <a:solidFill>
                  <a:prstClr val="black"/>
                </a:solidFill>
                <a:latin typeface="Times New Roman" pitchFamily="18" charset="0"/>
                <a:ea typeface="+mn-ea"/>
                <a:cs typeface="Times New Roman" pitchFamily="18" charset="0"/>
              </a:rPr>
              <a:t>Assessment</a:t>
            </a:r>
            <a:endParaRPr lang="en-IN"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980728"/>
            <a:ext cx="8229600" cy="5145435"/>
          </a:xfrm>
        </p:spPr>
        <p:txBody>
          <a:bodyPr/>
          <a:lstStyle/>
          <a:p>
            <a:pPr algn="just"/>
            <a:r>
              <a:rPr lang="en-US" dirty="0" smtClean="0">
                <a:latin typeface="Times New Roman" pitchFamily="18" charset="0"/>
                <a:cs typeface="Times New Roman" pitchFamily="18" charset="0"/>
              </a:rPr>
              <a:t>In education, the term assessment refers to the wide variety of methods or tools that teachers use to evaluate, measure and document the academic readiness, learning progress, skill acquisition or educational needs of students.</a:t>
            </a:r>
          </a:p>
          <a:p>
            <a:pPr marL="0" indent="0" algn="just">
              <a:buNone/>
            </a:pP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Measurement of present value through experimentation and determination of a thing of action is called assessment.</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38249688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TotalTime>
  <Words>1080</Words>
  <Application>Microsoft Office PowerPoint</Application>
  <PresentationFormat>On-screen Show (4:3)</PresentationFormat>
  <Paragraphs>114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UNIT – V: ASSESSMENT IN PEDAGOGY OF PHYSICAL SCIENCE </vt:lpstr>
      <vt:lpstr>PowerPoint Presentation</vt:lpstr>
      <vt:lpstr>PowerPoint Presentation</vt:lpstr>
      <vt:lpstr>Review Question</vt:lpstr>
      <vt:lpstr>Evaluation</vt:lpstr>
      <vt:lpstr>PowerPoint Presentation</vt:lpstr>
      <vt:lpstr>Purpose of Evaluation</vt:lpstr>
      <vt:lpstr>Purpose of Evaluation</vt:lpstr>
      <vt:lpstr>Assessment</vt:lpstr>
      <vt:lpstr>Major Forms of Educational Assessment</vt:lpstr>
      <vt:lpstr> Assessment, Evaluation &amp; Measurement </vt:lpstr>
      <vt:lpstr>Assessment, Evaluation &amp; Measurement</vt:lpstr>
      <vt:lpstr> Differentiate between Assessment and Evaluation </vt:lpstr>
      <vt:lpstr>PowerPoint Presentation</vt:lpstr>
      <vt:lpstr>PowerPoint Presentation</vt:lpstr>
      <vt:lpstr>Difference between Formative and summative Evaluation.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god win</dc:creator>
  <cp:lastModifiedBy>god win</cp:lastModifiedBy>
  <cp:revision>15</cp:revision>
  <dcterms:created xsi:type="dcterms:W3CDTF">2026-05-11T04:54:52Z</dcterms:created>
  <dcterms:modified xsi:type="dcterms:W3CDTF">2026-05-11T09:58:35Z</dcterms:modified>
</cp:coreProperties>
</file>